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9" r:id="rId3"/>
    <p:sldId id="257" r:id="rId4"/>
    <p:sldId id="302" r:id="rId5"/>
    <p:sldId id="260" r:id="rId6"/>
    <p:sldId id="262" r:id="rId7"/>
    <p:sldId id="261" r:id="rId8"/>
    <p:sldId id="288" r:id="rId9"/>
    <p:sldId id="264" r:id="rId10"/>
    <p:sldId id="292" r:id="rId11"/>
    <p:sldId id="287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94" r:id="rId20"/>
    <p:sldId id="271" r:id="rId21"/>
    <p:sldId id="286" r:id="rId22"/>
    <p:sldId id="290" r:id="rId23"/>
    <p:sldId id="293" r:id="rId24"/>
    <p:sldId id="273" r:id="rId25"/>
    <p:sldId id="295" r:id="rId26"/>
    <p:sldId id="296" r:id="rId27"/>
    <p:sldId id="289" r:id="rId28"/>
    <p:sldId id="297" r:id="rId29"/>
    <p:sldId id="299" r:id="rId30"/>
    <p:sldId id="279" r:id="rId31"/>
    <p:sldId id="281" r:id="rId32"/>
    <p:sldId id="282" r:id="rId33"/>
    <p:sldId id="300" r:id="rId34"/>
    <p:sldId id="298" r:id="rId35"/>
    <p:sldId id="274" r:id="rId36"/>
    <p:sldId id="275" r:id="rId37"/>
    <p:sldId id="276" r:id="rId38"/>
    <p:sldId id="277" r:id="rId39"/>
    <p:sldId id="278" r:id="rId40"/>
    <p:sldId id="283" r:id="rId41"/>
    <p:sldId id="284" r:id="rId42"/>
    <p:sldId id="285" r:id="rId43"/>
    <p:sldId id="301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7053" autoAdjust="0"/>
  </p:normalViewPr>
  <p:slideViewPr>
    <p:cSldViewPr snapToGrid="0">
      <p:cViewPr varScale="1">
        <p:scale>
          <a:sx n="33" d="100"/>
          <a:sy n="33" d="100"/>
        </p:scale>
        <p:origin x="1302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2EC5B-9580-4F6B-9415-2EE301E5655C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AEBA5-AAA6-4636-87CA-1F19D9457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93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AEBA5-AAA6-4636-87CA-1F19D9457E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61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AEBA5-AAA6-4636-87CA-1F19D9457E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91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AEBA5-AAA6-4636-87CA-1F19D9457E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13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00514-2BF7-49DE-80DF-422B6994C79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38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F1C75E-9316-45AB-BF47-BB64C3003F0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52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00514-2BF7-49DE-80DF-422B6994C79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89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00514-2BF7-49DE-80DF-422B6994C79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10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00514-2BF7-49DE-80DF-422B6994C79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84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00514-2BF7-49DE-80DF-422B6994C79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01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00514-2BF7-49DE-80DF-422B6994C79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8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AEBA5-AAA6-4636-87CA-1F19D9457E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34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42FF4-D0A0-45A8-A35A-CB57928B316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030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00514-2BF7-49DE-80DF-422B6994C79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22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AEBA5-AAA6-4636-87CA-1F19D9457E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58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AEBA5-AAA6-4636-87CA-1F19D9457EF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941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AEBA5-AAA6-4636-87CA-1F19D9457EF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971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42FF4-D0A0-45A8-A35A-CB57928B316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763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AEBA5-AAA6-4636-87CA-1F19D9457EF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438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AEBA5-AAA6-4636-87CA-1F19D9457EF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646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AEBA5-AAA6-4636-87CA-1F19D9457EF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974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AEBA5-AAA6-4636-87CA-1F19D9457EF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693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AEBA5-AAA6-4636-87CA-1F19D9457EF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68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AEBA5-AAA6-4636-87CA-1F19D9457E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753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42FF4-D0A0-45A8-A35A-CB57928B316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042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42FF4-D0A0-45A8-A35A-CB57928B316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099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42FF4-D0A0-45A8-A35A-CB57928B316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037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AEBA5-AAA6-4636-87CA-1F19D9457EF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55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AEBA5-AAA6-4636-87CA-1F19D9457EF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03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42FF4-D0A0-45A8-A35A-CB57928B316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037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42FF4-D0A0-45A8-A35A-CB57928B316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551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42FF4-D0A0-45A8-A35A-CB57928B316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162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42FF4-D0A0-45A8-A35A-CB57928B316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153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42FF4-D0A0-45A8-A35A-CB57928B316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AEBA5-AAA6-4636-87CA-1F19D9457E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355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42FF4-D0A0-45A8-A35A-CB57928B316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301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42FF4-D0A0-45A8-A35A-CB57928B316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471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42FF4-D0A0-45A8-A35A-CB57928B316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207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AEBA5-AAA6-4636-87CA-1F19D9457EF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15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AEBA5-AAA6-4636-87CA-1F19D9457E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00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00514-2BF7-49DE-80DF-422B6994C79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1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a typeface="Adobe Fan Heiti Std B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F1C75E-9316-45AB-BF47-BB64C3003F0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95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>
              <a:ea typeface="Adobe Fan Heiti Std B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00514-2BF7-49DE-80DF-422B6994C79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32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00514-2BF7-49DE-80DF-422B6994C79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16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3A60-1933-41C1-9C3E-5B332DD8321A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1750-BC8D-4D41-A8B4-BAE5E9DC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10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3A60-1933-41C1-9C3E-5B332DD8321A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1750-BC8D-4D41-A8B4-BAE5E9DC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84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3A60-1933-41C1-9C3E-5B332DD8321A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1750-BC8D-4D41-A8B4-BAE5E9DC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20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3A60-1933-41C1-9C3E-5B332DD8321A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1750-BC8D-4D41-A8B4-BAE5E9DC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51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3A60-1933-41C1-9C3E-5B332DD8321A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1750-BC8D-4D41-A8B4-BAE5E9DC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49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3A60-1933-41C1-9C3E-5B332DD8321A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1750-BC8D-4D41-A8B4-BAE5E9DC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58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3A60-1933-41C1-9C3E-5B332DD8321A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1750-BC8D-4D41-A8B4-BAE5E9DC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38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3A60-1933-41C1-9C3E-5B332DD8321A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1750-BC8D-4D41-A8B4-BAE5E9DC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66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3A60-1933-41C1-9C3E-5B332DD8321A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1750-BC8D-4D41-A8B4-BAE5E9DC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49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3A60-1933-41C1-9C3E-5B332DD8321A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1750-BC8D-4D41-A8B4-BAE5E9DC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00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3A60-1933-41C1-9C3E-5B332DD8321A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1750-BC8D-4D41-A8B4-BAE5E9DC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1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03A60-1933-41C1-9C3E-5B332DD8321A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91750-BC8D-4D41-A8B4-BAE5E9DC7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5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egr.msu.edu/mam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8.jpg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55.tiff"/><Relationship Id="rId7" Type="http://schemas.openxmlformats.org/officeDocument/2006/relationships/image" Target="../media/image59.tiff"/><Relationship Id="rId12" Type="http://schemas.openxmlformats.org/officeDocument/2006/relationships/image" Target="../media/image64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tiff"/><Relationship Id="rId11" Type="http://schemas.openxmlformats.org/officeDocument/2006/relationships/image" Target="../media/image63.tiff"/><Relationship Id="rId5" Type="http://schemas.openxmlformats.org/officeDocument/2006/relationships/image" Target="../media/image57.tiff"/><Relationship Id="rId10" Type="http://schemas.openxmlformats.org/officeDocument/2006/relationships/image" Target="../media/image62.tiff"/><Relationship Id="rId4" Type="http://schemas.openxmlformats.org/officeDocument/2006/relationships/image" Target="../media/image56.tiff"/><Relationship Id="rId9" Type="http://schemas.openxmlformats.org/officeDocument/2006/relationships/image" Target="../media/image61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emf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0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tiff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0816" y="1618736"/>
            <a:ext cx="10062123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Quantum Effects in Electron Emission from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Nanodiamond</a:t>
            </a:r>
            <a:endParaRPr lang="en-US" altLang="en-US" sz="4400" b="1" dirty="0" smtClean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endParaRPr lang="en-US" altLang="en-US" sz="4400" b="1" dirty="0" smtClean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en-US" altLang="en-US" sz="25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Sergey </a:t>
            </a:r>
            <a:r>
              <a:rPr lang="en-US" altLang="en-US" sz="25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Baryshev</a:t>
            </a:r>
            <a:endParaRPr lang="en-US" altLang="en-US" sz="25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en-US" altLang="en-US" sz="25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Electrical and Computer Engineering</a:t>
            </a:r>
          </a:p>
          <a:p>
            <a:pPr algn="ctr"/>
            <a:r>
              <a:rPr lang="en-US" altLang="en-US" sz="25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Michigan State University</a:t>
            </a:r>
            <a:endParaRPr lang="de-DE" altLang="en-US" sz="25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5B000D-E6CC-4021-9078-37CB1D601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2" y="84818"/>
            <a:ext cx="1344706" cy="1371600"/>
          </a:xfrm>
          <a:prstGeom prst="rect">
            <a:avLst/>
          </a:prstGeom>
        </p:spPr>
      </p:pic>
      <p:pic>
        <p:nvPicPr>
          <p:cNvPr id="6" name="Picture 2" descr="Image result for msu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31053" y="5392704"/>
            <a:ext cx="1371600" cy="13716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273357"/>
            <a:ext cx="121919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100" dirty="0" smtClean="0">
                <a:solidFill>
                  <a:srgbClr val="0000FF"/>
                </a:solidFill>
                <a:latin typeface="+mj-lt"/>
              </a:rPr>
              <a:t>Center for Bright Beams, </a:t>
            </a:r>
            <a:r>
              <a:rPr lang="en-US" altLang="en-US" sz="2100" dirty="0">
                <a:solidFill>
                  <a:srgbClr val="0000FF"/>
                </a:solidFill>
                <a:latin typeface="+mj-lt"/>
              </a:rPr>
              <a:t>University of </a:t>
            </a:r>
            <a:r>
              <a:rPr lang="en-US" altLang="en-US" sz="2100" dirty="0" smtClean="0">
                <a:solidFill>
                  <a:srgbClr val="0000FF"/>
                </a:solidFill>
                <a:latin typeface="+mj-lt"/>
              </a:rPr>
              <a:t>Chicago</a:t>
            </a:r>
          </a:p>
          <a:p>
            <a:pPr algn="ctr"/>
            <a:r>
              <a:rPr lang="en-US" altLang="en-US" sz="2100" dirty="0" smtClean="0">
                <a:solidFill>
                  <a:srgbClr val="0000FF"/>
                </a:solidFill>
                <a:latin typeface="+mj-lt"/>
              </a:rPr>
              <a:t>Monday, June 3,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79144" y="1344273"/>
            <a:ext cx="386516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5"/>
              </a:rPr>
              <a:t>https://www.egr.msu.edu/mam/</a:t>
            </a:r>
            <a:endParaRPr lang="en-US" sz="1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65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9"/>
          <p:cNvSpPr txBox="1">
            <a:spLocks/>
          </p:cNvSpPr>
          <p:nvPr/>
        </p:nvSpPr>
        <p:spPr>
          <a:xfrm>
            <a:off x="0" y="0"/>
            <a:ext cx="12192000" cy="581025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33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N-incorporated UNCD field emitters: no sharp needles</a:t>
            </a:r>
            <a:endParaRPr lang="en-US" sz="33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5" name="Group 28"/>
          <p:cNvGrpSpPr>
            <a:grpSpLocks noChangeAspect="1"/>
          </p:cNvGrpSpPr>
          <p:nvPr/>
        </p:nvGrpSpPr>
        <p:grpSpPr>
          <a:xfrm>
            <a:off x="1366064" y="1837475"/>
            <a:ext cx="9466033" cy="3200400"/>
            <a:chOff x="595102" y="1266825"/>
            <a:chExt cx="8113743" cy="27432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433" r="13698" b="14944"/>
            <a:stretch>
              <a:fillRect/>
            </a:stretch>
          </p:blipFill>
          <p:spPr bwMode="auto">
            <a:xfrm>
              <a:off x="6192242" y="1635313"/>
              <a:ext cx="2516603" cy="201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3340" r="15506" b="15684"/>
            <a:stretch>
              <a:fillRect/>
            </a:stretch>
          </p:blipFill>
          <p:spPr bwMode="auto">
            <a:xfrm>
              <a:off x="595102" y="1628775"/>
              <a:ext cx="2286000" cy="2007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 descr="uncd-2b+p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09900" y="1266825"/>
              <a:ext cx="3120128" cy="27432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9222" y="3057548"/>
              <a:ext cx="1342675" cy="5803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00" dirty="0" smtClean="0">
                  <a:solidFill>
                    <a:schemeClr val="bg1"/>
                  </a:solidFill>
                  <a:latin typeface="Comic Sans MS" pitchFamily="66" charset="0"/>
                </a:rPr>
                <a:t>(N)UNCD:</a:t>
              </a:r>
            </a:p>
            <a:p>
              <a:r>
                <a:rPr lang="en-US" sz="1900" dirty="0" smtClean="0">
                  <a:solidFill>
                    <a:schemeClr val="bg1"/>
                  </a:solidFill>
                  <a:latin typeface="Comic Sans MS" pitchFamily="66" charset="0"/>
                </a:rPr>
                <a:t>grain ≤10 nm</a:t>
              </a:r>
              <a:endParaRPr lang="en-US" sz="1900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2286000" y="1828800"/>
              <a:ext cx="2590800" cy="533400"/>
            </a:xfrm>
            <a:prstGeom prst="straightConnector1">
              <a:avLst/>
            </a:prstGeom>
            <a:ln w="19050">
              <a:solidFill>
                <a:srgbClr val="FF66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5029200" y="1828800"/>
              <a:ext cx="2438400" cy="5334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0" y="6504089"/>
            <a:ext cx="9144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Proc. SPIE </a:t>
            </a:r>
            <a:r>
              <a:rPr lang="pl-PL" sz="1700" b="1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7679</a:t>
            </a:r>
            <a:r>
              <a:rPr lang="pl-PL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76791N (2010</a:t>
            </a:r>
            <a:r>
              <a:rPr lang="en-US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17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178209"/>
            <a:ext cx="1219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+mj-lt"/>
              </a:rPr>
              <a:t>Excellent </a:t>
            </a:r>
            <a:r>
              <a:rPr lang="en-US" sz="2500" dirty="0" smtClean="0">
                <a:solidFill>
                  <a:srgbClr val="FF0000"/>
                </a:solidFill>
                <a:latin typeface="+mj-lt"/>
              </a:rPr>
              <a:t>field emitter: low turn on field, high charge</a:t>
            </a:r>
            <a:endParaRPr lang="en-US" sz="25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989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6912" y="2706910"/>
            <a:ext cx="42434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Nanodiamond</a:t>
            </a:r>
            <a:endParaRPr lang="en-US" sz="44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photocathode</a:t>
            </a:r>
            <a:endParaRPr lang="en-US" sz="44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92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1524001" y="1056873"/>
            <a:ext cx="91439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+mj-lt"/>
              </a:rPr>
              <a:t>Effective work function is activation energy of a dopant!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369893" y="1702019"/>
            <a:ext cx="7469169" cy="4373163"/>
            <a:chOff x="560142" y="1721068"/>
            <a:chExt cx="7469169" cy="4373163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907474" y="4170440"/>
              <a:ext cx="0" cy="146836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907474" y="5638800"/>
              <a:ext cx="222062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920573" y="5617177"/>
              <a:ext cx="324128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i="1" dirty="0"/>
                <a:t>x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60142" y="3974802"/>
              <a:ext cx="341760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00" i="1" dirty="0"/>
                <a:t>E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534633" y="2197768"/>
              <a:ext cx="3657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534633" y="4946284"/>
              <a:ext cx="3657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545266" y="2481302"/>
              <a:ext cx="3657600" cy="0"/>
            </a:xfrm>
            <a:prstGeom prst="line">
              <a:avLst/>
            </a:prstGeom>
            <a:ln w="25400" cap="rnd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4811233" y="2197768"/>
              <a:ext cx="0" cy="274851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565483" y="3538881"/>
              <a:ext cx="121539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100" dirty="0">
                  <a:solidFill>
                    <a:srgbClr val="0000FF"/>
                  </a:solidFill>
                </a:rPr>
                <a:t>ε</a:t>
              </a:r>
              <a:r>
                <a:rPr lang="en-US" sz="2100" baseline="-25000" dirty="0">
                  <a:solidFill>
                    <a:srgbClr val="0000FF"/>
                  </a:solidFill>
                </a:rPr>
                <a:t>g</a:t>
              </a:r>
              <a:r>
                <a:rPr lang="en-US" sz="2100" dirty="0">
                  <a:solidFill>
                    <a:srgbClr val="0000FF"/>
                  </a:solidFill>
                </a:rPr>
                <a:t>≈5.5 </a:t>
              </a:r>
              <a:r>
                <a:rPr lang="en-US" sz="2100" dirty="0" err="1">
                  <a:solidFill>
                    <a:srgbClr val="0000FF"/>
                  </a:solidFill>
                </a:rPr>
                <a:t>eV</a:t>
              </a:r>
              <a:endParaRPr lang="en-US" sz="2100" dirty="0">
                <a:solidFill>
                  <a:srgbClr val="0000FF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545266" y="2623069"/>
              <a:ext cx="3657600" cy="0"/>
            </a:xfrm>
            <a:prstGeom prst="line">
              <a:avLst/>
            </a:prstGeom>
            <a:ln w="25400" cap="rnd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545266" y="3264568"/>
              <a:ext cx="3657600" cy="0"/>
            </a:xfrm>
            <a:prstGeom prst="line">
              <a:avLst/>
            </a:prstGeom>
            <a:ln w="25400" cap="rnd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545266" y="2197768"/>
              <a:ext cx="0" cy="105616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538702" y="3181427"/>
              <a:ext cx="1268296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00" dirty="0">
                  <a:solidFill>
                    <a:srgbClr val="0000FF"/>
                  </a:solidFill>
                </a:rPr>
                <a:t>N: </a:t>
              </a:r>
              <a:r>
                <a:rPr lang="el-GR" sz="1700" dirty="0">
                  <a:solidFill>
                    <a:srgbClr val="0000FF"/>
                  </a:solidFill>
                </a:rPr>
                <a:t>ε</a:t>
              </a:r>
              <a:r>
                <a:rPr lang="en-US" sz="1700" baseline="-25000" dirty="0">
                  <a:solidFill>
                    <a:srgbClr val="0000FF"/>
                  </a:solidFill>
                </a:rPr>
                <a:t>a</a:t>
              </a:r>
              <a:r>
                <a:rPr lang="en-US" sz="1700" dirty="0">
                  <a:solidFill>
                    <a:srgbClr val="0000FF"/>
                  </a:solidFill>
                </a:rPr>
                <a:t>≈1.7 </a:t>
              </a:r>
              <a:r>
                <a:rPr lang="en-US" sz="1700" dirty="0" err="1">
                  <a:solidFill>
                    <a:srgbClr val="0000FF"/>
                  </a:solidFill>
                </a:rPr>
                <a:t>eV</a:t>
              </a:r>
              <a:endParaRPr lang="en-US" sz="1700" dirty="0">
                <a:solidFill>
                  <a:srgbClr val="0000FF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991833" y="2197768"/>
              <a:ext cx="0" cy="42530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449033" y="2197768"/>
              <a:ext cx="0" cy="28353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1991833" y="2537271"/>
              <a:ext cx="1239442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00" dirty="0">
                  <a:solidFill>
                    <a:srgbClr val="0000FF"/>
                  </a:solidFill>
                </a:rPr>
                <a:t>P: </a:t>
              </a:r>
              <a:r>
                <a:rPr lang="el-GR" sz="1700" dirty="0">
                  <a:solidFill>
                    <a:srgbClr val="0000FF"/>
                  </a:solidFill>
                </a:rPr>
                <a:t>ε</a:t>
              </a:r>
              <a:r>
                <a:rPr lang="en-US" sz="1700" baseline="-25000" dirty="0">
                  <a:solidFill>
                    <a:srgbClr val="0000FF"/>
                  </a:solidFill>
                </a:rPr>
                <a:t>a</a:t>
              </a:r>
              <a:r>
                <a:rPr lang="en-US" sz="1700" dirty="0">
                  <a:solidFill>
                    <a:srgbClr val="0000FF"/>
                  </a:solidFill>
                </a:rPr>
                <a:t>≈0.6 </a:t>
              </a:r>
              <a:r>
                <a:rPr lang="en-US" sz="1700" dirty="0" err="1">
                  <a:solidFill>
                    <a:srgbClr val="0000FF"/>
                  </a:solidFill>
                </a:rPr>
                <a:t>eV</a:t>
              </a:r>
              <a:endParaRPr lang="en-US" sz="1700" dirty="0">
                <a:solidFill>
                  <a:srgbClr val="0000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449423" y="2166904"/>
              <a:ext cx="1226618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00" dirty="0">
                  <a:solidFill>
                    <a:srgbClr val="0000FF"/>
                  </a:solidFill>
                </a:rPr>
                <a:t>S: </a:t>
              </a:r>
              <a:r>
                <a:rPr lang="el-GR" sz="1700" dirty="0">
                  <a:solidFill>
                    <a:srgbClr val="0000FF"/>
                  </a:solidFill>
                </a:rPr>
                <a:t>ε</a:t>
              </a:r>
              <a:r>
                <a:rPr lang="en-US" sz="1700" baseline="-25000" dirty="0">
                  <a:solidFill>
                    <a:srgbClr val="0000FF"/>
                  </a:solidFill>
                </a:rPr>
                <a:t>a</a:t>
              </a:r>
              <a:r>
                <a:rPr lang="en-US" sz="1700" dirty="0">
                  <a:solidFill>
                    <a:srgbClr val="0000FF"/>
                  </a:solidFill>
                </a:rPr>
                <a:t>≈0.4 </a:t>
              </a:r>
              <a:r>
                <a:rPr lang="en-US" sz="1700" dirty="0" err="1">
                  <a:solidFill>
                    <a:srgbClr val="0000FF"/>
                  </a:solidFill>
                </a:rPr>
                <a:t>eV</a:t>
              </a:r>
              <a:endParaRPr lang="en-US" sz="1700" dirty="0">
                <a:solidFill>
                  <a:srgbClr val="0000FF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99099" y="4945215"/>
              <a:ext cx="878767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>
                  <a:latin typeface="Comic Sans MS" pitchFamily="66" charset="0"/>
                </a:rPr>
                <a:t>VBM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13527" y="1721068"/>
              <a:ext cx="86433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>
                  <a:latin typeface="Comic Sans MS" pitchFamily="66" charset="0"/>
                </a:rPr>
                <a:t>CBM</a:t>
              </a: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4986668" y="2683996"/>
              <a:ext cx="1074011" cy="373238"/>
              <a:chOff x="6558391" y="1826296"/>
              <a:chExt cx="1074011" cy="373238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6858000" y="2025501"/>
                <a:ext cx="45720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7269802" y="1826296"/>
                <a:ext cx="3626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Comic Sans MS" pitchFamily="66" charset="0"/>
                  </a:rPr>
                  <a:t>H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558391" y="1830202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Comic Sans MS" pitchFamily="66" charset="0"/>
                  </a:rPr>
                  <a:t>C</a:t>
                </a:r>
              </a:p>
            </p:txBody>
          </p:sp>
        </p:grpSp>
        <p:cxnSp>
          <p:nvCxnSpPr>
            <p:cNvPr id="60" name="Straight Arrow Connector 59"/>
            <p:cNvCxnSpPr/>
            <p:nvPr/>
          </p:nvCxnSpPr>
          <p:spPr>
            <a:xfrm>
              <a:off x="5397798" y="2198122"/>
              <a:ext cx="0" cy="68507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5397798" y="2360801"/>
              <a:ext cx="96853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700" dirty="0">
                  <a:solidFill>
                    <a:srgbClr val="FF0000"/>
                  </a:solidFill>
                  <a:latin typeface="Comic Sans MS" pitchFamily="66" charset="0"/>
                </a:rPr>
                <a:t>χ</a:t>
              </a:r>
              <a:r>
                <a:rPr lang="en-US" sz="1700" dirty="0">
                  <a:solidFill>
                    <a:srgbClr val="FF0000"/>
                  </a:solidFill>
                  <a:latin typeface="Comic Sans MS" pitchFamily="66" charset="0"/>
                </a:rPr>
                <a:t>≈–1 </a:t>
              </a:r>
              <a:r>
                <a:rPr lang="en-US" sz="1700" dirty="0" err="1">
                  <a:solidFill>
                    <a:srgbClr val="FF0000"/>
                  </a:solidFill>
                  <a:latin typeface="Comic Sans MS" pitchFamily="66" charset="0"/>
                </a:rPr>
                <a:t>eV</a:t>
              </a:r>
              <a:endParaRPr lang="en-US" sz="17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6096000" y="2895600"/>
              <a:ext cx="1828800" cy="0"/>
            </a:xfrm>
            <a:prstGeom prst="line">
              <a:avLst/>
            </a:prstGeom>
            <a:ln w="25400" cap="rnd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6395274" y="2533441"/>
              <a:ext cx="163403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/>
                <a:t>Vacuum level</a:t>
              </a: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5188499" y="2198122"/>
              <a:ext cx="0" cy="2748162"/>
            </a:xfrm>
            <a:prstGeom prst="line">
              <a:avLst/>
            </a:prstGeom>
            <a:ln cap="rnd">
              <a:solidFill>
                <a:srgbClr val="0000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 rot="5400000">
              <a:off x="4823447" y="4073964"/>
              <a:ext cx="97930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/>
                <a:t>surface</a:t>
              </a:r>
            </a:p>
          </p:txBody>
        </p:sp>
      </p:grpSp>
      <p:sp>
        <p:nvSpPr>
          <p:cNvPr id="35" name="Title 3"/>
          <p:cNvSpPr txBox="1">
            <a:spLocks/>
          </p:cNvSpPr>
          <p:nvPr/>
        </p:nvSpPr>
        <p:spPr>
          <a:xfrm>
            <a:off x="0" y="0"/>
            <a:ext cx="12192000" cy="609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300" u="sng" dirty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Naive picture of diamond doping</a:t>
            </a:r>
          </a:p>
        </p:txBody>
      </p:sp>
    </p:spTree>
    <p:extLst>
      <p:ext uri="{BB962C8B-B14F-4D97-AF65-F5344CB8AC3E}">
        <p14:creationId xmlns:p14="http://schemas.microsoft.com/office/powerpoint/2010/main" val="309511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0" y="0"/>
            <a:ext cx="12192000" cy="609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300" u="sng" dirty="0" smtClean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(N)UNCD </a:t>
            </a:r>
            <a:r>
              <a:rPr lang="en-US" sz="3300" u="sng" dirty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/ </a:t>
            </a:r>
            <a:r>
              <a:rPr lang="en-US" sz="33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Basic characterization</a:t>
            </a:r>
            <a:endParaRPr lang="en-US" sz="3300" u="sng" dirty="0">
              <a:latin typeface="Courier New" panose="02070309020205020404" pitchFamily="49" charset="0"/>
              <a:ea typeface="+mj-ea"/>
              <a:cs typeface="Courier New" panose="02070309020205020404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32158"/>
            <a:ext cx="12192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0000FF"/>
                </a:solidFill>
                <a:latin typeface="+mj-lt"/>
              </a:rPr>
              <a:t>Microwave-assisted plasma chemical vapor deposition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732031"/>
            <a:ext cx="1219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+mj-lt"/>
              </a:rPr>
              <a:t>100-200 nm highly conductive (N)UNCD</a:t>
            </a:r>
            <a:r>
              <a:rPr lang="en-US" sz="2100" dirty="0">
                <a:solidFill>
                  <a:srgbClr val="0000FF"/>
                </a:solidFill>
                <a:latin typeface="+mj-lt"/>
              </a:rPr>
              <a:t> by SEM and Raman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451" y="4157350"/>
            <a:ext cx="2651035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6" y="4155375"/>
            <a:ext cx="2808271" cy="2286000"/>
          </a:xfrm>
          <a:prstGeom prst="rect">
            <a:avLst/>
          </a:prstGeom>
        </p:spPr>
      </p:pic>
      <p:pic>
        <p:nvPicPr>
          <p:cNvPr id="1026" name="Picture 2" descr="CVD_rea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87400"/>
            <a:ext cx="457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87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126" y="2754183"/>
            <a:ext cx="145620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460525" y="2273033"/>
            <a:ext cx="2884701" cy="2800818"/>
            <a:chOff x="1832265" y="1603914"/>
            <a:chExt cx="2884701" cy="2800818"/>
          </a:xfrm>
        </p:grpSpPr>
        <p:sp>
          <p:nvSpPr>
            <p:cNvPr id="6" name="TextBox 5"/>
            <p:cNvSpPr txBox="1"/>
            <p:nvPr/>
          </p:nvSpPr>
          <p:spPr>
            <a:xfrm>
              <a:off x="2264488" y="3772830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75128" y="3274218"/>
              <a:ext cx="3305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V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43200" y="1981200"/>
              <a:ext cx="1828800" cy="1828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895600" y="2743200"/>
              <a:ext cx="0" cy="45720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 rot="3193828">
              <a:off x="3023838" y="3246213"/>
              <a:ext cx="228600" cy="3048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657600" y="3276600"/>
              <a:ext cx="152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>
              <a:spLocks noChangeAspect="1"/>
            </p:cNvSpPr>
            <p:nvPr/>
          </p:nvSpPr>
          <p:spPr>
            <a:xfrm flipH="1" flipV="1">
              <a:off x="2940204" y="1603914"/>
              <a:ext cx="1394080" cy="1371600"/>
            </a:xfrm>
            <a:custGeom>
              <a:avLst/>
              <a:gdLst>
                <a:gd name="connsiteX0" fmla="*/ 0 w 983112"/>
                <a:gd name="connsiteY0" fmla="*/ 967256 h 967256"/>
                <a:gd name="connsiteX1" fmla="*/ 179709 w 983112"/>
                <a:gd name="connsiteY1" fmla="*/ 681836 h 967256"/>
                <a:gd name="connsiteX2" fmla="*/ 454557 w 983112"/>
                <a:gd name="connsiteY2" fmla="*/ 724121 h 967256"/>
                <a:gd name="connsiteX3" fmla="*/ 470414 w 983112"/>
                <a:gd name="connsiteY3" fmla="*/ 433415 h 967256"/>
                <a:gd name="connsiteX4" fmla="*/ 750548 w 983112"/>
                <a:gd name="connsiteY4" fmla="*/ 364703 h 967256"/>
                <a:gd name="connsiteX5" fmla="*/ 803403 w 983112"/>
                <a:gd name="connsiteY5" fmla="*/ 116282 h 967256"/>
                <a:gd name="connsiteX6" fmla="*/ 983112 w 983112"/>
                <a:gd name="connsiteY6" fmla="*/ 0 h 967256"/>
                <a:gd name="connsiteX7" fmla="*/ 983112 w 983112"/>
                <a:gd name="connsiteY7" fmla="*/ 0 h 96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3112" h="967256">
                  <a:moveTo>
                    <a:pt x="0" y="967256"/>
                  </a:moveTo>
                  <a:cubicBezTo>
                    <a:pt x="51975" y="844807"/>
                    <a:pt x="103950" y="722358"/>
                    <a:pt x="179709" y="681836"/>
                  </a:cubicBezTo>
                  <a:cubicBezTo>
                    <a:pt x="255469" y="641313"/>
                    <a:pt x="406106" y="765524"/>
                    <a:pt x="454557" y="724121"/>
                  </a:cubicBezTo>
                  <a:cubicBezTo>
                    <a:pt x="503008" y="682717"/>
                    <a:pt x="421082" y="493318"/>
                    <a:pt x="470414" y="433415"/>
                  </a:cubicBezTo>
                  <a:cubicBezTo>
                    <a:pt x="519746" y="373512"/>
                    <a:pt x="695050" y="417558"/>
                    <a:pt x="750548" y="364703"/>
                  </a:cubicBezTo>
                  <a:cubicBezTo>
                    <a:pt x="806046" y="311848"/>
                    <a:pt x="764642" y="177066"/>
                    <a:pt x="803403" y="116282"/>
                  </a:cubicBezTo>
                  <a:cubicBezTo>
                    <a:pt x="842164" y="55498"/>
                    <a:pt x="983112" y="0"/>
                    <a:pt x="983112" y="0"/>
                  </a:cubicBezTo>
                  <a:lnTo>
                    <a:pt x="983112" y="0"/>
                  </a:lnTo>
                </a:path>
              </a:pathLst>
            </a:custGeom>
            <a:noFill/>
            <a:ln w="25400">
              <a:gradFill>
                <a:gsLst>
                  <a:gs pos="0">
                    <a:srgbClr val="A603AB"/>
                  </a:gs>
                  <a:gs pos="20000">
                    <a:srgbClr val="0819FB"/>
                  </a:gs>
                  <a:gs pos="40000">
                    <a:srgbClr val="1A8D48"/>
                  </a:gs>
                  <a:gs pos="60000">
                    <a:srgbClr val="FFFF00"/>
                  </a:gs>
                  <a:gs pos="80000">
                    <a:srgbClr val="EE3F17"/>
                  </a:gs>
                  <a:gs pos="100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>
              <a:off x="2571536" y="3468030"/>
              <a:ext cx="4297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294178" y="3329382"/>
              <a:ext cx="274320" cy="27432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2052"/>
            <p:cNvCxnSpPr/>
            <p:nvPr/>
          </p:nvCxnSpPr>
          <p:spPr>
            <a:xfrm>
              <a:off x="2297692" y="4299957"/>
              <a:ext cx="27463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343729" y="4348974"/>
              <a:ext cx="18256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388179" y="4404732"/>
              <a:ext cx="9207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2293434" y="3836766"/>
              <a:ext cx="274320" cy="27432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1832265" y="2971800"/>
              <a:ext cx="106333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8" idx="0"/>
              <a:endCxn id="14" idx="4"/>
            </p:cNvCxnSpPr>
            <p:nvPr/>
          </p:nvCxnSpPr>
          <p:spPr>
            <a:xfrm flipV="1">
              <a:off x="2430594" y="3603702"/>
              <a:ext cx="744" cy="2330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430160" y="1624876"/>
              <a:ext cx="868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Light in</a:t>
              </a:r>
            </a:p>
          </p:txBody>
        </p:sp>
        <p:cxnSp>
          <p:nvCxnSpPr>
            <p:cNvPr id="22" name="Straight Arrow Connector 21"/>
            <p:cNvCxnSpPr>
              <a:stCxn id="12" idx="6"/>
              <a:endCxn id="10" idx="2"/>
            </p:cNvCxnSpPr>
            <p:nvPr/>
          </p:nvCxnSpPr>
          <p:spPr>
            <a:xfrm>
              <a:off x="2940204" y="2975514"/>
              <a:ext cx="129514" cy="331539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prstDash val="sysDot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949498" y="2908337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  <a:r>
                <a:rPr lang="en-US" baseline="30000" dirty="0"/>
                <a:t>–</a:t>
              </a:r>
              <a:r>
                <a:rPr lang="en-US" dirty="0"/>
                <a:t> out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2431179" y="4115453"/>
              <a:ext cx="0" cy="19077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2027981" y="2889109"/>
              <a:ext cx="552701" cy="0"/>
            </a:xfrm>
            <a:prstGeom prst="straightConnector1">
              <a:avLst/>
            </a:prstGeom>
            <a:ln w="19050" cap="rnd">
              <a:prstDash val="sysDot"/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3940098" y="3635298"/>
              <a:ext cx="552701" cy="0"/>
            </a:xfrm>
            <a:prstGeom prst="straightConnector1">
              <a:avLst/>
            </a:prstGeom>
            <a:ln w="19050" cap="rnd">
              <a:prstDash val="sysDot"/>
              <a:headEnd type="triangle" w="lg" len="lg"/>
              <a:tailEnd type="triangle" w="lg" len="lg"/>
            </a:ln>
            <a:scene3d>
              <a:camera prst="orthographicFront">
                <a:rot lat="0" lon="0" rev="189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650166" y="3718932"/>
              <a:ext cx="10668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  <a:scene3d>
              <a:camera prst="orthographicFront">
                <a:rot lat="0" lon="0" rev="189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730546" y="3763536"/>
              <a:ext cx="728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KP tip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784500" y="2153447"/>
            <a:ext cx="2988681" cy="3017520"/>
            <a:chOff x="260499" y="1331534"/>
            <a:chExt cx="2988681" cy="3017520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9" r="2573"/>
            <a:stretch/>
          </p:blipFill>
          <p:spPr bwMode="auto">
            <a:xfrm>
              <a:off x="319198" y="1331534"/>
              <a:ext cx="2873279" cy="3017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3096780" y="4070499"/>
              <a:ext cx="152400" cy="195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60499" y="4036180"/>
              <a:ext cx="188913" cy="2575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AutoShape 6" descr="data:image/jpeg;base64,/9j/4AAQSkZJRgABAQAAAQABAAD/2wCEAAkGBxQSEhUUExQUFRQVFhcUGBUYFxQVFRQVFBQXFhQVFxQYHCggGBwlHBQUITEhJSorLi4uGB8zODMsNygtLisBCgoKDg0OGxAQGywkHyQtLCwsLCwsLCwsLCwsLCwsLCwsLCwsLCwsLCwsLCwsLCwsLCwsLCwsLCwsLCwsLCwsLP/AABEIALEBHAMBIgACEQEDEQH/xAAcAAABBQEBAQAAAAAAAAAAAAAAAwQFBgcBAgj/xABKEAABAwEEBAoECgcIAwAAAAABAAIDEQQFITEGEkFRBxMiYXGBkaGx8DJSwdEUI0JygpKissLhJCUzQ2JzswgVNFNjZKPxFlTS/8QAGwEAAQUBAQAAAAAAAAAAAAAAAAECAwQFBgf/xAAyEQACAQIDBgQFBAMBAAAAAAAAAQIDEQQSIQUTMUFRYRQiM3EjMoGxwQaRoeEVQ9Ek/9oADAMBAAIRAxEAPwDcUISDrWwfKHii4C6FHyXoBkOs4LgvVu7vSZkLZkihMP70b5IXh16jcO1F0FmSSEzjvBp2HuKcslByIRcQ9oQkLXamxiruoDEnoCG7ALoVdtN9vPogNHONYn2BRct4zOrWQjHdQU6vaonWiiRUpMuyFn1otUhoC9+GWJBSbbbI04PfXpeTnvrRJv0O3LNFQs/gv6VtOW4UOOtywempT/8A8y5m57Q6hHSDgepOVWLGulJFxQoi6tIYZzRrqO9V2BOGzepdSJp8BjTXEELxLKGipIATV95MHrHqPiUNpBYerhcBmQoS03s44DVb1kntCjnyCtTXpNUx1FyHKDLYCuqqMthb6LiOjHuTiG+XjOjq78ClzoMjLGhQMd+na0U6fPgpSzXhHJ6LhU7DgewpVJMa4tDpCEharS1gq49A2lOEF0KDlvZ5yAaO0pN1rkPyz1UHgo94h+7ZYEKtunf67u0rzxz/AF3dpRvULu2WZCrQt0rcn15jQ+KdQ32R6betvuPvSqaYjgybQkbNaWyCrTUeHMRsSyeMG1vfRh58O3NRzGBPb19EfOHgU2hCim9SSPATfEAm8gan87FHTRpjHIRkcEkZW7USRhMpYwkuLYdfCm71z+8KZOUc6EJvPAEuZhlRd7gvHjmurm0gE7wcvApneLtaU12Ydn51SGgkYEclBjr9waKe3tXi9G0ncNZ1MDSoGYG4dCSs3kTEppZ2hYwinnsTeZjc928bNqcwkUTa1nCnnziqrJ1xI+1OaHAnfQHPZ3ZJhLM0E78+0ldtrjjicTXr3qBtbzlU4dFOnJRObJlEeSW9oFRjv3161G2m3A1xHRkoy0gnNx7vOxRc7Nms7t9qem2DikSb7yLHBzHEOaQQRmCDUELcbovQTWaOfY+MPI3GnKHbUL5onZjUF2e8r6J0Ws4bd1na3/14z0ktDj3kq3QurlWvbQ5aZXPNT2Y0CRFmOypT2Jvnz1JQx7x55kr1GcCLdDkevLYkHQUqd/VgVLTN7lH2ycAeaJrdhyGutTbTI7sNq8F/P+W33dqYWy2ONdQe5R0j5T8ruUbrIkVNsn2OFcx0dKQfPSlD6OR2g7/BQL2yn5XckXsk9fuCN72Dd9zVLlt/Hx6xFCCWnpG3vCi7c8uldXYaAbgPJT/RaINskNNrGuPO5wq49pKj7zZ8e7qO7YrM35UV4rzMAxd1UtZ2Dd4olhA2d596iJbiBKSLxRensTbU3796Zccke3yBNpZF6fAPJPvTC1Qjeeon3pLsckhzd15GGYH5LjquG8E503jNXtZZGwiWPE4vaMcflBakFZottMgrRSZDaV3i2zwiR9dUPANBWlQaYKFuvSeOU0a1+zMAZ9aecI7K2F/M5p7HKn6IM5Y6PYTh1Aqji8TOnWjBcyzh6MZUnJ8i8Wm2kCuqSOkbBVQNr0goacW/7H/0pq0YNqaGgOWRw8hVK8G1O/ACvQFVx+NqUUspLhqEJvUWff8AX5Dvs+9JOvZxrRju1uPeo9rUvG1Zb2tiF0/YveCpCwtzzT4p3Piz3rpdK7KJ3a33peztUpZmqvPbmJj0/YjnhqceQ90C1+Ll12lp1xgaVyzwJWYcKel1qs15yxQuaAGRkAtqSXRg513rXNGP3vzh4LBeG00vmT+XD9wLrMFVdfDQqT4tGTVWSq0i13TpHaS2PXk9IkOLWA4tpgBTKhPOKJpeF/Wo11ZqijtXVa0EnUDmZtNfTGGZoU2uOnEgkkBprrA8sFwNQ1xwAoDgAfRdniEtb3AkUo4PJABq0BshEZYSKGutI0gg8knJT5I9AzMp16aU2wONJ+TgK6rRjtFCMADtOYxChpNKLUc5j2Nw7l6vMEhgpnFHiQwuIaABq6uINGEEGpzOAKiXDHGmQyy7k9U49CNzl1Hhv+0E/tXdg9y8Ovmc/vD3e5MAgpckegZ5dR6L0l9avUF9d6JtpYrKP9vD/TavjZfZ2jraWSzjdBF/TalSS4CSba1I29b4hgn4tztVxaH45couGf0SvUF8RuycD1qmcJT/ANOb/IZ9+RIXQ46o2E7s9oWPVxk4VnCysaVPBxlSU7lyvW2hu0DnJoFDy2yEYukaetRl6TFwFdgHj+Sr9oKq1sdLPZIs0MCpLVlomvOHY8JnJeUfrBVpzl4JUfjJ9EWVs+HVk8682et4ptLebefsKhHPXkyKTxdToh62dT6s3PRZ1bHZzviZ90KhaVaa/B7wlg4nX1dTlB9K1jacqc6veiX+Cs38iP7gWI8ID/1zaOmP+gxbkm92n7GDRgnWcX3+5e7LpwCK8Q4buUPaE3tvCA1ucLz0OaoCwxVbhTzioi/G+l1+2hCr5mXFQhcn5uE5g/cydrUzfwps/wAl/a33rPrdIKnZiTTHDHZXZgo95ToxuS+Hh0NOfwpN/wAh/wBZqQfwnM22d/1x7lmxK4pN2Hh4GjWLTzjrTAxsGrrTRNqX+tI1uQHOvoNfJmiLa2+yD/cw/wBVq+s1LTVjOxkFCSSK3whitgmp/D94V7lT9EMO0efPMr5pdDr2Odu+N3djVZ7ojLQtFM/caAnZmsnaWlem2T4TWjJF4mbyR0VpXZmqpbxnjXGldhwrXwwVnnkAZtxbtqeZVu34mpwqCew59aobVayomwnEjQEvEEkEvEFhSZqD2AKTs4UbAFIwqlVK1Yl9GTjN85v3VgvDo39bu2VihP2SK9y3nRQVbK7fLTsY33rEeH2Kl6NdTB1njI5yHSD2L0PZatg6a7GJiPWZPaE2XjIGtLWlrxR1dlR6VQQRSrufqXrS2ytY0arWhmviQNUVrrNBOJxDXbKigzXjQG0AMYCQG0q6pDdc1wFSatNXDGtOUAcxRTTy3B/oYN19UEmus5jXAvAAOVXCtd/MrhGZXejca5ua0NOGqQaGoLdr6tkFcaAtGahpFM3w4cY451JFccNVxY0NxINGsGIqOURiKFQsh8+2ikQxiIXVwISiAV9qXUzVgibujYOxgC+NLss3GzRR/wCZIxn1nAe1fajRQU3YJAZlHCeaW9n8hn9SRJ3EeTnTbXOlCnvCtCRaIH7HRObXYC14P41GXKKim2tR04+/Jc7i1bEs38M74ZD68n89fzHfvVftCn7ydiRTOnOd1FAWlUKvqF7DrQaleHJQpNyEWkN5CkHuwKXkTeUYHoKniSI+gNHI9WyWdu6GIf8AGFhXCHhfU/TH/RYvoCxx6sbG7mtHYAFgvCpHqXy4+vHE77Bb+BdLNeQ47Dy+LcmLA2sfV7FC39hXzvU1dg5A6FDX+M+vuFPCvZzqqaUfmKLeLuV527Or3pinVvHKPOSe0nq7E0ViHAlZ2q6vK6E4ETmgza3lYx/uIu54PsX1cvlzgwh171sg3SF31GOd+FfUYT4GVjn517CFsh143t9Zrm9oosl0blLCRTHI4VI1ag+Jr0LYVlF6QcTbpm4AF/GN6HgO7K1HUVlbYi1CNRcmPwDu5Q6lnmfhTGhw2gEHBQ1qxGzL3p/HJVu3HozpTDcmM/b2jx6FhY+rmSZdoRsyPaE4jCTa1OIgsuTL9xzCE9BoE1hCUtbiGUGbqNHS40HiqrTlJRRXnqyzaLxatnadry5/1nGndRZH/aIsdJ7HMW1aWvjOYqWua4Akczj2LbbNEGNa0ZNAaOoUWfcPF2cbdhkAq6zyMk+i74t33wepem0ae7pRh0SRz8pZpuXUzrRWTjYwMSdZsooCeU0tLK0rX0ttRycsF23wNjaGEnVbyceS6nKIwNKCpJFNXA81VCaH24k41cRStSGjktOHJpmMKbeetFM3rIS1ziAAdatQA0YUrUHe53JpiRmlHFLvSUuc7W9IuJORAca6zW0GVQcqUp0KFtCf3tJWQ54uOdCaejsw2KLkKkRGwCAuArqURFs4Krv4+9bIylQ2TjTzCJpeO9oX1kvn7+zndmva7RaCMIohGPnSuqe5h7V9BIBlG4VbLWGGT1JC3qe2viwKnXO8jb09Vfee5aZpxZeMsUoGbQHj6BBPdVZVdknkLA2lHLWUupt7OlmouPRkvajXGv8A14bCoe0BSUzqhR84WRN3malJWQ0ISbglyF4cE9MsoaPCUu+z680TPXkjb2vAK69qm9BLHxlui3M1pD9FtB9pzVZoLNNR7iV55KUpdEzZwsS4c7LqW2yzU9OIsJ54n1HdKttCzXh3sGvY4pRnDMK/NkaW/e1F0815TjKDtURXrkkBjHQojSChJ2jHHKuzAdq9aO2rkDHYm9+v8+fzVI2YrzFKtxxTMp5bc00IViHAmaOBdQAvQCUEi/8AAZYte89emEUMj67i7VjHc9y+iFkX9n67aRWmc/LeyIdEbdZ39RvYtdUkOBiYx3qvsCz/AIQrNqzwyj5bTGelpq37x7FoCq3CLBrWTX2xyMd1E6h++q2Pp7zDyXb7CYWWWrEhrC7kihOXv2jr8iiSnZ5yRc+Ldnt2eeopxMzs5sR+a46sm6SZrxdpMj2tTmJi4xmKdQsWbORO5CkLE5skIdaIm7iXnoYKj7WqvVnjT644azyO9VgaPpGp+6FPsmnvsbCPe/7alKvUtGT7f0T6jdJ7t+E2S0Qf5sT2Dpc0hp7aKTQvSDGPjS6JXRygkECtHDdU0x6/BXi3taRrGhwzIcNQUPMNYnOjS3YKgVULpNZhZ7ytcdKsbNIcgaNcS4Z7qtyxGYyU3KysbeUKivIJJAcaYlmQrgdgOOGxRsmRQ7z2dVTsJc0OplSorszzUc81U5ekdSduZ3c5664dgUK9tE5DJI8ALoQvVEoiR9I8AF2cVdvGkY2iV7/os+Lb3td2rTFD6H3d8GsVmh2xwxtPztUFx+sSphKI+IlaYQ9jmnJzS09BFFh7IiyQtObSWnpBIK3QrItL7NxdukGQcQ8fSAJ76rK2rC9NS6Gjsydqjj1EX4hM5Wp+G4JrK1cy35jfpsaOauFiWLUBifmJ0NjGrxwW2DlTzH+GIfff+BVIRrUdCLJxdkj3vrIfpnD7OqtLZUc9e/RFDa1TLh8vV2/JPKA09u74Rd9pjpUmJzm/Oj5be9oU+uOFRQ5HBdK1ocunZ3PmbRuSooE6vk4JrFZuItc8B/dyvYBzNcQ3uAT69WclZ8tHY6Cnqkym2v0j5602ITu1jFN6KeD0LGU8UXtrV6a1PbvsRlkZGM5HtYNuL3Bo8UTlZEkKXM+iuC+7fg922du17eOPTKS8fZLR1K1pOCIMa1rcA0BoG4AUCUVlKyscpOWaTl1BROlUOvZJx/pOI6WjWHeFLJteMetFIN7HDtaU2orwa7BB2kmUDR59W+cabxUb/BSFqb5y21UVok7kAecvyUzbB/3+VFxtSK8M/qbL9QZNbinUISDQnUIXPzZPJ6ElYmJ/crP2h3vp2NHvKZWNSNy/s673O+8R7Fv/AKcp/GzdpfdIy8Q9H9B+hCF2xRPnHhbszYr5lJp8YyKQVqQCQ1hcQPSpqOw6V2ahYTgK40bUaoJqaAY6uGVTkMNqnuHC7SbfZ5cmmHVc+gIBbI4gUzxBOOzbgoWyUcwUoak7KA9WFRl3KORPDgUm+I6knGrjrEn0qkHWGdMzXKvfWFlYQrDfAJ1jyjiTrbCacrHcKt/LAqtvdvTkNkeaKT0csfHWuzxZ8ZNEw9DntB7qqMBVv4JoNe97GN0jnfUie8fdSiI+rgF1cC6lIwWa8JNj/SopBk6PVPSx59jwtKVH4TW4QHbV/wCE+xU8dHNQkWsHK1ZFdij5KbTtT6yDkJtOFyNZWaZ0VJ6jPVXQ1KUXaKLMW0eQzDDPZ0rYbJCGMa0ZNaG9gosru6LWliG+SMfbFVrK6DYcdJy9kYm2p3cI+4LhXULfMM+f9O7Nxd8z7pBHIPpRtB72lJXhHyOrnUnwss1b3YfWs0Z7JJB7Amdtb8X1YZLPraTZu4V3pxKHbRyk3ATy8RyvPnYmoUkH5TRSPcYVu4N7Jxl42YEVAfxh5uLa54Pa0KqRrQ+BiLWvCvqQSO72N/EmPWaRPVeTC1JdmbuEICFfOKBeJhyT0HwXteJfRPQfBI+AIzDRB1R27jtxw6lPWlV/QrIUxzx34qy28Lj2k8PL3ZtS9QYtTmJNWpeMrmpFiXAlLI/AqSuD9iPnP++5Q0D6AqW0cdWAfOkH/I5dN+m/nfs/ujMxStH6r8kohCF2BQMW/tAAfCLBWuLZgaZ01oa+1QN2A8UTgCGk8oEitMBRuOOVFMf2hHVtNhHqsld2vjA+6o65WVjI5NSM/wCGmwjKnRko5E8PlKPfTMSanM9m/wB9NyrLs1Z9JCQ6ta0DWDYQCCRgcq4nrHMq1LmU6I2Z4Cv3Agyt8QV2NlPXxTh7VQVe+BOXVviz/wAQlb/wvPsSjeR9Rrq4upRgKj8JzeTZz/G4dra+xXhUjhNdyLON73HsaPeq2L9GRPhvViQthbyB0JtaBinlh9BNrQMVyOK4I6Gi9WNaL1RdAXpU7l2LH1wsraIf5gPYCfYtNCzfR0fpMPz/AMDlpAXUbC9GXv8AhHP7XfxV7flnUIXCtsyjEOGB/wCtYeazM6/jZSmdob8X1Jbhbd+t2c1nj+/KV4tP7LPq3ecFn1vnZt4T04lEvP0vO7BMwn96DlFMAn0/lNSItGtQ4DW1tU53QU7ZG+5ZcxajwFn9JnH+gO6QJI+ogx0v/HP6fdG1BCEK8cgCStRox3zXeCVTG+5dWzzO3RvP2SmzdotixV2jOtC20psz8RRWC2SV3budQ2iow6sObIqXteZXHx1oS92bMvUGgKWYUhVe2OXPNFl8B6x2BUtojJWA80sg+1X2qDa5SWg8lY5h6s7u9jCui/TmlVrs/wAFDGL4f1LKhCF2JlmB8Plq/WFnbSobBj9OR/8A8r1cTeSKA+ieg0BNObLP8k04Y5Na9X1x1IoWjpo5/wCNFkkcGYGlAKY54Db1EKJvUsRVolN0uk+MPTrYbDTD3dQzVYcalWPSwDXOddaoGzVLcO/2qtp8eBHMFb+CaXVvexn/AFHN+tE9vtVQKsGgM2peVjcNloiHU54afFKIlfQ+v0IQlGAqLwmHGzDnkPcxXpUDhHdWWEbmuP1nAfhVbGejInwvqoZWIcgedia2jNO7KeSmNodiuTxa8qN+jxEwvQSWsvbSqDRdiSlw/wCIh+eO8Ee1aSswuqSk0R/1GfeA9q08Lp9gv4Ul3/Bg7WXxI+35BcK6uFbplGC8KD9a+XD1YYm9xd+JFqHxaa6Yya982o7ntZ9WNjfEFOrcfi1nVXeTN3Dq0IlLvDMqOIT+8TiVH1TqfA0IsVYtL4EX0t0g32d3dJH71mka0TgbNLxHPDKO9jvwpf8AZETGu+FkjeAhCFeOTBROlDqWWXPFtMNxIB7lLKvadTFtkdQ01iG15jWqjrK9OS7MfT+ZFRuCanOOpPbbbxidyj9FLLCW11w41zqQcd9elTtqu6E5vAr/ABAc+whYkdntUsqZfddZ7tFa/vtnnmSP/lUINCXV+a4+CmXXFAf3w+vT8S8i5IBQC1hp2DjGEnqLlQ/wsua/n+ifxcRC7r4bKQGg1O8UHerVobZZIzOJNSjnte3VdrYFtDU78Aoqywww4G0FxOQ9LwGfWvWiDg23TUc48bECGucHEcW/E0bUN/aZVJ6FobO2d4apmb+nEq4itnjZF5QhcJW8UD514S2ON6zEggOc2h3hrWtw7CpKNnxIFMhXt3mvT5z9TNZPJIZPjA97njGjm673EinXv8VZf7lh4rB8jBTa0kj6uKgTvqi1LTysxTS0cptN7gT0hpoq4QtYvvRCzOo42yJoJqC7WbWoO9R7NALLSrrdEAATXWYMGirsXOGQqnKfZjZU09br+f8AhnACsuht1OktEbxJGxsT2Sve8lrWBrwaEgHlGlANpVls+it2sP8Ai4pTu46Ig/RZj3qRFnZaHiGAxuAFCGgRxxtHynOAFKUzAJw2onPToLTilfmfQYK6krK8OY0g1BaCDvBAIKVUpWBZjwhWn9NawkYRMI63PqtOWGcINoc+931mMTGCOOgqQ+jQ4hwB2FxoQCVBiIZ4OJNh3lncnoZ+So+0T4pxY4o3NH6Sym3W1QebEkU7F7fdUbjhaYOuSMe0rCxGAnJaamtSxUY8SOE6VZOE7Nxj/wBmzDpmjXYLja7K3WPKuDxIQK0rQU2neqn+MrPl/JY8fTXMRZbA0tO5zT2ELXwskvhtns9lLm2ud0jmu1XxQ8W2oyGs4UbszJO0BarYZdeNjvWY13a0FbmzMJLDxalzMrH4hVpJrkLrhXU1vObUikd6rHHsC0ygfO9smL7faZN80h+2aeAT+2ychK3fDCKm0Aglx5bccyTVTn9yWZ7eTK485I7xgqEoN6o14V1FJMy28TimQatLl0Tsjjjaohga1LcKZ/LGSVsmhNjflamOwB5NK5V9Y0wIwKSOdaZft/0sLFU1z/hmc2eOpWkcFdjc22RSHBp12fOJjcaDfkpi7tDrAwglznmu0k5cwAClpWxstFkMcdKStGscNVrqto1oyrrd6XdSzqTfAjrY5TpuEVxNAC6uBdV8xAUPpTY5JYHCEVeAaNNKOqKEcrA9Bp0qYQkkrqzFTs7mYXfdzIieNjmidWvKY7V6ntBb3qTkhhcMJYscDrajj9oq90SbrMw5tb2BRqkoqyHuq27sowuuI/vmDZUNsw7y0peC7bOCPj3OINQGljj2RtrRXEWVnqN7AvYjG4Jd2G8KpLYQ4UjbMTkHSHUaDvDSNcnoapG5rmeyTjZnte/U1BRtKAkE1JzyAHWpwNXUqgr3Ec3wBBQhPGGV3roPaLPaTNZhx0BOtxQcGyNBzaA7B1NmI3c5m4be3V1ZGSRkDESRvZ9sDVI6CVeVyiblQ7M3xKH8Ds8pqHtPM2U48xDXYjDLmSD9ErK7F1T0yFwr0OrRX6WyMd6TGHpaD4hJtu6IZRRj6Dfckyi5ykR6NWAH5DjkayaxI3UBr1LxaNEw9wbZoeKa7B8hBYNUihHK5TjjhQU5wtCYwDIAdAovSMi5hnfIb2CyiKNkba6sbGsFcTRoAFTvwThCE8YCy7SjQyUW6S1sjM8cpa4tbTjInNaGmjTTWadUGoO0rUVyiRq4sZWZnlitEYGq5kjTlR0chp1gEd6kofg+btUdIc3xAVwcwHMVXj4O31W9gTMg/OQVnNk3x9RJ8E6FtiaKMbK75sUnTTWLQ0DZmpYMC7qp2Ua5FZvqyS2uB8AaGteNUvk1HPo7M6jMBTnIVgsVn4uNjAahjWsB3hrQK9yWAXUqVhGwSVpgD2uY7FrmlpHM4UKVQlEMwboL8GJD2uniqSHt1i4NJwD4241G9oIOeGSkbNdkJwactlfYr8k5IWu9JoPSAfFMyIk3j5mfv0LszjU8bXHEOBz5iCntg0Qs7SS3XqcyTiczu51cPgcfqN7AF6FmZ6o7EZA3jImG5IW769IqlJLra5zaMoGuDi8k15JqGtB3kZ4dalWsAyAHRgvSXKhuZghCE4aCEIQAIQhAAhCEACEIQAIQhAAhCEACEIQAIQhAAhCEACEIQAIQhAAhCEACEIQAIQhAAhCEACEIQAIQhAAhCEAf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0" y="0"/>
            <a:ext cx="12192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3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(N)UNCD:H </a:t>
            </a:r>
            <a:r>
              <a:rPr lang="en-US" sz="33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samples transfer: 2 hours in air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525" y="6488669"/>
            <a:ext cx="12192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Pérez </a:t>
            </a:r>
            <a:r>
              <a:rPr lang="en-US" sz="1700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Quintero </a:t>
            </a:r>
            <a:r>
              <a:rPr lang="en-US" sz="1700" i="1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et al.</a:t>
            </a:r>
            <a:r>
              <a:rPr lang="en-US" sz="1700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APL </a:t>
            </a:r>
            <a:r>
              <a:rPr lang="en-US" sz="1700" b="1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105</a:t>
            </a:r>
            <a:r>
              <a:rPr lang="en-US" sz="1700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123103 (2014)</a:t>
            </a:r>
          </a:p>
        </p:txBody>
      </p:sp>
    </p:spTree>
    <p:extLst>
      <p:ext uri="{BB962C8B-B14F-4D97-AF65-F5344CB8AC3E}">
        <p14:creationId xmlns:p14="http://schemas.microsoft.com/office/powerpoint/2010/main" val="316014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88" y="596464"/>
            <a:ext cx="4826580" cy="3657600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1" y="0"/>
            <a:ext cx="1219200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300" u="sng" dirty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Experimental results on work function and QE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26612" y="1600200"/>
            <a:ext cx="3636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+mj-lt"/>
                <a:cs typeface="Courier New" panose="02070309020205020404" pitchFamily="49" charset="0"/>
              </a:rPr>
              <a:t>Work function drops after </a:t>
            </a:r>
            <a:r>
              <a:rPr lang="en-US" sz="2100" dirty="0" smtClean="0">
                <a:solidFill>
                  <a:srgbClr val="FF0000"/>
                </a:solidFill>
                <a:latin typeface="+mj-lt"/>
                <a:cs typeface="Courier New" panose="02070309020205020404" pitchFamily="49" charset="0"/>
              </a:rPr>
              <a:t>H-termination!</a:t>
            </a:r>
            <a:endParaRPr lang="en-US" sz="2100" dirty="0">
              <a:solidFill>
                <a:srgbClr val="FF0000"/>
              </a:solidFill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04554" y="4829502"/>
            <a:ext cx="316886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100" dirty="0">
                <a:solidFill>
                  <a:srgbClr val="FF0000"/>
                </a:solidFill>
                <a:latin typeface="+mj-lt"/>
              </a:rPr>
              <a:t>QE substantially grows!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print"/>
          <a:srcRect l="287" t="837" r="369" b="993"/>
          <a:stretch>
            <a:fillRect/>
          </a:stretch>
        </p:blipFill>
        <p:spPr bwMode="auto">
          <a:xfrm>
            <a:off x="5445456" y="3137848"/>
            <a:ext cx="48255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0340" y="6488669"/>
            <a:ext cx="1219200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Pérez </a:t>
            </a:r>
            <a:r>
              <a:rPr lang="en-US" sz="1700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Quintero </a:t>
            </a:r>
            <a:r>
              <a:rPr lang="en-US" sz="1700" i="1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et al.</a:t>
            </a:r>
            <a:r>
              <a:rPr lang="en-US" sz="1700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APL </a:t>
            </a:r>
            <a:r>
              <a:rPr lang="en-US" sz="1700" b="1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105</a:t>
            </a:r>
            <a:r>
              <a:rPr lang="en-US" sz="1700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123103 (2014)</a:t>
            </a:r>
          </a:p>
        </p:txBody>
      </p:sp>
    </p:spTree>
    <p:extLst>
      <p:ext uri="{BB962C8B-B14F-4D97-AF65-F5344CB8AC3E}">
        <p14:creationId xmlns:p14="http://schemas.microsoft.com/office/powerpoint/2010/main" val="289399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12192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300" u="sng" dirty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MTE experiment at UIC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2688" y="2498834"/>
            <a:ext cx="356616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2025868" y="3055882"/>
            <a:ext cx="3458194" cy="2971809"/>
            <a:chOff x="1142999" y="3276591"/>
            <a:chExt cx="3458194" cy="29718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B0D49A-AA4D-4402-A756-B2E8D8C67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999" y="3962400"/>
              <a:ext cx="3458194" cy="2286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278235-8C74-405E-9A8C-649EBB26B83E}"/>
                </a:ext>
              </a:extLst>
            </p:cNvPr>
            <p:cNvSpPr txBox="1"/>
            <p:nvPr/>
          </p:nvSpPr>
          <p:spPr>
            <a:xfrm>
              <a:off x="1593948" y="3276591"/>
              <a:ext cx="256290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i="1" dirty="0">
                  <a:solidFill>
                    <a:srgbClr val="0000FF"/>
                  </a:solidFill>
                </a:rPr>
                <a:t>I</a:t>
              </a:r>
              <a:r>
                <a:rPr lang="en-US" sz="2100" dirty="0">
                  <a:solidFill>
                    <a:srgbClr val="0000FF"/>
                  </a:solidFill>
                </a:rPr>
                <a:t>=1.83 A, </a:t>
              </a:r>
            </a:p>
            <a:p>
              <a:pPr algn="ctr"/>
              <a:r>
                <a:rPr lang="en-US" sz="2100" dirty="0">
                  <a:solidFill>
                    <a:srgbClr val="0000FF"/>
                  </a:solidFill>
                </a:rPr>
                <a:t>focus on YAG screen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709" y="6486376"/>
            <a:ext cx="12192000" cy="364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Berger </a:t>
            </a:r>
            <a:r>
              <a:rPr lang="en-US" sz="17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and Schroeder, JAP </a:t>
            </a:r>
            <a:r>
              <a:rPr lang="en-US" sz="1700" b="1" u="sng" dirty="0">
                <a:latin typeface="Courier New" panose="02070309020205020404" pitchFamily="49" charset="0"/>
                <a:cs typeface="Courier New" panose="02070309020205020404" pitchFamily="49" charset="0"/>
              </a:rPr>
              <a:t>108</a:t>
            </a:r>
            <a:r>
              <a:rPr lang="en-US" sz="17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, 124905 (2010)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170208" y="703370"/>
            <a:ext cx="5860110" cy="1828800"/>
            <a:chOff x="3170208" y="703370"/>
            <a:chExt cx="5860110" cy="1828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208" y="703370"/>
              <a:ext cx="5860110" cy="1828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200404" y="2115403"/>
              <a:ext cx="518611" cy="395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788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12192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300" u="sng" dirty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MTE </a:t>
            </a:r>
            <a:r>
              <a:rPr lang="en-US" sz="3300" u="sng" dirty="0" smtClean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results and why are they so?</a:t>
            </a:r>
            <a:endParaRPr lang="en-US" sz="3300" u="sng" dirty="0">
              <a:latin typeface="Courier New" panose="02070309020205020404" pitchFamily="49" charset="0"/>
              <a:ea typeface="+mj-ea"/>
              <a:cs typeface="Courier New" panose="02070309020205020404" pitchFamily="49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09" y="6487634"/>
            <a:ext cx="12192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Chen </a:t>
            </a:r>
            <a:r>
              <a:rPr lang="en-US" sz="1700" i="1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et al</a:t>
            </a:r>
            <a:r>
              <a:rPr lang="en-US" sz="1700" i="1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fr-FR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APL </a:t>
            </a:r>
            <a:r>
              <a:rPr lang="fr-FR" sz="1700" b="1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114</a:t>
            </a:r>
            <a:r>
              <a:rPr lang="fr-FR" sz="1700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093103 (</a:t>
            </a:r>
            <a:r>
              <a:rPr lang="fr-FR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2019)</a:t>
            </a:r>
            <a:endParaRPr lang="en-US" sz="1700" u="sng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76724" y="1520886"/>
            <a:ext cx="6200568" cy="4572000"/>
            <a:chOff x="2996850" y="1149411"/>
            <a:chExt cx="6200568" cy="4572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6850" y="1149411"/>
              <a:ext cx="6200568" cy="4572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flipH="1">
              <a:off x="4515359" y="2872851"/>
              <a:ext cx="131223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smtClean="0">
                  <a:solidFill>
                    <a:srgbClr val="FF0000"/>
                  </a:solidFill>
                  <a:latin typeface="+mj-lt"/>
                </a:rPr>
                <a:t>266 eV</a:t>
              </a:r>
              <a:endParaRPr lang="en-US" sz="25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8753616">
              <a:off x="7162065" y="1849660"/>
              <a:ext cx="156504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smtClean="0">
                  <a:solidFill>
                    <a:srgbClr val="0000FF"/>
                  </a:solidFill>
                  <a:latin typeface="+mj-lt"/>
                </a:rPr>
                <a:t>DS 1/3 line</a:t>
              </a:r>
              <a:endParaRPr lang="en-US" sz="2500" dirty="0">
                <a:solidFill>
                  <a:srgbClr val="0000FF"/>
                </a:solidFill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929050" y="2165472"/>
            <a:ext cx="3601359" cy="4502027"/>
            <a:chOff x="8024586" y="1149411"/>
            <a:chExt cx="3601359" cy="4502027"/>
          </a:xfrm>
        </p:grpSpPr>
        <p:sp>
          <p:nvSpPr>
            <p:cNvPr id="12" name="Rectangle 11"/>
            <p:cNvSpPr/>
            <p:nvPr/>
          </p:nvSpPr>
          <p:spPr>
            <a:xfrm>
              <a:off x="8155123" y="4774275"/>
              <a:ext cx="3470822" cy="8771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checked by</a:t>
              </a:r>
            </a:p>
            <a:p>
              <a:r>
                <a:rPr lang="en-US" sz="1700" u="sng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Karkare</a:t>
              </a:r>
              <a:r>
                <a:rPr lang="en-US" sz="1700" u="sng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 and </a:t>
              </a:r>
              <a:r>
                <a:rPr lang="en-US" sz="1700" u="sng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Bazarov</a:t>
              </a:r>
              <a:r>
                <a:rPr lang="en-US" sz="1700" u="sng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</a:p>
            <a:p>
              <a:r>
                <a:rPr lang="en-US" sz="1700" u="sng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PR Appl. </a:t>
              </a:r>
              <a:r>
                <a:rPr lang="en-US" sz="1700" b="1" u="sng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4</a:t>
              </a:r>
              <a:r>
                <a:rPr lang="en-US" sz="1700" u="sng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, 024015 (2015)</a:t>
              </a:r>
              <a:endParaRPr lang="en-US" sz="1700" u="sng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024586" y="1149411"/>
              <a:ext cx="3502656" cy="3688629"/>
              <a:chOff x="7417260" y="283660"/>
              <a:chExt cx="3502656" cy="368862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481"/>
              <a:stretch/>
            </p:blipFill>
            <p:spPr>
              <a:xfrm>
                <a:off x="7905230" y="1149411"/>
                <a:ext cx="2755958" cy="274320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 rot="16200000">
                <a:off x="6193089" y="2271064"/>
                <a:ext cx="2925396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dirty="0">
                    <a:solidFill>
                      <a:srgbClr val="0000FF"/>
                    </a:solidFill>
                    <a:latin typeface="+mj-lt"/>
                  </a:rPr>
                  <a:t>r</a:t>
                </a:r>
                <a:r>
                  <a:rPr lang="en-US" sz="2500" dirty="0" smtClean="0">
                    <a:solidFill>
                      <a:srgbClr val="0000FF"/>
                    </a:solidFill>
                    <a:latin typeface="+mj-lt"/>
                  </a:rPr>
                  <a:t>oughness ~10 nm</a:t>
                </a:r>
                <a:endParaRPr lang="en-US" sz="2500" dirty="0">
                  <a:solidFill>
                    <a:srgbClr val="0000FF"/>
                  </a:solidFill>
                  <a:latin typeface="+mj-lt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646501" y="283660"/>
                <a:ext cx="3273415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dirty="0" smtClean="0">
                    <a:solidFill>
                      <a:srgbClr val="0000FF"/>
                    </a:solidFill>
                    <a:latin typeface="+mj-lt"/>
                  </a:rPr>
                  <a:t>No </a:t>
                </a:r>
                <a:r>
                  <a:rPr lang="en-US" sz="2500" dirty="0" err="1" smtClean="0">
                    <a:solidFill>
                      <a:srgbClr val="0000FF"/>
                    </a:solidFill>
                    <a:latin typeface="+mj-lt"/>
                  </a:rPr>
                  <a:t>phys</a:t>
                </a:r>
                <a:r>
                  <a:rPr lang="en-US" sz="2500" dirty="0" smtClean="0">
                    <a:solidFill>
                      <a:srgbClr val="0000FF"/>
                    </a:solidFill>
                    <a:latin typeface="+mj-lt"/>
                  </a:rPr>
                  <a:t> or </a:t>
                </a:r>
                <a:r>
                  <a:rPr lang="en-US" sz="2500" dirty="0" err="1" smtClean="0">
                    <a:solidFill>
                      <a:srgbClr val="0000FF"/>
                    </a:solidFill>
                    <a:latin typeface="+mj-lt"/>
                  </a:rPr>
                  <a:t>chem</a:t>
                </a:r>
                <a:r>
                  <a:rPr lang="en-US" sz="2500" dirty="0" smtClean="0">
                    <a:solidFill>
                      <a:srgbClr val="0000FF"/>
                    </a:solidFill>
                    <a:latin typeface="+mj-lt"/>
                  </a:rPr>
                  <a:t> roughness effects</a:t>
                </a:r>
                <a:endParaRPr lang="en-US" sz="2500" dirty="0">
                  <a:solidFill>
                    <a:srgbClr val="0000FF"/>
                  </a:solidFill>
                  <a:latin typeface="+mj-lt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713855" y="622059"/>
            <a:ext cx="10040396" cy="904875"/>
            <a:chOff x="856730" y="564909"/>
            <a:chExt cx="10040396" cy="904875"/>
          </a:xfrm>
        </p:grpSpPr>
        <p:sp>
          <p:nvSpPr>
            <p:cNvPr id="17" name="Rectangle 16"/>
            <p:cNvSpPr/>
            <p:nvPr/>
          </p:nvSpPr>
          <p:spPr>
            <a:xfrm>
              <a:off x="1761493" y="779754"/>
              <a:ext cx="9135633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500" dirty="0" smtClean="0">
                  <a:solidFill>
                    <a:srgbClr val="FF0000"/>
                  </a:solidFill>
                  <a:latin typeface="+mj-lt"/>
                  <a:ea typeface="Calibri" panose="020F0502020204030204" pitchFamily="34" charset="0"/>
                </a:rPr>
                <a:t>says (N)UNCD:H could be x100 brighter than Cu</a:t>
              </a:r>
              <a:endParaRPr lang="en-US" sz="2500" dirty="0">
                <a:solidFill>
                  <a:srgbClr val="FF0000"/>
                </a:solidFill>
                <a:latin typeface="+mj-lt"/>
              </a:endParaRPr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28489555"/>
                </p:ext>
              </p:extLst>
            </p:nvPr>
          </p:nvGraphicFramePr>
          <p:xfrm>
            <a:off x="856730" y="564909"/>
            <a:ext cx="904875" cy="904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0" name="Equation" r:id="rId6" imgW="393529" imgH="393529" progId="Equation.3">
                    <p:embed/>
                  </p:oleObj>
                </mc:Choice>
                <mc:Fallback>
                  <p:oleObj name="Equation" r:id="rId6" imgW="393529" imgH="393529" progId="Equation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6730" y="564909"/>
                          <a:ext cx="904875" cy="904875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218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 Box 7"/>
          <p:cNvSpPr txBox="1">
            <a:spLocks noChangeArrowheads="1"/>
          </p:cNvSpPr>
          <p:nvPr/>
        </p:nvSpPr>
        <p:spPr bwMode="auto">
          <a:xfrm>
            <a:off x="0" y="0"/>
            <a:ext cx="12192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300" u="sng" dirty="0" smtClean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No effective mass effect</a:t>
            </a:r>
            <a:endParaRPr lang="en-US" sz="3300" u="sng" dirty="0">
              <a:latin typeface="Courier New" panose="02070309020205020404" pitchFamily="49" charset="0"/>
              <a:ea typeface="+mj-ea"/>
              <a:cs typeface="Courier New" panose="02070309020205020404" pitchFamily="49" charset="0"/>
            </a:endParaRPr>
          </a:p>
        </p:txBody>
      </p:sp>
      <p:sp>
        <p:nvSpPr>
          <p:cNvPr id="153" name="Rectangle 5"/>
          <p:cNvSpPr>
            <a:spLocks noChangeArrowheads="1"/>
          </p:cNvSpPr>
          <p:nvPr/>
        </p:nvSpPr>
        <p:spPr bwMode="auto">
          <a:xfrm>
            <a:off x="1524001" y="368369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154" name="Rectangle 6"/>
          <p:cNvSpPr>
            <a:spLocks noChangeArrowheads="1"/>
          </p:cNvSpPr>
          <p:nvPr/>
        </p:nvSpPr>
        <p:spPr bwMode="auto">
          <a:xfrm>
            <a:off x="1524001" y="376941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155" name="Rectangle 7"/>
          <p:cNvSpPr>
            <a:spLocks noChangeArrowheads="1"/>
          </p:cNvSpPr>
          <p:nvPr/>
        </p:nvSpPr>
        <p:spPr bwMode="auto">
          <a:xfrm>
            <a:off x="1524001" y="368369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156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157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158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160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161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162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163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164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255" name="Text Box 15"/>
          <p:cNvSpPr txBox="1">
            <a:spLocks noChangeArrowheads="1"/>
          </p:cNvSpPr>
          <p:nvPr/>
        </p:nvSpPr>
        <p:spPr bwMode="auto">
          <a:xfrm>
            <a:off x="623245" y="842751"/>
            <a:ext cx="10952332" cy="105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5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Expected value would be 30 </a:t>
            </a:r>
            <a:r>
              <a:rPr lang="en-US" sz="25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meV</a:t>
            </a:r>
            <a:r>
              <a:rPr lang="en-US" sz="25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from transverse </a:t>
            </a:r>
            <a:r>
              <a:rPr lang="en-US" sz="25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momentum </a:t>
            </a:r>
            <a:r>
              <a:rPr lang="en-US" sz="25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p</a:t>
            </a:r>
            <a:r>
              <a:rPr lang="en-US" sz="2500" baseline="-250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T</a:t>
            </a:r>
            <a:r>
              <a:rPr lang="en-US" sz="25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conservation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5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but we measure ~300 </a:t>
            </a:r>
            <a:r>
              <a:rPr lang="en-US" sz="25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meV</a:t>
            </a:r>
            <a:endParaRPr lang="en-US" sz="25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51" name="TextBox 182"/>
          <p:cNvSpPr txBox="1">
            <a:spLocks noChangeArrowheads="1"/>
          </p:cNvSpPr>
          <p:nvPr/>
        </p:nvSpPr>
        <p:spPr bwMode="auto">
          <a:xfrm>
            <a:off x="630068" y="1924775"/>
            <a:ext cx="455623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100" i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Classical</a:t>
            </a:r>
            <a:r>
              <a:rPr lang="en-US" sz="21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metal (</a:t>
            </a:r>
            <a:r>
              <a:rPr lang="en-US" sz="2100" i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m</a:t>
            </a:r>
            <a:r>
              <a:rPr lang="en-US" sz="21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* = </a:t>
            </a:r>
            <a:r>
              <a:rPr lang="en-US" sz="2100" i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m</a:t>
            </a:r>
            <a:r>
              <a:rPr lang="en-US" sz="2100" baseline="-250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0</a:t>
            </a:r>
            <a:r>
              <a:rPr lang="en-US" sz="21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)</a:t>
            </a:r>
          </a:p>
          <a:p>
            <a:pPr algn="ctr"/>
            <a:r>
              <a:rPr lang="en-US" sz="2100" i="1" dirty="0">
                <a:latin typeface="+mj-lt"/>
                <a:cs typeface="Times New Roman" pitchFamily="18" charset="0"/>
              </a:rPr>
              <a:t>p</a:t>
            </a:r>
            <a:r>
              <a:rPr lang="en-US" sz="2100" i="1" baseline="-25000" dirty="0">
                <a:latin typeface="+mj-lt"/>
                <a:cs typeface="Times New Roman" pitchFamily="18" charset="0"/>
              </a:rPr>
              <a:t>T,max</a:t>
            </a:r>
            <a:r>
              <a:rPr lang="en-US" sz="2100" i="1" dirty="0">
                <a:latin typeface="+mj-lt"/>
                <a:cs typeface="Times New Roman" pitchFamily="18" charset="0"/>
              </a:rPr>
              <a:t>=(2m</a:t>
            </a:r>
            <a:r>
              <a:rPr lang="en-US" sz="2100" i="1" baseline="-25000" dirty="0">
                <a:latin typeface="+mj-lt"/>
                <a:cs typeface="Times New Roman" pitchFamily="18" charset="0"/>
              </a:rPr>
              <a:t>0</a:t>
            </a:r>
            <a:r>
              <a:rPr lang="en-US" sz="2100" i="1" dirty="0">
                <a:latin typeface="+mj-lt"/>
                <a:cs typeface="Times New Roman" pitchFamily="18" charset="0"/>
              </a:rPr>
              <a:t>(ħ</a:t>
            </a:r>
            <a:r>
              <a:rPr lang="el-GR" sz="2100" dirty="0">
                <a:latin typeface="+mj-lt"/>
                <a:cs typeface="Times New Roman" pitchFamily="18" charset="0"/>
              </a:rPr>
              <a:t>ω</a:t>
            </a:r>
            <a:r>
              <a:rPr lang="en-US" sz="2100" dirty="0">
                <a:latin typeface="+mj-lt"/>
                <a:cs typeface="Times New Roman" pitchFamily="18" charset="0"/>
              </a:rPr>
              <a:t> – </a:t>
            </a:r>
            <a:r>
              <a:rPr lang="en-US" sz="2100" i="1" dirty="0">
                <a:latin typeface="+mj-lt"/>
                <a:cs typeface="Times New Roman" pitchFamily="18" charset="0"/>
                <a:sym typeface="Symbol" pitchFamily="18" charset="2"/>
              </a:rPr>
              <a:t></a:t>
            </a:r>
            <a:r>
              <a:rPr lang="en-US" sz="2100" i="1" dirty="0">
                <a:latin typeface="+mj-lt"/>
                <a:cs typeface="Times New Roman" pitchFamily="18" charset="0"/>
              </a:rPr>
              <a:t>))</a:t>
            </a:r>
            <a:r>
              <a:rPr lang="en-US" sz="2100" i="1" baseline="30000" dirty="0">
                <a:latin typeface="+mj-lt"/>
                <a:cs typeface="Times New Roman" pitchFamily="18" charset="0"/>
              </a:rPr>
              <a:t>1/2</a:t>
            </a:r>
            <a:r>
              <a:rPr lang="en-US" sz="2100" i="1" dirty="0">
                <a:latin typeface="+mj-lt"/>
                <a:cs typeface="Times New Roman" pitchFamily="18" charset="0"/>
              </a:rPr>
              <a:t> = (2m</a:t>
            </a:r>
            <a:r>
              <a:rPr lang="en-US" sz="2100" i="1" baseline="-25000" dirty="0">
                <a:latin typeface="+mj-lt"/>
                <a:cs typeface="Times New Roman" pitchFamily="18" charset="0"/>
              </a:rPr>
              <a:t>0</a:t>
            </a:r>
            <a:r>
              <a:rPr lang="el-GR" sz="2100" i="1" dirty="0">
                <a:latin typeface="+mj-lt"/>
                <a:cs typeface="Times New Roman" pitchFamily="18" charset="0"/>
              </a:rPr>
              <a:t>Δ</a:t>
            </a:r>
            <a:r>
              <a:rPr lang="en-US" sz="2100" i="1" dirty="0">
                <a:latin typeface="+mj-lt"/>
                <a:cs typeface="Times New Roman" pitchFamily="18" charset="0"/>
              </a:rPr>
              <a:t>E)</a:t>
            </a:r>
            <a:r>
              <a:rPr lang="en-US" sz="2100" i="1" baseline="30000" dirty="0">
                <a:latin typeface="+mj-lt"/>
                <a:cs typeface="Times New Roman" pitchFamily="18" charset="0"/>
              </a:rPr>
              <a:t>1/2</a:t>
            </a:r>
            <a:endParaRPr lang="en-US" sz="2100" i="1" dirty="0">
              <a:latin typeface="+mj-lt"/>
              <a:cs typeface="Times New Roman" pitchFamily="18" charset="0"/>
            </a:endParaRPr>
          </a:p>
        </p:txBody>
      </p:sp>
      <p:sp>
        <p:nvSpPr>
          <p:cNvPr id="253" name="TextBox 183"/>
          <p:cNvSpPr txBox="1">
            <a:spLocks noChangeArrowheads="1"/>
          </p:cNvSpPr>
          <p:nvPr/>
        </p:nvSpPr>
        <p:spPr bwMode="auto">
          <a:xfrm>
            <a:off x="7003577" y="1919357"/>
            <a:ext cx="4572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Metal with </a:t>
            </a:r>
            <a:r>
              <a:rPr lang="en-US" sz="2100" i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m</a:t>
            </a:r>
            <a:r>
              <a:rPr lang="en-US" sz="21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* &lt; </a:t>
            </a:r>
            <a:r>
              <a:rPr lang="en-US" sz="2100" i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m</a:t>
            </a:r>
            <a:r>
              <a:rPr lang="en-US" sz="2100" baseline="-250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0</a:t>
            </a:r>
          </a:p>
          <a:p>
            <a:pPr algn="ctr"/>
            <a:r>
              <a:rPr lang="en-US" sz="2100" i="1" dirty="0">
                <a:latin typeface="+mj-lt"/>
                <a:cs typeface="Times New Roman" pitchFamily="18" charset="0"/>
              </a:rPr>
              <a:t>p</a:t>
            </a:r>
            <a:r>
              <a:rPr lang="en-US" sz="2100" i="1" baseline="-25000" dirty="0">
                <a:latin typeface="+mj-lt"/>
                <a:cs typeface="Times New Roman" pitchFamily="18" charset="0"/>
              </a:rPr>
              <a:t>T,max</a:t>
            </a:r>
            <a:r>
              <a:rPr lang="en-US" sz="2100" i="1" dirty="0">
                <a:latin typeface="+mj-lt"/>
                <a:cs typeface="Times New Roman" pitchFamily="18" charset="0"/>
              </a:rPr>
              <a:t>=(2m</a:t>
            </a:r>
            <a:r>
              <a:rPr lang="en-US" sz="2100" i="1" baseline="-25000" dirty="0">
                <a:latin typeface="+mj-lt"/>
                <a:cs typeface="Times New Roman" pitchFamily="18" charset="0"/>
              </a:rPr>
              <a:t>0</a:t>
            </a:r>
            <a:r>
              <a:rPr lang="el-GR" sz="2100" i="1" dirty="0">
                <a:latin typeface="+mj-lt"/>
                <a:cs typeface="Times New Roman" pitchFamily="18" charset="0"/>
              </a:rPr>
              <a:t>Δ</a:t>
            </a:r>
            <a:r>
              <a:rPr lang="en-US" sz="2100" i="1" dirty="0">
                <a:latin typeface="+mj-lt"/>
                <a:cs typeface="Times New Roman" pitchFamily="18" charset="0"/>
              </a:rPr>
              <a:t>E)</a:t>
            </a:r>
            <a:r>
              <a:rPr lang="en-US" sz="2100" i="1" baseline="30000" dirty="0">
                <a:latin typeface="+mj-lt"/>
                <a:cs typeface="Times New Roman" pitchFamily="18" charset="0"/>
              </a:rPr>
              <a:t>1/2</a:t>
            </a:r>
            <a:r>
              <a:rPr lang="en-US" sz="2100" i="1" dirty="0">
                <a:latin typeface="+mj-lt"/>
                <a:cs typeface="Times New Roman" pitchFamily="18" charset="0"/>
              </a:rPr>
              <a:t> &gt; (2m*E</a:t>
            </a:r>
            <a:r>
              <a:rPr lang="en-US" sz="2100" i="1" baseline="-25000" dirty="0">
                <a:latin typeface="+mj-lt"/>
                <a:cs typeface="Times New Roman" pitchFamily="18" charset="0"/>
              </a:rPr>
              <a:t>F</a:t>
            </a:r>
            <a:r>
              <a:rPr lang="en-US" sz="2100" i="1" dirty="0">
                <a:latin typeface="+mj-lt"/>
                <a:cs typeface="Times New Roman" pitchFamily="18" charset="0"/>
              </a:rPr>
              <a:t>)</a:t>
            </a:r>
            <a:r>
              <a:rPr lang="en-US" sz="2100" i="1" baseline="30000" dirty="0">
                <a:latin typeface="+mj-lt"/>
                <a:cs typeface="Times New Roman" pitchFamily="18" charset="0"/>
              </a:rPr>
              <a:t>1/2</a:t>
            </a:r>
            <a:endParaRPr lang="en-US" sz="2100" i="1" dirty="0">
              <a:latin typeface="+mj-lt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709" y="6487634"/>
            <a:ext cx="12192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Chen </a:t>
            </a:r>
            <a:r>
              <a:rPr lang="en-US" sz="1700" i="1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et al</a:t>
            </a:r>
            <a:r>
              <a:rPr lang="en-US" sz="1700" i="1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fr-FR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APL </a:t>
            </a:r>
            <a:r>
              <a:rPr lang="fr-FR" sz="1700" b="1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114</a:t>
            </a:r>
            <a:r>
              <a:rPr lang="fr-FR" sz="1700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093103 (</a:t>
            </a:r>
            <a:r>
              <a:rPr lang="fr-FR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2019)</a:t>
            </a:r>
            <a:endParaRPr lang="en-US" sz="1700" u="sng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784" y="2969670"/>
            <a:ext cx="4313586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80" y="2969670"/>
            <a:ext cx="4015409" cy="2743200"/>
          </a:xfrm>
          <a:prstGeom prst="rect">
            <a:avLst/>
          </a:prstGeom>
        </p:spPr>
      </p:pic>
      <p:sp>
        <p:nvSpPr>
          <p:cNvPr id="159" name="TextBox 76"/>
          <p:cNvSpPr txBox="1">
            <a:spLocks noChangeArrowheads="1"/>
          </p:cNvSpPr>
          <p:nvPr/>
        </p:nvSpPr>
        <p:spPr bwMode="auto">
          <a:xfrm>
            <a:off x="5128986" y="3679190"/>
            <a:ext cx="17907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100" dirty="0">
                <a:cs typeface="Times New Roman" pitchFamily="18" charset="0"/>
              </a:rPr>
              <a:t>Vacuum level</a:t>
            </a:r>
          </a:p>
        </p:txBody>
      </p:sp>
      <p:cxnSp>
        <p:nvCxnSpPr>
          <p:cNvPr id="5" name="Straight Arrow Connector 4"/>
          <p:cNvCxnSpPr>
            <a:stCxn id="159" idx="1"/>
          </p:cNvCxnSpPr>
          <p:nvPr/>
        </p:nvCxnSpPr>
        <p:spPr>
          <a:xfrm flipH="1">
            <a:off x="3603009" y="3886939"/>
            <a:ext cx="1525977" cy="31657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round/>
            <a:headEnd type="none"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59" idx="3"/>
          </p:cNvCxnSpPr>
          <p:nvPr/>
        </p:nvCxnSpPr>
        <p:spPr>
          <a:xfrm>
            <a:off x="6919686" y="3886939"/>
            <a:ext cx="770827" cy="513980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round/>
            <a:headEnd type="none"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050702" y="2602136"/>
            <a:ext cx="6096000" cy="3539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PRL </a:t>
            </a:r>
            <a:r>
              <a:rPr lang="en-US" sz="1700" b="1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111</a:t>
            </a:r>
            <a:r>
              <a:rPr lang="en-US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237401 (2013)</a:t>
            </a:r>
            <a:endParaRPr lang="en-US" sz="17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48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0"/>
            <a:ext cx="12192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300" u="sng" dirty="0" smtClean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Working hypothesis:</a:t>
            </a:r>
          </a:p>
          <a:p>
            <a:pPr algn="ctr" eaLnBrk="1" hangingPunct="1">
              <a:defRPr/>
            </a:pPr>
            <a:r>
              <a:rPr lang="en-US" sz="3300" u="sng" dirty="0" smtClean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ground state spatially confined photoemission</a:t>
            </a:r>
            <a:endParaRPr lang="en-US" sz="3300" u="sng" dirty="0">
              <a:latin typeface="Courier New" panose="02070309020205020404" pitchFamily="49" charset="0"/>
              <a:ea typeface="+mj-ea"/>
              <a:cs typeface="Courier New" panose="02070309020205020404" pitchFamily="49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90483" y="1221492"/>
            <a:ext cx="4305417" cy="3939064"/>
            <a:chOff x="6385558" y="1183392"/>
            <a:chExt cx="4305417" cy="39390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17790" t="3276" r="21474" b="3822"/>
            <a:stretch/>
          </p:blipFill>
          <p:spPr bwMode="auto">
            <a:xfrm>
              <a:off x="6680835" y="1922056"/>
              <a:ext cx="3718982" cy="32004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385558" y="1183392"/>
              <a:ext cx="430541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 err="1" smtClean="0">
                  <a:solidFill>
                    <a:srgbClr val="0000FF"/>
                  </a:solidFill>
                  <a:latin typeface="+mj-lt"/>
                </a:rPr>
                <a:t>Tanvi’s</a:t>
              </a:r>
              <a:r>
                <a:rPr lang="en-US" sz="2100" dirty="0" smtClean="0">
                  <a:solidFill>
                    <a:srgbClr val="0000FF"/>
                  </a:solidFill>
                  <a:latin typeface="+mj-lt"/>
                </a:rPr>
                <a:t> work in progress with</a:t>
              </a:r>
            </a:p>
            <a:p>
              <a:pPr algn="ctr"/>
              <a:r>
                <a:rPr lang="en-US" sz="2100" dirty="0" err="1" smtClean="0">
                  <a:solidFill>
                    <a:srgbClr val="0000FF"/>
                  </a:solidFill>
                  <a:latin typeface="+mj-lt"/>
                </a:rPr>
                <a:t>Fraunhofer</a:t>
              </a:r>
              <a:r>
                <a:rPr lang="en-US" sz="2100" dirty="0" smtClean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2100" dirty="0">
                  <a:solidFill>
                    <a:srgbClr val="0000FF"/>
                  </a:solidFill>
                  <a:latin typeface="+mj-lt"/>
                </a:rPr>
                <a:t>Diamond </a:t>
              </a:r>
              <a:r>
                <a:rPr lang="en-US" sz="2100" dirty="0" smtClean="0">
                  <a:solidFill>
                    <a:srgbClr val="0000FF"/>
                  </a:solidFill>
                  <a:latin typeface="+mj-lt"/>
                </a:rPr>
                <a:t>Center and UIC</a:t>
              </a:r>
              <a:endParaRPr lang="en-US" sz="2100" dirty="0">
                <a:solidFill>
                  <a:srgbClr val="0000FF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5725" y="1223754"/>
            <a:ext cx="4743450" cy="1985159"/>
            <a:chOff x="104775" y="2619375"/>
            <a:chExt cx="4743450" cy="1985159"/>
          </a:xfrm>
        </p:grpSpPr>
        <p:sp>
          <p:nvSpPr>
            <p:cNvPr id="5" name="TextBox 4"/>
            <p:cNvSpPr txBox="1"/>
            <p:nvPr/>
          </p:nvSpPr>
          <p:spPr>
            <a:xfrm>
              <a:off x="574051" y="2619375"/>
              <a:ext cx="3729099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 smtClean="0">
                  <a:solidFill>
                    <a:srgbClr val="0000FF"/>
                  </a:solidFill>
                  <a:latin typeface="+mj-lt"/>
                </a:rPr>
                <a:t>The Uncertainty Principle</a:t>
              </a:r>
            </a:p>
            <a:p>
              <a:pPr algn="ctr"/>
              <a:r>
                <a:rPr lang="en-US" sz="2500" dirty="0" err="1" smtClean="0">
                  <a:solidFill>
                    <a:srgbClr val="0000FF"/>
                  </a:solidFill>
                  <a:latin typeface="+mj-lt"/>
                </a:rPr>
                <a:t>Δ</a:t>
              </a:r>
              <a:r>
                <a:rPr lang="en-US" sz="2500" i="1" dirty="0" err="1" smtClean="0">
                  <a:solidFill>
                    <a:srgbClr val="0000FF"/>
                  </a:solidFill>
                  <a:latin typeface="+mj-lt"/>
                </a:rPr>
                <a:t>x</a:t>
              </a:r>
              <a:r>
                <a:rPr lang="el-GR" sz="2500" dirty="0" smtClean="0">
                  <a:solidFill>
                    <a:srgbClr val="0000FF"/>
                  </a:solidFill>
                  <a:latin typeface="+mj-lt"/>
                </a:rPr>
                <a:t>Δ</a:t>
              </a:r>
              <a:r>
                <a:rPr lang="en-US" sz="2500" i="1" dirty="0" err="1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500" i="1" baseline="-25000" dirty="0" err="1" smtClean="0">
                  <a:solidFill>
                    <a:srgbClr val="0000FF"/>
                  </a:solidFill>
                  <a:latin typeface="+mj-lt"/>
                </a:rPr>
                <a:t>T</a:t>
              </a:r>
              <a:r>
                <a:rPr lang="en-US" sz="2500" dirty="0" err="1" smtClean="0">
                  <a:solidFill>
                    <a:srgbClr val="0000FF"/>
                  </a:solidFill>
                  <a:latin typeface="+mj-lt"/>
                </a:rPr>
                <a:t>≥</a:t>
              </a:r>
              <a:r>
                <a:rPr lang="en-US" sz="2500" i="1" dirty="0" err="1" smtClean="0">
                  <a:solidFill>
                    <a:srgbClr val="0000FF"/>
                  </a:solidFill>
                  <a:latin typeface="+mj-lt"/>
                </a:rPr>
                <a:t>ħ</a:t>
              </a:r>
              <a:r>
                <a:rPr lang="en-US" sz="2500" dirty="0" smtClean="0">
                  <a:solidFill>
                    <a:srgbClr val="0000FF"/>
                  </a:solidFill>
                  <a:latin typeface="+mj-lt"/>
                </a:rPr>
                <a:t>/2</a:t>
              </a:r>
            </a:p>
            <a:p>
              <a:pPr algn="ctr"/>
              <a:r>
                <a:rPr lang="en-US" sz="2500" dirty="0" smtClean="0">
                  <a:solidFill>
                    <a:srgbClr val="0000FF"/>
                  </a:solidFill>
                  <a:latin typeface="+mj-lt"/>
                </a:rPr>
                <a:t>tells us</a:t>
              </a:r>
            </a:p>
            <a:p>
              <a:pPr algn="ctr"/>
              <a:r>
                <a:rPr lang="en-US" sz="2500" dirty="0" smtClean="0">
                  <a:solidFill>
                    <a:srgbClr val="0000FF"/>
                  </a:solidFill>
                  <a:latin typeface="+mj-lt"/>
                </a:rPr>
                <a:t>266 </a:t>
              </a:r>
              <a:r>
                <a:rPr lang="en-US" sz="2500" dirty="0" err="1" smtClean="0">
                  <a:solidFill>
                    <a:srgbClr val="0000FF"/>
                  </a:solidFill>
                  <a:latin typeface="+mj-lt"/>
                </a:rPr>
                <a:t>meV</a:t>
              </a:r>
              <a:r>
                <a:rPr lang="en-US" sz="2500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2500" dirty="0" smtClean="0">
                  <a:solidFill>
                    <a:srgbClr val="0000FF"/>
                  </a:solidFill>
                  <a:latin typeface="+mj-lt"/>
                  <a:sym typeface="Wingdings" panose="05000000000000000000" pitchFamily="2" charset="2"/>
                </a:rPr>
                <a:t> 1 nm (</a:t>
              </a:r>
              <a:r>
                <a:rPr lang="en-US" sz="2500" dirty="0" smtClean="0">
                  <a:solidFill>
                    <a:srgbClr val="FF0000"/>
                  </a:solidFill>
                  <a:latin typeface="+mj-lt"/>
                  <a:sym typeface="Wingdings" panose="05000000000000000000" pitchFamily="2" charset="2"/>
                </a:rPr>
                <a:t>GB size!</a:t>
              </a:r>
              <a:r>
                <a:rPr lang="en-US" sz="2500" dirty="0" smtClean="0">
                  <a:solidFill>
                    <a:srgbClr val="0000FF"/>
                  </a:solidFill>
                  <a:latin typeface="+mj-lt"/>
                  <a:sym typeface="Wingdings" panose="05000000000000000000" pitchFamily="2" charset="2"/>
                </a:rPr>
                <a:t>)</a:t>
              </a:r>
              <a:endParaRPr lang="en-US" sz="2500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4775" y="4250591"/>
              <a:ext cx="4743450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700" u="sng" dirty="0" smtClean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Chen </a:t>
              </a:r>
              <a:r>
                <a:rPr lang="en-US" sz="1700" i="1" u="sng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et al</a:t>
              </a:r>
              <a:r>
                <a:rPr lang="en-US" sz="1700" i="1" u="sng" dirty="0" smtClean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.</a:t>
              </a:r>
              <a:r>
                <a:rPr lang="en-US" sz="1700" u="sng" dirty="0" smtClean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 </a:t>
              </a:r>
              <a:r>
                <a:rPr lang="fr-FR" sz="1700" u="sng" dirty="0" smtClean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APL </a:t>
              </a:r>
              <a:r>
                <a:rPr lang="fr-FR" sz="1700" b="1" u="sng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114</a:t>
              </a:r>
              <a:r>
                <a:rPr lang="fr-FR" sz="1700" u="sng" dirty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 093103 (</a:t>
              </a:r>
              <a:r>
                <a:rPr lang="fr-FR" sz="1700" u="sng" dirty="0" smtClean="0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2019)</a:t>
              </a:r>
              <a:endParaRPr lang="en-US" sz="1700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"/>
          <a:stretch/>
        </p:blipFill>
        <p:spPr bwMode="auto">
          <a:xfrm>
            <a:off x="3371088" y="3438525"/>
            <a:ext cx="3989830" cy="32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781674" y="6385753"/>
            <a:ext cx="641032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u="sng" dirty="0" err="1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Chubenko</a:t>
            </a:r>
            <a:r>
              <a:rPr lang="en-US" sz="1700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700" i="1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et al.</a:t>
            </a:r>
            <a:r>
              <a:rPr lang="en-US" sz="1700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JAP </a:t>
            </a:r>
            <a:r>
              <a:rPr lang="en-US" sz="1700" b="1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125</a:t>
            </a:r>
            <a:r>
              <a:rPr lang="en-US" sz="1700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205303 (2019)</a:t>
            </a:r>
            <a:endParaRPr lang="en-US" sz="1700" u="sng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81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Acknowledgments</a:t>
            </a:r>
          </a:p>
        </p:txBody>
      </p:sp>
      <p:pic>
        <p:nvPicPr>
          <p:cNvPr id="12" name="Picture 2" descr="Image result for msu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936" y="707571"/>
            <a:ext cx="1828800" cy="1828800"/>
          </a:xfrm>
          <a:prstGeom prst="rect">
            <a:avLst/>
          </a:prstGeom>
          <a:noFill/>
        </p:spPr>
      </p:pic>
      <p:grpSp>
        <p:nvGrpSpPr>
          <p:cNvPr id="20" name="Group 19"/>
          <p:cNvGrpSpPr/>
          <p:nvPr/>
        </p:nvGrpSpPr>
        <p:grpSpPr>
          <a:xfrm>
            <a:off x="3765211" y="3507135"/>
            <a:ext cx="1854135" cy="2580001"/>
            <a:chOff x="4968357" y="3055833"/>
            <a:chExt cx="1854135" cy="2580001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68357" y="3807034"/>
              <a:ext cx="1836452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4971472" y="3055833"/>
              <a:ext cx="185102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solidFill>
                    <a:srgbClr val="0000FF"/>
                  </a:solidFill>
                  <a:latin typeface="+mj-lt"/>
                </a:rPr>
                <a:t>Dr. </a:t>
              </a:r>
              <a:r>
                <a:rPr lang="en-US" sz="2100" dirty="0" err="1">
                  <a:solidFill>
                    <a:srgbClr val="0000FF"/>
                  </a:solidFill>
                  <a:latin typeface="+mj-lt"/>
                </a:rPr>
                <a:t>Stas</a:t>
              </a:r>
              <a:r>
                <a:rPr lang="en-US" sz="2100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2100" dirty="0" err="1">
                  <a:solidFill>
                    <a:srgbClr val="0000FF"/>
                  </a:solidFill>
                  <a:latin typeface="+mj-lt"/>
                </a:rPr>
                <a:t>Baturin</a:t>
              </a:r>
              <a:endParaRPr lang="en-US" sz="2100" dirty="0">
                <a:solidFill>
                  <a:srgbClr val="0000FF"/>
                </a:solidFill>
                <a:latin typeface="+mj-lt"/>
              </a:endParaRPr>
            </a:p>
            <a:p>
              <a:pPr algn="ctr"/>
              <a:r>
                <a:rPr lang="en-US" sz="2100" dirty="0">
                  <a:solidFill>
                    <a:srgbClr val="0000FF"/>
                  </a:solidFill>
                  <a:latin typeface="+mj-lt"/>
                </a:rPr>
                <a:t>U Chicago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422811" y="1618086"/>
            <a:ext cx="416274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u="sng" dirty="0" smtClean="0">
                <a:solidFill>
                  <a:srgbClr val="0000FF"/>
                </a:solidFill>
                <a:latin typeface="+mj-lt"/>
              </a:rPr>
              <a:t>Prof</a:t>
            </a:r>
            <a:r>
              <a:rPr lang="en-US" sz="2500" u="sng" dirty="0">
                <a:solidFill>
                  <a:srgbClr val="0000FF"/>
                </a:solidFill>
                <a:latin typeface="+mj-lt"/>
              </a:rPr>
              <a:t>. Andreas Schroeder @ </a:t>
            </a:r>
            <a:r>
              <a:rPr lang="en-US" sz="2500" u="sng" dirty="0" smtClean="0">
                <a:solidFill>
                  <a:srgbClr val="0000FF"/>
                </a:solidFill>
                <a:latin typeface="+mj-lt"/>
              </a:rPr>
              <a:t>UIC</a:t>
            </a:r>
          </a:p>
          <a:p>
            <a:endParaRPr lang="en-US" sz="2500" u="sng" dirty="0">
              <a:solidFill>
                <a:srgbClr val="0000FF"/>
              </a:solidFill>
              <a:latin typeface="+mj-lt"/>
            </a:endParaRPr>
          </a:p>
          <a:p>
            <a:r>
              <a:rPr lang="en-US" sz="2500" u="sng" dirty="0" smtClean="0">
                <a:solidFill>
                  <a:srgbClr val="0000FF"/>
                </a:solidFill>
                <a:latin typeface="+mj-lt"/>
              </a:rPr>
              <a:t>Dr. Alexander </a:t>
            </a:r>
            <a:r>
              <a:rPr lang="en-US" sz="2500" u="sng" dirty="0" err="1" smtClean="0">
                <a:solidFill>
                  <a:srgbClr val="0000FF"/>
                </a:solidFill>
                <a:latin typeface="+mj-lt"/>
              </a:rPr>
              <a:t>Zinovev</a:t>
            </a:r>
            <a:r>
              <a:rPr lang="en-US" sz="2500" u="sng" dirty="0" smtClean="0">
                <a:solidFill>
                  <a:srgbClr val="0000FF"/>
                </a:solidFill>
                <a:latin typeface="+mj-lt"/>
              </a:rPr>
              <a:t> @ ANL</a:t>
            </a:r>
            <a:endParaRPr lang="en-US" sz="2500" u="sng" dirty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962272" y="3500836"/>
            <a:ext cx="2935740" cy="2583543"/>
            <a:chOff x="5838895" y="3360057"/>
            <a:chExt cx="2935740" cy="2583543"/>
          </a:xfrm>
        </p:grpSpPr>
        <p:sp>
          <p:nvSpPr>
            <p:cNvPr id="22" name="Rectangle 21"/>
            <p:cNvSpPr/>
            <p:nvPr/>
          </p:nvSpPr>
          <p:spPr>
            <a:xfrm>
              <a:off x="5838895" y="3360057"/>
              <a:ext cx="2935740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100" dirty="0" err="1">
                  <a:solidFill>
                    <a:srgbClr val="0000FF"/>
                  </a:solidFill>
                  <a:latin typeface="+mj-lt"/>
                </a:rPr>
                <a:t>Gongxiaohui</a:t>
              </a:r>
              <a:r>
                <a:rPr lang="en-US" sz="2100" dirty="0">
                  <a:solidFill>
                    <a:srgbClr val="0000FF"/>
                  </a:solidFill>
                  <a:latin typeface="+mj-lt"/>
                </a:rPr>
                <a:t> Chen</a:t>
              </a:r>
            </a:p>
            <a:p>
              <a:pPr algn="ctr"/>
              <a:r>
                <a:rPr lang="en-US" sz="2100" dirty="0" smtClean="0">
                  <a:solidFill>
                    <a:srgbClr val="0000FF"/>
                  </a:solidFill>
                  <a:latin typeface="+mj-lt"/>
                </a:rPr>
                <a:t>co-advisee @ Illinois </a:t>
              </a:r>
              <a:r>
                <a:rPr lang="en-US" sz="2100" dirty="0">
                  <a:solidFill>
                    <a:srgbClr val="0000FF"/>
                  </a:solidFill>
                  <a:latin typeface="+mj-lt"/>
                </a:rPr>
                <a:t>Tech</a:t>
              </a:r>
            </a:p>
          </p:txBody>
        </p:sp>
        <p:pic>
          <p:nvPicPr>
            <p:cNvPr id="23" name="Picture 22" descr="IMG_2595.JPG"/>
            <p:cNvPicPr>
              <a:picLocks noChangeAspect="1"/>
            </p:cNvPicPr>
            <p:nvPr/>
          </p:nvPicPr>
          <p:blipFill>
            <a:blip r:embed="rId5" cstate="print"/>
            <a:srcRect l="26836" r="21409" b="31111"/>
            <a:stretch>
              <a:fillRect/>
            </a:stretch>
          </p:blipFill>
          <p:spPr>
            <a:xfrm>
              <a:off x="6385034" y="4114800"/>
              <a:ext cx="1828800" cy="1828800"/>
            </a:xfrm>
            <a:prstGeom prst="rect">
              <a:avLst/>
            </a:prstGeom>
          </p:spPr>
        </p:pic>
      </p:grpSp>
      <p:pic>
        <p:nvPicPr>
          <p:cNvPr id="3078" name="Picture 6" descr="Image result for nsf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85306" y="709019"/>
            <a:ext cx="1828800" cy="1828800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9268590" y="3506753"/>
            <a:ext cx="2099228" cy="2576286"/>
            <a:chOff x="9268594" y="3492014"/>
            <a:chExt cx="2099228" cy="25762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4760" y="4239500"/>
              <a:ext cx="1097280" cy="18288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9268594" y="3492014"/>
              <a:ext cx="2099228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100" dirty="0" err="1" smtClean="0">
                  <a:solidFill>
                    <a:srgbClr val="0000FF"/>
                  </a:solidFill>
                  <a:latin typeface="+mj-lt"/>
                </a:rPr>
                <a:t>Tanvi</a:t>
              </a:r>
              <a:r>
                <a:rPr lang="en-US" sz="2100" dirty="0" smtClean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2100" dirty="0" err="1" smtClean="0">
                  <a:solidFill>
                    <a:srgbClr val="0000FF"/>
                  </a:solidFill>
                  <a:latin typeface="+mj-lt"/>
                </a:rPr>
                <a:t>Nikhar</a:t>
              </a:r>
              <a:endParaRPr lang="en-US" sz="2100" dirty="0" smtClean="0">
                <a:solidFill>
                  <a:srgbClr val="0000FF"/>
                </a:solidFill>
                <a:latin typeface="+mj-lt"/>
              </a:endParaRPr>
            </a:p>
            <a:p>
              <a:pPr algn="ctr"/>
              <a:r>
                <a:rPr lang="en-US" sz="2100" dirty="0" smtClean="0">
                  <a:solidFill>
                    <a:srgbClr val="0000FF"/>
                  </a:solidFill>
                  <a:latin typeface="+mj-lt"/>
                </a:rPr>
                <a:t>PhD @ ECE, MSU</a:t>
              </a:r>
              <a:endParaRPr lang="en-US" sz="2100" dirty="0">
                <a:solidFill>
                  <a:srgbClr val="0000FF"/>
                </a:solidFill>
                <a:latin typeface="+mj-lt"/>
              </a:endParaRPr>
            </a:p>
          </p:txBody>
        </p:sp>
      </p:grpSp>
      <p:pic>
        <p:nvPicPr>
          <p:cNvPr id="29" name="Picture 4" descr="Image result for doe 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03534" y="697457"/>
            <a:ext cx="1847556" cy="18288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24" y="703078"/>
            <a:ext cx="2338754" cy="64008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3893" y="3514010"/>
            <a:ext cx="2505621" cy="2567464"/>
            <a:chOff x="683893" y="3514010"/>
            <a:chExt cx="2505621" cy="2567464"/>
          </a:xfrm>
        </p:grpSpPr>
        <p:sp>
          <p:nvSpPr>
            <p:cNvPr id="18" name="TextBox 17"/>
            <p:cNvSpPr txBox="1"/>
            <p:nvPr/>
          </p:nvSpPr>
          <p:spPr>
            <a:xfrm>
              <a:off x="683893" y="3514010"/>
              <a:ext cx="250562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solidFill>
                    <a:srgbClr val="0000FF"/>
                  </a:solidFill>
                  <a:latin typeface="+mj-lt"/>
                </a:rPr>
                <a:t>Dr. Oksana </a:t>
              </a:r>
              <a:r>
                <a:rPr lang="en-US" sz="2100" dirty="0" err="1" smtClean="0">
                  <a:solidFill>
                    <a:srgbClr val="0000FF"/>
                  </a:solidFill>
                  <a:latin typeface="+mj-lt"/>
                </a:rPr>
                <a:t>Chubenko</a:t>
              </a:r>
              <a:endParaRPr lang="en-US" sz="2100" dirty="0" smtClean="0">
                <a:solidFill>
                  <a:srgbClr val="0000FF"/>
                </a:solidFill>
                <a:latin typeface="+mj-lt"/>
              </a:endParaRPr>
            </a:p>
            <a:p>
              <a:pPr algn="ctr"/>
              <a:r>
                <a:rPr lang="en-US" sz="2100" dirty="0" smtClean="0">
                  <a:solidFill>
                    <a:srgbClr val="0000FF"/>
                  </a:solidFill>
                  <a:latin typeface="+mj-lt"/>
                </a:rPr>
                <a:t>ASU</a:t>
              </a:r>
              <a:endParaRPr lang="en-US" sz="2100" dirty="0">
                <a:solidFill>
                  <a:srgbClr val="0000FF"/>
                </a:solidFill>
                <a:latin typeface="+mj-l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24" r="11424"/>
            <a:stretch/>
          </p:blipFill>
          <p:spPr>
            <a:xfrm>
              <a:off x="1256392" y="4252674"/>
              <a:ext cx="136069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334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12192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300" u="sng" dirty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Graphitic patch </a:t>
            </a:r>
            <a:r>
              <a:rPr lang="en-US" sz="3300" u="sng" dirty="0" smtClean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model and optimal (N)UNCD:H design</a:t>
            </a:r>
            <a:endParaRPr lang="en-US" sz="3300" u="sng" dirty="0">
              <a:latin typeface="Courier New" panose="02070309020205020404" pitchFamily="49" charset="0"/>
              <a:ea typeface="+mj-ea"/>
              <a:cs typeface="Courier New" panose="02070309020205020404" pitchFamily="49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223" y="1714499"/>
            <a:ext cx="228198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628649" y="709970"/>
            <a:ext cx="455295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rgbClr val="0000FF"/>
                </a:solidFill>
                <a:latin typeface="+mj-lt"/>
              </a:rPr>
              <a:t>NEA </a:t>
            </a:r>
            <a:r>
              <a:rPr lang="en-US" sz="1900" dirty="0">
                <a:solidFill>
                  <a:srgbClr val="0000FF"/>
                </a:solidFill>
                <a:latin typeface="+mj-lt"/>
              </a:rPr>
              <a:t>induced on diamond grains (</a:t>
            </a:r>
            <a:r>
              <a:rPr lang="el-GR" sz="1900" dirty="0">
                <a:solidFill>
                  <a:srgbClr val="0000FF"/>
                </a:solidFill>
                <a:latin typeface="+mj-lt"/>
              </a:rPr>
              <a:t>χ</a:t>
            </a:r>
            <a:r>
              <a:rPr lang="en-US" sz="1900" dirty="0">
                <a:solidFill>
                  <a:srgbClr val="0000FF"/>
                </a:solidFill>
                <a:latin typeface="+mj-lt"/>
              </a:rPr>
              <a:t>≈–1 </a:t>
            </a:r>
            <a:r>
              <a:rPr lang="en-US" sz="1900" dirty="0" smtClean="0">
                <a:solidFill>
                  <a:srgbClr val="0000FF"/>
                </a:solidFill>
                <a:latin typeface="+mj-lt"/>
              </a:rPr>
              <a:t>eV)</a:t>
            </a:r>
          </a:p>
          <a:p>
            <a:r>
              <a:rPr lang="en-US" sz="1900" dirty="0" smtClean="0">
                <a:solidFill>
                  <a:srgbClr val="0000FF"/>
                </a:solidFill>
                <a:latin typeface="+mj-lt"/>
              </a:rPr>
              <a:t>around </a:t>
            </a:r>
            <a:r>
              <a:rPr lang="en-US" sz="1900" i="1" dirty="0">
                <a:solidFill>
                  <a:srgbClr val="0000FF"/>
                </a:solidFill>
                <a:latin typeface="+mj-lt"/>
              </a:rPr>
              <a:t>sp</a:t>
            </a:r>
            <a:r>
              <a:rPr lang="en-US" sz="1900" i="1" baseline="30000" dirty="0">
                <a:solidFill>
                  <a:srgbClr val="0000FF"/>
                </a:solidFill>
                <a:latin typeface="+mj-lt"/>
              </a:rPr>
              <a:t>2</a:t>
            </a:r>
            <a:r>
              <a:rPr lang="en-US" sz="1900" dirty="0">
                <a:solidFill>
                  <a:srgbClr val="0000FF"/>
                </a:solidFill>
                <a:latin typeface="+mj-lt"/>
              </a:rPr>
              <a:t> GB lowers their work function by </a:t>
            </a:r>
            <a:r>
              <a:rPr lang="en-US" sz="1900" dirty="0">
                <a:solidFill>
                  <a:srgbClr val="FF0000"/>
                </a:solidFill>
                <a:latin typeface="+mj-lt"/>
              </a:rPr>
              <a:t>1 </a:t>
            </a:r>
            <a:r>
              <a:rPr lang="en-US" sz="1900" dirty="0" smtClean="0">
                <a:solidFill>
                  <a:srgbClr val="FF0000"/>
                </a:solidFill>
                <a:latin typeface="+mj-lt"/>
              </a:rPr>
              <a:t>eV </a:t>
            </a:r>
            <a:r>
              <a:rPr lang="en-US" sz="17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Ref: </a:t>
            </a:r>
            <a:r>
              <a:rPr lang="pl-PL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PRB </a:t>
            </a:r>
            <a:r>
              <a:rPr lang="pl-PL" sz="1700" b="1" u="sng" dirty="0">
                <a:latin typeface="Courier New" panose="02070309020205020404" pitchFamily="49" charset="0"/>
                <a:cs typeface="Courier New" panose="02070309020205020404" pitchFamily="49" charset="0"/>
              </a:rPr>
              <a:t>60</a:t>
            </a:r>
            <a:r>
              <a:rPr lang="en-US" sz="17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pl-PL" sz="17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 16135</a:t>
            </a:r>
            <a:r>
              <a:rPr lang="en-US" sz="17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pl-PL" sz="17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1999</a:t>
            </a:r>
            <a:r>
              <a:rPr lang="en-US" sz="17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5181600" y="1619249"/>
            <a:ext cx="6400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In balanced (N)UNCD (balanced sp</a:t>
            </a:r>
            <a:r>
              <a:rPr lang="en-US" sz="2500" baseline="30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3</a:t>
            </a:r>
            <a:r>
              <a:rPr lang="en-US" sz="25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-to-sp</a:t>
            </a:r>
            <a:r>
              <a:rPr lang="en-US" sz="2500" baseline="30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2</a:t>
            </a:r>
            <a:r>
              <a:rPr lang="en-US" sz="25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ratio of ~1/10) </a:t>
            </a:r>
            <a:r>
              <a:rPr lang="en-US" sz="25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we </a:t>
            </a:r>
            <a:r>
              <a:rPr lang="en-US" sz="2500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may get </a:t>
            </a:r>
            <a:r>
              <a:rPr lang="en-US" sz="25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the best of </a:t>
            </a:r>
            <a:r>
              <a:rPr lang="en-US" sz="2500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all worlds:</a:t>
            </a:r>
          </a:p>
          <a:p>
            <a:r>
              <a:rPr lang="en-US" sz="1900" dirty="0" smtClean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~ GB 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large enough 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  <a:sym typeface="Wingdings" panose="05000000000000000000" pitchFamily="2" charset="2"/>
              </a:rPr>
              <a:t> 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low MTE, 50-100 </a:t>
            </a:r>
            <a:r>
              <a:rPr lang="en-US" sz="1900" dirty="0" err="1" smtClean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meV</a:t>
            </a:r>
            <a:r>
              <a:rPr lang="en-US" sz="1900" dirty="0" smtClean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;</a:t>
            </a:r>
          </a:p>
          <a:p>
            <a:endParaRPr lang="en-US" sz="1900" dirty="0">
              <a:solidFill>
                <a:srgbClr val="0000FF"/>
              </a:solidFill>
              <a:latin typeface="+mj-lt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r>
              <a:rPr lang="en-US" sz="1900" dirty="0" smtClean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~ GB 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crystallized well 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  <a:sym typeface="Wingdings" panose="05000000000000000000" pitchFamily="2" charset="2"/>
              </a:rPr>
              <a:t> 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0.1 Ω×cm for good electron supply 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  <a:sym typeface="Wingdings" panose="05000000000000000000" pitchFamily="2" charset="2"/>
              </a:rPr>
              <a:t> no image </a:t>
            </a:r>
            <a:r>
              <a:rPr lang="en-US" sz="1900" dirty="0" smtClean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  <a:sym typeface="Wingdings" panose="05000000000000000000" pitchFamily="2" charset="2"/>
              </a:rPr>
              <a:t>charge;</a:t>
            </a:r>
          </a:p>
          <a:p>
            <a:endParaRPr lang="en-US" sz="1900" dirty="0">
              <a:solidFill>
                <a:srgbClr val="0000FF"/>
              </a:solidFill>
              <a:latin typeface="+mj-lt"/>
              <a:ea typeface="Calibri" panose="020F0502020204030204" pitchFamily="34" charset="0"/>
              <a:cs typeface="Courier New" panose="02070309020205020404" pitchFamily="49" charset="0"/>
              <a:sym typeface="Wingdings" panose="05000000000000000000" pitchFamily="2" charset="2"/>
            </a:endParaRPr>
          </a:p>
          <a:p>
            <a:r>
              <a:rPr lang="en-US" sz="1900" dirty="0" smtClean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  <a:sym typeface="Wingdings" panose="05000000000000000000" pitchFamily="2" charset="2"/>
              </a:rPr>
              <a:t>~ Large 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  <a:sym typeface="Wingdings" panose="05000000000000000000" pitchFamily="2" charset="2"/>
              </a:rPr>
              <a:t>sp</a:t>
            </a:r>
            <a:r>
              <a:rPr lang="en-US" sz="1900" baseline="300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  <a:sym typeface="Wingdings" panose="05000000000000000000" pitchFamily="2" charset="2"/>
              </a:rPr>
              <a:t>2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  <a:sym typeface="Wingdings" panose="05000000000000000000" pitchFamily="2" charset="2"/>
              </a:rPr>
              <a:t> fraction  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good overlap between </a:t>
            </a:r>
            <a:r>
              <a:rPr lang="en-US" sz="1900" i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π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 and </a:t>
            </a:r>
            <a:r>
              <a:rPr lang="en-US" sz="1900" i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π</a:t>
            </a:r>
            <a:r>
              <a:rPr lang="en-US" sz="1900" i="1" dirty="0" smtClean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*</a:t>
            </a:r>
            <a:r>
              <a:rPr lang="en-US" sz="1900" dirty="0" smtClean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, </a:t>
            </a:r>
            <a:r>
              <a:rPr lang="en-US" sz="1900" i="1" dirty="0" smtClean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π</a:t>
            </a:r>
            <a:r>
              <a:rPr lang="en-US" sz="1900" i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*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 </a:t>
            </a:r>
            <a:r>
              <a:rPr lang="en-US" sz="1900" dirty="0" smtClean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is 1-2 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eV below the diamond conduction </a:t>
            </a:r>
            <a:r>
              <a:rPr lang="en-US" sz="1900" dirty="0" smtClean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band minimum/vacuum 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level 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  <a:sym typeface="Wingdings" panose="05000000000000000000" pitchFamily="2" charset="2"/>
              </a:rPr>
              <a:t> 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low emission threshold (can be in the visible</a:t>
            </a:r>
            <a:r>
              <a:rPr lang="en-US" sz="1900" dirty="0" smtClean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);</a:t>
            </a:r>
          </a:p>
          <a:p>
            <a:endParaRPr lang="en-US" sz="1900" dirty="0">
              <a:solidFill>
                <a:srgbClr val="0000FF"/>
              </a:solidFill>
              <a:latin typeface="+mj-lt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r>
              <a:rPr lang="en-US" sz="1900" dirty="0" smtClean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~ Emission 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from well crystallized graphitic 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  <a:sym typeface="Wingdings" panose="05000000000000000000" pitchFamily="2" charset="2"/>
              </a:rPr>
              <a:t> </a:t>
            </a:r>
            <a:r>
              <a:rPr lang="en-US" sz="1900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ultrafast </a:t>
            </a:r>
            <a:r>
              <a:rPr lang="en-US" sz="1900" dirty="0" smtClean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Courier New" panose="02070309020205020404" pitchFamily="49" charset="0"/>
              </a:rPr>
              <a:t>emission</a:t>
            </a:r>
            <a:endParaRPr lang="en-US" sz="1900" dirty="0">
              <a:solidFill>
                <a:srgbClr val="0000FF"/>
              </a:solidFill>
              <a:latin typeface="+mj-lt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59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7997" y="3040740"/>
            <a:ext cx="35670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Saturation</a:t>
            </a:r>
            <a:endParaRPr lang="en-US" sz="44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8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91008" y="772865"/>
            <a:ext cx="4267077" cy="2743200"/>
            <a:chOff x="2646980" y="789296"/>
            <a:chExt cx="4504139" cy="2895600"/>
          </a:xfrm>
        </p:grpSpPr>
        <p:grpSp>
          <p:nvGrpSpPr>
            <p:cNvPr id="3" name="Group 11"/>
            <p:cNvGrpSpPr/>
            <p:nvPr/>
          </p:nvGrpSpPr>
          <p:grpSpPr>
            <a:xfrm>
              <a:off x="2646980" y="789296"/>
              <a:ext cx="4504139" cy="2895600"/>
              <a:chOff x="2971800" y="762000"/>
              <a:chExt cx="4504139" cy="2895600"/>
            </a:xfrm>
          </p:grpSpPr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50000"/>
              <a:stretch>
                <a:fillRect/>
              </a:stretch>
            </p:blipFill>
            <p:spPr bwMode="auto">
              <a:xfrm>
                <a:off x="2971800" y="914400"/>
                <a:ext cx="3362634" cy="2743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" name="Group 7"/>
              <p:cNvGrpSpPr/>
              <p:nvPr/>
            </p:nvGrpSpPr>
            <p:grpSpPr>
              <a:xfrm>
                <a:off x="6226347" y="762000"/>
                <a:ext cx="1249592" cy="685800"/>
                <a:chOff x="6226347" y="762000"/>
                <a:chExt cx="1249592" cy="685800"/>
              </a:xfrm>
            </p:grpSpPr>
            <p:sp>
              <p:nvSpPr>
                <p:cNvPr id="7" name="Oval 5"/>
                <p:cNvSpPr/>
                <p:nvPr/>
              </p:nvSpPr>
              <p:spPr>
                <a:xfrm>
                  <a:off x="6226347" y="762000"/>
                  <a:ext cx="1249592" cy="685800"/>
                </a:xfrm>
                <a:prstGeom prst="ellipse">
                  <a:avLst/>
                </a:prstGeom>
                <a:noFill/>
                <a:ln cap="rnd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6346950" y="848833"/>
                  <a:ext cx="1016625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00" dirty="0" smtClean="0">
                      <a:latin typeface="Comic Sans MS" pitchFamily="66" charset="0"/>
                    </a:rPr>
                    <a:t>plasma/</a:t>
                  </a:r>
                </a:p>
                <a:p>
                  <a:r>
                    <a:rPr lang="en-US" sz="1300" dirty="0" smtClean="0">
                      <a:latin typeface="Comic Sans MS" pitchFamily="66" charset="0"/>
                    </a:rPr>
                    <a:t>breakdown</a:t>
                  </a:r>
                </a:p>
              </p:txBody>
            </p:sp>
          </p:grpSp>
        </p:grpSp>
        <p:sp>
          <p:nvSpPr>
            <p:cNvPr id="4" name="Rectangle 3"/>
            <p:cNvSpPr/>
            <p:nvPr/>
          </p:nvSpPr>
          <p:spPr>
            <a:xfrm>
              <a:off x="3048000" y="990600"/>
              <a:ext cx="5334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701098" y="718901"/>
            <a:ext cx="4026445" cy="3468618"/>
            <a:chOff x="4724400" y="762000"/>
            <a:chExt cx="4026445" cy="3468618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24400" y="1133475"/>
              <a:ext cx="4026445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086475" y="762000"/>
              <a:ext cx="11464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  <a:latin typeface="+mj-lt"/>
                </a:rPr>
                <a:t>p</a:t>
              </a:r>
              <a:r>
                <a:rPr lang="en-US" dirty="0" smtClean="0">
                  <a:solidFill>
                    <a:srgbClr val="FF0000"/>
                  </a:solidFill>
                  <a:latin typeface="+mj-lt"/>
                </a:rPr>
                <a:t>- type </a:t>
              </a:r>
              <a:r>
                <a:rPr lang="en-US" dirty="0" err="1" smtClean="0">
                  <a:solidFill>
                    <a:srgbClr val="FF0000"/>
                  </a:solidFill>
                  <a:latin typeface="+mj-lt"/>
                </a:rPr>
                <a:t>Ge</a:t>
              </a:r>
              <a:endParaRPr lang="en-US" dirty="0">
                <a:latin typeface="+mj-l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64095" y="3876675"/>
              <a:ext cx="3733714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00" u="sng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Arthur, JAP </a:t>
              </a:r>
              <a:r>
                <a:rPr lang="en-US" sz="1700" b="1" u="sng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36</a:t>
              </a:r>
              <a:r>
                <a:rPr lang="en-US" sz="1700" u="sng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, 3221 (1965)</a:t>
              </a:r>
              <a:endParaRPr lang="en-US" sz="1700" u="sng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9" name="Group 17"/>
          <p:cNvGrpSpPr/>
          <p:nvPr/>
        </p:nvGrpSpPr>
        <p:grpSpPr>
          <a:xfrm>
            <a:off x="6705599" y="4293053"/>
            <a:ext cx="5486401" cy="2476500"/>
            <a:chOff x="1828799" y="4229100"/>
            <a:chExt cx="5486401" cy="2476500"/>
          </a:xfrm>
        </p:grpSpPr>
        <p:sp>
          <p:nvSpPr>
            <p:cNvPr id="20" name="Rectangle 19"/>
            <p:cNvSpPr/>
            <p:nvPr/>
          </p:nvSpPr>
          <p:spPr>
            <a:xfrm>
              <a:off x="1828799" y="6351657"/>
              <a:ext cx="5486401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700" u="sng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Phys. Stat. Solidi B 1700268 (2017)</a:t>
              </a:r>
              <a:r>
                <a:rPr lang="en-US" sz="1700" u="sng" dirty="0" smtClean="0"/>
                <a:t> </a:t>
              </a:r>
              <a:endParaRPr lang="en-US" sz="1700" u="sng" dirty="0"/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18650" y="4514850"/>
              <a:ext cx="3691675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3067050" y="4238625"/>
              <a:ext cx="128483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 smtClean="0">
                  <a:solidFill>
                    <a:srgbClr val="FF0000"/>
                  </a:solidFill>
                  <a:latin typeface="+mj-lt"/>
                </a:rPr>
                <a:t>metallic CNT</a:t>
              </a:r>
              <a:endParaRPr lang="en-US" sz="17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67275" y="4229100"/>
              <a:ext cx="144251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 err="1" smtClean="0">
                  <a:solidFill>
                    <a:srgbClr val="FF0000"/>
                  </a:solidFill>
                  <a:latin typeface="+mj-lt"/>
                </a:rPr>
                <a:t>semicond</a:t>
              </a:r>
              <a:r>
                <a:rPr lang="en-US" sz="1700" dirty="0" smtClean="0">
                  <a:solidFill>
                    <a:srgbClr val="FF0000"/>
                  </a:solidFill>
                  <a:latin typeface="+mj-lt"/>
                </a:rPr>
                <a:t> CNT</a:t>
              </a:r>
              <a:endParaRPr lang="en-US" sz="1700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0" y="0"/>
            <a:ext cx="12192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300" u="sng" dirty="0" smtClean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Deviation </a:t>
            </a:r>
            <a:r>
              <a:rPr lang="en-US" sz="3300" u="sng" dirty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from FN law in </a:t>
            </a:r>
            <a:r>
              <a:rPr lang="en-US" sz="3300" u="sng" dirty="0" smtClean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nonmetals</a:t>
            </a:r>
            <a:r>
              <a:rPr lang="ru-RU" sz="3300" u="sng" dirty="0" smtClean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 (</a:t>
            </a:r>
            <a:r>
              <a:rPr lang="en-US" sz="3300" u="sng" dirty="0" smtClean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saturation</a:t>
            </a:r>
            <a:r>
              <a:rPr lang="ru-RU" sz="3300" u="sng" dirty="0" smtClean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)</a:t>
            </a:r>
            <a:endParaRPr lang="en-US" sz="3300" u="sng" dirty="0">
              <a:latin typeface="Courier New" panose="02070309020205020404" pitchFamily="49" charset="0"/>
              <a:ea typeface="+mj-ea"/>
              <a:cs typeface="Courier New" panose="02070309020205020404" pitchFamily="49" charset="0"/>
            </a:endParaRPr>
          </a:p>
        </p:txBody>
      </p:sp>
      <p:grpSp>
        <p:nvGrpSpPr>
          <p:cNvPr id="25" name="Group 16"/>
          <p:cNvGrpSpPr/>
          <p:nvPr/>
        </p:nvGrpSpPr>
        <p:grpSpPr>
          <a:xfrm>
            <a:off x="3950588" y="1481719"/>
            <a:ext cx="3512397" cy="3911203"/>
            <a:chOff x="133350" y="638175"/>
            <a:chExt cx="3512397" cy="3911203"/>
          </a:xfrm>
        </p:grpSpPr>
        <p:grpSp>
          <p:nvGrpSpPr>
            <p:cNvPr id="26" name="Group 7"/>
            <p:cNvGrpSpPr/>
            <p:nvPr/>
          </p:nvGrpSpPr>
          <p:grpSpPr>
            <a:xfrm>
              <a:off x="133350" y="638175"/>
              <a:ext cx="3512397" cy="3911203"/>
              <a:chOff x="533400" y="676275"/>
              <a:chExt cx="3512397" cy="3911203"/>
            </a:xfrm>
          </p:grpSpPr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33400" y="1219200"/>
                <a:ext cx="3512397" cy="2743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000125" y="676275"/>
                <a:ext cx="1202499" cy="914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649357" y="3971925"/>
                <a:ext cx="3339377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700" u="sng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JVSTB </a:t>
                </a:r>
                <a:r>
                  <a:rPr lang="en-US" sz="1700" b="1" u="sng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31</a:t>
                </a:r>
                <a:r>
                  <a:rPr lang="en-US" sz="1700" u="sng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02B101 (2013)</a:t>
                </a:r>
                <a:r>
                  <a:rPr lang="en-US" sz="1700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;</a:t>
                </a:r>
              </a:p>
              <a:p>
                <a:pPr algn="ctr"/>
                <a:r>
                  <a:rPr lang="en-US" sz="1700" u="sng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IVNC S9-C1 (2014) </a:t>
                </a:r>
                <a:endParaRPr lang="en-US" sz="1700" u="sng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019300" y="1257300"/>
              <a:ext cx="60144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i="1" dirty="0" smtClean="0">
                  <a:solidFill>
                    <a:srgbClr val="FF0000"/>
                  </a:solidFill>
                  <a:latin typeface="Comic Sans MS" pitchFamily="66" charset="0"/>
                </a:rPr>
                <a:t>n</a:t>
              </a:r>
              <a:r>
                <a:rPr lang="en-US" sz="1700" dirty="0" smtClean="0">
                  <a:solidFill>
                    <a:srgbClr val="FF0000"/>
                  </a:solidFill>
                  <a:latin typeface="Comic Sans MS" pitchFamily="66" charset="0"/>
                </a:rPr>
                <a:t>-Si</a:t>
              </a:r>
              <a:endParaRPr lang="en-US" sz="17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90800" y="1855857"/>
              <a:ext cx="60144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i="1" dirty="0" smtClean="0">
                  <a:solidFill>
                    <a:srgbClr val="0000FF"/>
                  </a:solidFill>
                  <a:latin typeface="Comic Sans MS" pitchFamily="66" charset="0"/>
                </a:rPr>
                <a:t>p</a:t>
              </a:r>
              <a:r>
                <a:rPr lang="en-US" sz="1700" dirty="0" smtClean="0">
                  <a:solidFill>
                    <a:srgbClr val="0000FF"/>
                  </a:solidFill>
                  <a:latin typeface="Comic Sans MS" pitchFamily="66" charset="0"/>
                </a:rPr>
                <a:t>-Si</a:t>
              </a:r>
              <a:endParaRPr lang="en-US" sz="1700" dirty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67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0"/>
            <a:ext cx="12192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300" u="sng" dirty="0" smtClean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Semi-metallic (N)UNCD also saturates!</a:t>
            </a:r>
            <a:endParaRPr lang="en-US" sz="3300" u="sng" dirty="0">
              <a:latin typeface="Courier New" panose="02070309020205020404" pitchFamily="49" charset="0"/>
              <a:ea typeface="+mj-ea"/>
              <a:cs typeface="Courier New" panose="02070309020205020404" pitchFamily="49" charset="0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693484" y="906429"/>
            <a:ext cx="7831392" cy="5029200"/>
            <a:chOff x="2522285" y="1135029"/>
            <a:chExt cx="7149112" cy="459105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r="49965" b="75927"/>
            <a:stretch/>
          </p:blipFill>
          <p:spPr bwMode="auto">
            <a:xfrm>
              <a:off x="2522285" y="1135029"/>
              <a:ext cx="3580764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24695" r="49965" b="50676"/>
            <a:stretch/>
          </p:blipFill>
          <p:spPr bwMode="auto">
            <a:xfrm>
              <a:off x="6124245" y="1135029"/>
              <a:ext cx="3499808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50503" r="49965" b="24932"/>
            <a:stretch/>
          </p:blipFill>
          <p:spPr bwMode="auto">
            <a:xfrm>
              <a:off x="2586925" y="3440079"/>
              <a:ext cx="3509075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75845" r="50236"/>
            <a:stretch/>
          </p:blipFill>
          <p:spPr bwMode="auto">
            <a:xfrm>
              <a:off x="6122100" y="3440079"/>
              <a:ext cx="3549297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Rectangle 11"/>
          <p:cNvSpPr/>
          <p:nvPr/>
        </p:nvSpPr>
        <p:spPr>
          <a:xfrm>
            <a:off x="0" y="6487894"/>
            <a:ext cx="12192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u="sng" dirty="0" err="1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Chubenko</a:t>
            </a:r>
            <a:r>
              <a:rPr lang="en-US" sz="1700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700" i="1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et al.</a:t>
            </a:r>
            <a:r>
              <a:rPr lang="en-US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700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ACS Appl. Mater. Interfaces </a:t>
            </a:r>
            <a:r>
              <a:rPr lang="en-US" sz="1700" b="1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lang="en-US" sz="1700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33229 (2017)</a:t>
            </a:r>
            <a:endParaRPr lang="en-US" sz="1700" u="sng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646" y="2058129"/>
            <a:ext cx="339266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2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Field </a:t>
            </a:r>
            <a:r>
              <a:rPr lang="en-US" sz="33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emission projection microscope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86651"/>
            <a:ext cx="12192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u="sng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Baturin</a:t>
            </a:r>
            <a:r>
              <a:rPr lang="en-US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and </a:t>
            </a:r>
            <a:r>
              <a:rPr lang="en-US" sz="1700" u="sng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Baryshev</a:t>
            </a:r>
            <a:r>
              <a:rPr lang="en-US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700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Rev. Sci. </a:t>
            </a:r>
            <a:r>
              <a:rPr lang="en-US" sz="1700" u="sng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Instrum</a:t>
            </a:r>
            <a:r>
              <a:rPr lang="en-US" sz="1700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en-US" sz="1700" b="1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88</a:t>
            </a:r>
            <a:r>
              <a:rPr lang="en-US" sz="1700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033701 (2017)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028700" y="660076"/>
            <a:ext cx="8120750" cy="3021845"/>
            <a:chOff x="609600" y="838200"/>
            <a:chExt cx="8120750" cy="3021845"/>
          </a:xfrm>
        </p:grpSpPr>
        <p:pic>
          <p:nvPicPr>
            <p:cNvPr id="14" name="Picture 13" descr="D:\!!!job\!!!year2017\Area_paper\PRB_submission\ACS_AMI_resub\revision\png\Fig_1.p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28117" y="842525"/>
              <a:ext cx="3602233" cy="3017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" y="838200"/>
              <a:ext cx="4494913" cy="3017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2859976" y="3762500"/>
            <a:ext cx="6450863" cy="2743200"/>
            <a:chOff x="1114300" y="3810000"/>
            <a:chExt cx="6450863" cy="274320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4300" y="3810000"/>
              <a:ext cx="1820323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71800" y="4038600"/>
              <a:ext cx="4593363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TextBox 18"/>
          <p:cNvSpPr txBox="1"/>
          <p:nvPr/>
        </p:nvSpPr>
        <p:spPr>
          <a:xfrm>
            <a:off x="2173176" y="685800"/>
            <a:ext cx="62709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Mathcad UniMath" pitchFamily="50" charset="0"/>
              </a:rPr>
              <a:t>(a)</a:t>
            </a:r>
          </a:p>
        </p:txBody>
      </p:sp>
    </p:spTree>
    <p:extLst>
      <p:ext uri="{BB962C8B-B14F-4D97-AF65-F5344CB8AC3E}">
        <p14:creationId xmlns:p14="http://schemas.microsoft.com/office/powerpoint/2010/main" val="94343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What’s going on (N)UNCD surface?</a:t>
            </a:r>
            <a:endParaRPr lang="en-US" sz="33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3" descr="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57550" y="723900"/>
            <a:ext cx="5676900" cy="5676900"/>
          </a:xfrm>
          <a:prstGeom prst="rect">
            <a:avLst/>
          </a:prstGeom>
        </p:spPr>
      </p:pic>
      <p:pic>
        <p:nvPicPr>
          <p:cNvPr id="5" name="Picture 4" descr="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57550" y="723900"/>
            <a:ext cx="5676900" cy="5676900"/>
          </a:xfrm>
          <a:prstGeom prst="rect">
            <a:avLst/>
          </a:prstGeom>
        </p:spPr>
      </p:pic>
      <p:pic>
        <p:nvPicPr>
          <p:cNvPr id="6" name="Picture 5" descr="3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57550" y="723900"/>
            <a:ext cx="5676900" cy="5676900"/>
          </a:xfrm>
          <a:prstGeom prst="rect">
            <a:avLst/>
          </a:prstGeom>
        </p:spPr>
      </p:pic>
      <p:pic>
        <p:nvPicPr>
          <p:cNvPr id="7" name="Picture 6" descr="4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57550" y="723900"/>
            <a:ext cx="5676900" cy="5676900"/>
          </a:xfrm>
          <a:prstGeom prst="rect">
            <a:avLst/>
          </a:prstGeom>
        </p:spPr>
      </p:pic>
      <p:pic>
        <p:nvPicPr>
          <p:cNvPr id="8" name="Picture 7" descr="5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57550" y="723900"/>
            <a:ext cx="5676900" cy="5676900"/>
          </a:xfrm>
          <a:prstGeom prst="rect">
            <a:avLst/>
          </a:prstGeom>
        </p:spPr>
      </p:pic>
      <p:pic>
        <p:nvPicPr>
          <p:cNvPr id="9" name="Picture 8" descr="6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57550" y="723900"/>
            <a:ext cx="5676900" cy="5676900"/>
          </a:xfrm>
          <a:prstGeom prst="rect">
            <a:avLst/>
          </a:prstGeom>
        </p:spPr>
      </p:pic>
      <p:pic>
        <p:nvPicPr>
          <p:cNvPr id="10" name="Picture 9" descr="7.t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57550" y="723900"/>
            <a:ext cx="5676900" cy="5676900"/>
          </a:xfrm>
          <a:prstGeom prst="rect">
            <a:avLst/>
          </a:prstGeom>
        </p:spPr>
      </p:pic>
      <p:pic>
        <p:nvPicPr>
          <p:cNvPr id="11" name="Picture 10" descr="8.t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57550" y="723900"/>
            <a:ext cx="5676900" cy="5676900"/>
          </a:xfrm>
          <a:prstGeom prst="rect">
            <a:avLst/>
          </a:prstGeom>
        </p:spPr>
      </p:pic>
      <p:pic>
        <p:nvPicPr>
          <p:cNvPr id="12" name="Picture 11" descr="9.t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57550" y="723900"/>
            <a:ext cx="5676900" cy="5676900"/>
          </a:xfrm>
          <a:prstGeom prst="rect">
            <a:avLst/>
          </a:prstGeom>
        </p:spPr>
      </p:pic>
      <p:pic>
        <p:nvPicPr>
          <p:cNvPr id="13" name="Picture 12" descr="10.t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257550" y="723900"/>
            <a:ext cx="5676900" cy="56769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803429" y="3261288"/>
            <a:ext cx="406188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srgbClr val="FF0000"/>
                </a:solidFill>
                <a:latin typeface="+mj-lt"/>
              </a:rPr>
              <a:t>Field of view is 4.4 mm</a:t>
            </a:r>
            <a:endParaRPr lang="en-US" sz="33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26526" y="713776"/>
            <a:ext cx="5715000" cy="5715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4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687" y="1133475"/>
            <a:ext cx="348537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 different samples and 4 lessons</a:t>
            </a:r>
            <a:endParaRPr lang="en-US" sz="33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00650" y="698064"/>
            <a:ext cx="6096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100" dirty="0" smtClean="0">
                <a:solidFill>
                  <a:srgbClr val="0000FF"/>
                </a:solidFill>
                <a:latin typeface="+mj-lt"/>
              </a:rPr>
              <a:t>~ Semi-metallic (N)UNCD saturates similarly to semiconductors</a:t>
            </a:r>
            <a:endParaRPr lang="en-US" sz="2100" dirty="0" smtClean="0">
              <a:solidFill>
                <a:srgbClr val="FF0000"/>
              </a:solidFill>
              <a:latin typeface="+mj-lt"/>
            </a:endParaRPr>
          </a:p>
          <a:p>
            <a:endParaRPr lang="en-US" sz="2100" dirty="0">
              <a:solidFill>
                <a:srgbClr val="0000FF"/>
              </a:solidFill>
              <a:latin typeface="+mj-lt"/>
            </a:endParaRPr>
          </a:p>
          <a:p>
            <a:r>
              <a:rPr lang="en-US" sz="2100" dirty="0" smtClean="0">
                <a:solidFill>
                  <a:srgbClr val="0000FF"/>
                </a:solidFill>
                <a:latin typeface="+mj-lt"/>
              </a:rPr>
              <a:t>~ In </a:t>
            </a:r>
            <a:r>
              <a:rPr lang="en-US" sz="2100" dirty="0">
                <a:solidFill>
                  <a:srgbClr val="0000FF"/>
                </a:solidFill>
                <a:latin typeface="+mj-lt"/>
              </a:rPr>
              <a:t>planar uniform (N)UNCD, field emission is not uniform</a:t>
            </a:r>
          </a:p>
          <a:p>
            <a:endParaRPr lang="en-US" sz="2100" dirty="0">
              <a:solidFill>
                <a:srgbClr val="0000FF"/>
              </a:solidFill>
              <a:latin typeface="+mj-lt"/>
            </a:endParaRPr>
          </a:p>
          <a:p>
            <a:r>
              <a:rPr lang="en-US" sz="2100" dirty="0" smtClean="0">
                <a:solidFill>
                  <a:srgbClr val="0000FF"/>
                </a:solidFill>
                <a:latin typeface="+mj-lt"/>
              </a:rPr>
              <a:t>~ Emission </a:t>
            </a:r>
            <a:r>
              <a:rPr lang="en-US" sz="2100" dirty="0">
                <a:solidFill>
                  <a:srgbClr val="0000FF"/>
                </a:solidFill>
                <a:latin typeface="+mj-lt"/>
              </a:rPr>
              <a:t>area depends on electric field</a:t>
            </a:r>
          </a:p>
          <a:p>
            <a:endParaRPr lang="en-US" sz="2100" dirty="0">
              <a:solidFill>
                <a:srgbClr val="0000FF"/>
              </a:solidFill>
              <a:latin typeface="+mj-lt"/>
            </a:endParaRPr>
          </a:p>
          <a:p>
            <a:r>
              <a:rPr lang="en-US" sz="2100" dirty="0" smtClean="0">
                <a:solidFill>
                  <a:srgbClr val="0000FF"/>
                </a:solidFill>
                <a:latin typeface="+mj-lt"/>
              </a:rPr>
              <a:t>~ Saturation </a:t>
            </a:r>
            <a:r>
              <a:rPr lang="en-US" sz="2100" dirty="0">
                <a:solidFill>
                  <a:srgbClr val="0000FF"/>
                </a:solidFill>
                <a:latin typeface="+mj-lt"/>
              </a:rPr>
              <a:t>is ~100 mA/cm</a:t>
            </a:r>
            <a:r>
              <a:rPr lang="en-US" sz="2100" baseline="30000" dirty="0">
                <a:solidFill>
                  <a:srgbClr val="0000FF"/>
                </a:solidFill>
                <a:latin typeface="+mj-lt"/>
              </a:rPr>
              <a:t>2</a:t>
            </a:r>
            <a:r>
              <a:rPr lang="en-US" sz="2100" dirty="0">
                <a:solidFill>
                  <a:srgbClr val="0000FF"/>
                </a:solidFill>
                <a:latin typeface="+mj-lt"/>
              </a:rPr>
              <a:t> is specific to (N)UNCD, regardless of substrate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8177" y="3989186"/>
            <a:ext cx="436862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6504057"/>
            <a:ext cx="12192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u="sng" dirty="0" err="1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Chubenko</a:t>
            </a:r>
            <a:r>
              <a:rPr lang="en-US" sz="1700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700" i="1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et al.</a:t>
            </a:r>
            <a:r>
              <a:rPr lang="en-US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700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ACS Appl. Mater. Interfaces </a:t>
            </a:r>
            <a:r>
              <a:rPr lang="en-US" sz="1700" b="1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lang="en-US" sz="1700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33229 (2017)</a:t>
            </a:r>
            <a:endParaRPr lang="en-US" sz="1700" u="sng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4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87" y="1860470"/>
            <a:ext cx="5718850" cy="33832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504057"/>
            <a:ext cx="12192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u="sng" dirty="0" err="1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Chubenko</a:t>
            </a:r>
            <a:r>
              <a:rPr lang="en-US" sz="1700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700" i="1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et al.</a:t>
            </a:r>
            <a:r>
              <a:rPr lang="en-US" sz="1700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JAP </a:t>
            </a:r>
            <a:r>
              <a:rPr lang="en-US" sz="1700" b="1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125</a:t>
            </a:r>
            <a:r>
              <a:rPr lang="en-US" sz="1700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205303 (2019)</a:t>
            </a:r>
            <a:endParaRPr lang="en-US" sz="1700" u="sng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Band diagrams</a:t>
            </a:r>
            <a:endParaRPr lang="en-US" sz="33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113338" y="717470"/>
            <a:ext cx="4385048" cy="5786587"/>
            <a:chOff x="6999038" y="717470"/>
            <a:chExt cx="4385048" cy="57865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5"/>
            <a:stretch/>
          </p:blipFill>
          <p:spPr bwMode="auto">
            <a:xfrm>
              <a:off x="7082652" y="3120777"/>
              <a:ext cx="4217820" cy="33832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9038" y="717470"/>
              <a:ext cx="4385048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418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Stratton–Baskin–Lvov–</a:t>
            </a:r>
            <a:r>
              <a:rPr lang="en-US" sz="3300" u="sng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Fursey</a:t>
            </a:r>
            <a:r>
              <a:rPr lang="en-US" sz="33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formalism</a:t>
            </a:r>
          </a:p>
          <a:p>
            <a:r>
              <a:rPr lang="en-US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Stratton, Proc. Phys. Soc. B </a:t>
            </a:r>
            <a:r>
              <a:rPr lang="en-US" sz="1700" b="1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68</a:t>
            </a:r>
            <a:r>
              <a:rPr lang="en-US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746 (1955)</a:t>
            </a:r>
            <a:r>
              <a:rPr lang="en-US" sz="17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and </a:t>
            </a:r>
            <a:r>
              <a:rPr lang="en-US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Phys. Rev. </a:t>
            </a:r>
            <a:r>
              <a:rPr lang="en-US" sz="1700" b="1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125</a:t>
            </a:r>
            <a:r>
              <a:rPr lang="en-US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67 (1962)</a:t>
            </a:r>
          </a:p>
          <a:p>
            <a:r>
              <a:rPr lang="en-US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Baskin, Lvov, </a:t>
            </a:r>
            <a:r>
              <a:rPr lang="en-US" sz="1700" u="sng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Fursey</a:t>
            </a:r>
            <a:r>
              <a:rPr lang="en-US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Phys. Stat. Solidi B </a:t>
            </a:r>
            <a:r>
              <a:rPr lang="en-US" sz="1700" b="1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47</a:t>
            </a:r>
            <a:r>
              <a:rPr lang="en-US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49 (1971)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621" y="1171575"/>
            <a:ext cx="3436275" cy="548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029041" y="1152484"/>
            <a:ext cx="4572000" cy="1180063"/>
            <a:chOff x="6095718" y="1173598"/>
            <a:chExt cx="4572000" cy="11800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5718" y="1610965"/>
              <a:ext cx="4572000" cy="7426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795805" y="1173598"/>
              <a:ext cx="317182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smtClean="0">
                  <a:solidFill>
                    <a:srgbClr val="FF0000"/>
                  </a:solidFill>
                  <a:latin typeface="+mj-lt"/>
                </a:rPr>
                <a:t>Poisson</a:t>
              </a:r>
              <a:endParaRPr lang="en-US" sz="25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29043" y="2472575"/>
            <a:ext cx="4572000" cy="4071912"/>
            <a:chOff x="6095718" y="2663075"/>
            <a:chExt cx="4572000" cy="40719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5718" y="3073687"/>
              <a:ext cx="4572000" cy="147225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5718" y="4774545"/>
              <a:ext cx="4572000" cy="196044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795804" y="2663075"/>
              <a:ext cx="317182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smtClean="0">
                  <a:solidFill>
                    <a:srgbClr val="FF0000"/>
                  </a:solidFill>
                  <a:latin typeface="+mj-lt"/>
                </a:rPr>
                <a:t>Stratton</a:t>
              </a:r>
              <a:endParaRPr lang="en-US" sz="2500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6504057"/>
            <a:ext cx="12192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700" u="sng" dirty="0" err="1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Chubenko</a:t>
            </a:r>
            <a:r>
              <a:rPr lang="en-US" sz="1700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700" i="1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et al.</a:t>
            </a:r>
            <a:r>
              <a:rPr lang="en-US" sz="1700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JAP </a:t>
            </a:r>
            <a:r>
              <a:rPr lang="en-US" sz="1700" b="1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125</a:t>
            </a:r>
            <a:r>
              <a:rPr lang="en-US" sz="1700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205303 (2019)</a:t>
            </a:r>
            <a:endParaRPr lang="en-US" sz="1700" u="sng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82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136" y="687253"/>
            <a:ext cx="3947103" cy="274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Describing saturation: theory vs. experiment</a:t>
            </a:r>
            <a:endParaRPr lang="en-US" sz="33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559" y="712057"/>
            <a:ext cx="3833808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32270" y="4302034"/>
            <a:ext cx="22990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srgbClr val="0000FF"/>
                </a:solidFill>
                <a:latin typeface="+mj-lt"/>
              </a:rPr>
              <a:t>image process</a:t>
            </a:r>
            <a:endParaRPr lang="en-US" sz="2100" baseline="30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88769" y="3794962"/>
            <a:ext cx="22990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srgbClr val="0000FF"/>
                </a:solidFill>
                <a:latin typeface="+mj-lt"/>
              </a:rPr>
              <a:t>266 </a:t>
            </a:r>
            <a:r>
              <a:rPr lang="en-US" sz="2100" dirty="0" err="1" smtClean="0">
                <a:solidFill>
                  <a:srgbClr val="0000FF"/>
                </a:solidFill>
                <a:latin typeface="+mj-lt"/>
              </a:rPr>
              <a:t>meV</a:t>
            </a:r>
            <a:r>
              <a:rPr lang="en-US" sz="21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100" dirty="0" smtClean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 0.9</a:t>
            </a:r>
            <a:r>
              <a:rPr lang="en-US" sz="2100" dirty="0" smtClean="0">
                <a:solidFill>
                  <a:srgbClr val="0000FF"/>
                </a:solidFill>
                <a:latin typeface="+mj-lt"/>
                <a:sym typeface="Symbol" panose="05050102010706020507" pitchFamily="18" charset="2"/>
              </a:rPr>
              <a:t></a:t>
            </a:r>
            <a:endParaRPr lang="en-US" sz="2100" baseline="30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36481" y="504311"/>
            <a:ext cx="22990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srgbClr val="0000FF"/>
                </a:solidFill>
                <a:latin typeface="+mj-lt"/>
              </a:rPr>
              <a:t>Child-Langmuir</a:t>
            </a:r>
            <a:endParaRPr lang="en-US" sz="2100" baseline="300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319" y="5282387"/>
            <a:ext cx="3931920" cy="11241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28" y="3612670"/>
            <a:ext cx="6730720" cy="15544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504057"/>
            <a:ext cx="12192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u="sng" dirty="0" err="1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Chubenko</a:t>
            </a:r>
            <a:r>
              <a:rPr lang="en-US" sz="1700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700" i="1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et al.</a:t>
            </a:r>
            <a:r>
              <a:rPr lang="en-US" sz="1700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JAP </a:t>
            </a:r>
            <a:r>
              <a:rPr lang="en-US" sz="1700" b="1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125</a:t>
            </a:r>
            <a:r>
              <a:rPr lang="en-US" sz="1700" u="sng" dirty="0" smtClean="0"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205303 (2019)</a:t>
            </a:r>
            <a:endParaRPr lang="en-US" sz="1700" u="sng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36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Some background</a:t>
            </a:r>
            <a:endParaRPr lang="en-US" sz="33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76553" y="595872"/>
            <a:ext cx="4242661" cy="3228644"/>
            <a:chOff x="633011" y="661185"/>
            <a:chExt cx="4242661" cy="32286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11" y="1146629"/>
              <a:ext cx="4242661" cy="27432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989069" y="661185"/>
              <a:ext cx="1528495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00" dirty="0" smtClean="0">
                  <a:solidFill>
                    <a:srgbClr val="FF0000"/>
                  </a:solidFill>
                  <a:latin typeface="+mj-lt"/>
                </a:rPr>
                <a:t>Solid state</a:t>
              </a:r>
              <a:endParaRPr lang="en-US" sz="25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16226" y="595872"/>
            <a:ext cx="4901387" cy="3260637"/>
            <a:chOff x="6616226" y="595872"/>
            <a:chExt cx="4901387" cy="3260637"/>
          </a:xfrm>
        </p:grpSpPr>
        <p:grpSp>
          <p:nvGrpSpPr>
            <p:cNvPr id="16" name="Group 15"/>
            <p:cNvGrpSpPr/>
            <p:nvPr/>
          </p:nvGrpSpPr>
          <p:grpSpPr>
            <a:xfrm>
              <a:off x="6616226" y="595872"/>
              <a:ext cx="4901387" cy="3260637"/>
              <a:chOff x="6797653" y="629192"/>
              <a:chExt cx="4901387" cy="3260637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9090" y="1146629"/>
                <a:ext cx="4119950" cy="27432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7653" y="629192"/>
                <a:ext cx="2633472" cy="2743200"/>
              </a:xfrm>
              <a:prstGeom prst="rect">
                <a:avLst/>
              </a:prstGeom>
            </p:spPr>
          </p:pic>
        </p:grpSp>
        <p:sp>
          <p:nvSpPr>
            <p:cNvPr id="17" name="Rectangle 16"/>
            <p:cNvSpPr/>
            <p:nvPr/>
          </p:nvSpPr>
          <p:spPr>
            <a:xfrm>
              <a:off x="9003870" y="621740"/>
              <a:ext cx="2165336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00" dirty="0" smtClean="0">
                  <a:solidFill>
                    <a:srgbClr val="FF0000"/>
                  </a:solidFill>
                  <a:latin typeface="+mj-lt"/>
                </a:rPr>
                <a:t>Surface science</a:t>
              </a:r>
              <a:endParaRPr lang="en-US" sz="25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56395" y="3540436"/>
            <a:ext cx="4879209" cy="3231609"/>
            <a:chOff x="3656395" y="3540436"/>
            <a:chExt cx="4879209" cy="3231609"/>
          </a:xfrm>
        </p:grpSpPr>
        <p:pic>
          <p:nvPicPr>
            <p:cNvPr id="19" name="Picture 18" descr="https://www.anl.gov/sites/www/files/awa_act_02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6395" y="4028845"/>
              <a:ext cx="4879209" cy="274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Rectangle 19"/>
            <p:cNvSpPr/>
            <p:nvPr/>
          </p:nvSpPr>
          <p:spPr>
            <a:xfrm>
              <a:off x="4945931" y="3540436"/>
              <a:ext cx="2308902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00" dirty="0" smtClean="0">
                  <a:solidFill>
                    <a:srgbClr val="FF0000"/>
                  </a:solidFill>
                  <a:latin typeface="+mj-lt"/>
                </a:rPr>
                <a:t>Accelerator R&amp;D</a:t>
              </a:r>
              <a:endParaRPr lang="en-US" sz="2500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455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Saturation: diode-to-resistor switching</a:t>
            </a:r>
          </a:p>
        </p:txBody>
      </p:sp>
      <p:grpSp>
        <p:nvGrpSpPr>
          <p:cNvPr id="3" name="Group 4"/>
          <p:cNvGrpSpPr/>
          <p:nvPr/>
        </p:nvGrpSpPr>
        <p:grpSpPr>
          <a:xfrm>
            <a:off x="4537634" y="1824345"/>
            <a:ext cx="3147805" cy="3200400"/>
            <a:chOff x="81295" y="2057400"/>
            <a:chExt cx="3147805" cy="32004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707575" y="5257800"/>
              <a:ext cx="36576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2895600" y="3393180"/>
              <a:ext cx="0" cy="14630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753906" y="3388858"/>
              <a:ext cx="27432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618524" y="3248333"/>
              <a:ext cx="5486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895600" y="2057400"/>
              <a:ext cx="0" cy="11887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981200" y="2057400"/>
              <a:ext cx="9144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Isosceles Triangle 13"/>
            <p:cNvSpPr/>
            <p:nvPr/>
          </p:nvSpPr>
          <p:spPr>
            <a:xfrm>
              <a:off x="1788225" y="2748150"/>
              <a:ext cx="381000" cy="304800"/>
            </a:xfrm>
            <a:prstGeom prst="triangl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981200" y="3052950"/>
              <a:ext cx="0" cy="64008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752600" y="2512625"/>
              <a:ext cx="4572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981200" y="2057400"/>
              <a:ext cx="0" cy="457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1295" y="2409700"/>
              <a:ext cx="165943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i="1" dirty="0" err="1">
                  <a:latin typeface="Mathcad UniMath" pitchFamily="50" charset="0"/>
                </a:rPr>
                <a:t>r</a:t>
              </a:r>
              <a:r>
                <a:rPr lang="en-US" sz="2100" i="1" baseline="-25000" dirty="0" err="1">
                  <a:latin typeface="Mathcad UniMath" pitchFamily="50" charset="0"/>
                </a:rPr>
                <a:t>FN</a:t>
              </a:r>
              <a:r>
                <a:rPr lang="en-US" sz="2100" dirty="0">
                  <a:latin typeface="Mathcad UniMath" pitchFamily="50" charset="0"/>
                </a:rPr>
                <a:t>= ∂</a:t>
              </a:r>
              <a:r>
                <a:rPr lang="en-US" sz="2100" i="1" dirty="0">
                  <a:latin typeface="Mathcad UniMath" pitchFamily="50" charset="0"/>
                </a:rPr>
                <a:t>V</a:t>
              </a:r>
              <a:r>
                <a:rPr lang="en-US" sz="2100" dirty="0">
                  <a:latin typeface="Mathcad UniMath" pitchFamily="50" charset="0"/>
                </a:rPr>
                <a:t>/∂</a:t>
              </a:r>
              <a:r>
                <a:rPr lang="en-US" sz="2100" i="1" dirty="0">
                  <a:latin typeface="Mathcad UniMath" pitchFamily="50" charset="0"/>
                </a:rPr>
                <a:t>I</a:t>
              </a:r>
            </a:p>
            <a:p>
              <a:pPr algn="ctr"/>
              <a:r>
                <a:rPr lang="en-US" sz="2100" dirty="0">
                  <a:latin typeface="Mathcad UniMath" pitchFamily="50" charset="0"/>
                </a:rPr>
                <a:t>(∞</a:t>
              </a:r>
              <a:r>
                <a:rPr lang="en-US" sz="2100" dirty="0">
                  <a:latin typeface="Mathcad UniMath" pitchFamily="50" charset="0"/>
                  <a:sym typeface="Wingdings" pitchFamily="2" charset="2"/>
                </a:rPr>
                <a:t>→0</a:t>
              </a:r>
              <a:r>
                <a:rPr lang="en-US" sz="2100" dirty="0">
                  <a:latin typeface="Mathcad UniMath" pitchFamily="50" charset="0"/>
                </a:rPr>
                <a:t>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9950" y="3621975"/>
              <a:ext cx="175240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i="1" dirty="0" err="1">
                  <a:latin typeface="Mathcad UniMath" pitchFamily="50" charset="0"/>
                </a:rPr>
                <a:t>r</a:t>
              </a:r>
              <a:r>
                <a:rPr lang="en-US" sz="2100" i="1" baseline="-25000" dirty="0" err="1">
                  <a:latin typeface="Mathcad UniMath" pitchFamily="50" charset="0"/>
                </a:rPr>
                <a:t>S</a:t>
              </a:r>
              <a:r>
                <a:rPr lang="en-US" sz="2100" dirty="0">
                  <a:latin typeface="Mathcad UniMath" pitchFamily="50" charset="0"/>
                </a:rPr>
                <a:t>= ∂</a:t>
              </a:r>
              <a:r>
                <a:rPr lang="en-US" sz="2100" i="1" dirty="0">
                  <a:latin typeface="Mathcad UniMath" pitchFamily="50" charset="0"/>
                </a:rPr>
                <a:t>V</a:t>
              </a:r>
              <a:r>
                <a:rPr lang="en-US" sz="2100" dirty="0">
                  <a:latin typeface="Mathcad UniMath" pitchFamily="50" charset="0"/>
                </a:rPr>
                <a:t>/∂</a:t>
              </a:r>
              <a:r>
                <a:rPr lang="en-US" sz="2100" i="1" dirty="0">
                  <a:latin typeface="Mathcad UniMath" pitchFamily="50" charset="0"/>
                </a:rPr>
                <a:t>I</a:t>
              </a:r>
            </a:p>
            <a:p>
              <a:pPr algn="ctr"/>
              <a:r>
                <a:rPr lang="en-US" sz="2100" dirty="0">
                  <a:latin typeface="Mathcad UniMath" pitchFamily="50" charset="0"/>
                </a:rPr>
                <a:t>(0</a:t>
              </a:r>
              <a:r>
                <a:rPr lang="en-US" sz="2100" dirty="0">
                  <a:latin typeface="Mathcad UniMath" pitchFamily="50" charset="0"/>
                  <a:sym typeface="Wingdings" pitchFamily="2" charset="2"/>
                </a:rPr>
                <a:t>→large </a:t>
              </a:r>
              <a:r>
                <a:rPr lang="en-US" sz="2100" i="1" dirty="0">
                  <a:latin typeface="Mathcad UniMath" pitchFamily="50" charset="0"/>
                  <a:sym typeface="Wingdings" pitchFamily="2" charset="2"/>
                </a:rPr>
                <a:t>N</a:t>
              </a:r>
              <a:r>
                <a:rPr lang="en-US" sz="2100" dirty="0">
                  <a:latin typeface="Mathcad UniMath" pitchFamily="50" charset="0"/>
                </a:rPr>
                <a:t>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21616" y="2774308"/>
              <a:ext cx="40748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dirty="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981200" y="4771900"/>
              <a:ext cx="9144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1864425" y="3705100"/>
              <a:ext cx="228600" cy="60960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1981200" y="4314700"/>
              <a:ext cx="0" cy="457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895600" y="4800600"/>
              <a:ext cx="0" cy="457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6049" y="1745964"/>
            <a:ext cx="4096349" cy="3383280"/>
          </a:xfrm>
          <a:prstGeom prst="rect">
            <a:avLst/>
          </a:prstGeom>
          <a:noFill/>
        </p:spPr>
      </p:pic>
      <p:grpSp>
        <p:nvGrpSpPr>
          <p:cNvPr id="33" name="Group 16"/>
          <p:cNvGrpSpPr>
            <a:grpSpLocks noChangeAspect="1"/>
          </p:cNvGrpSpPr>
          <p:nvPr/>
        </p:nvGrpSpPr>
        <p:grpSpPr>
          <a:xfrm>
            <a:off x="271128" y="1150799"/>
            <a:ext cx="4105814" cy="4572000"/>
            <a:chOff x="133350" y="638175"/>
            <a:chExt cx="3512397" cy="3911203"/>
          </a:xfrm>
        </p:grpSpPr>
        <p:grpSp>
          <p:nvGrpSpPr>
            <p:cNvPr id="34" name="Group 7"/>
            <p:cNvGrpSpPr/>
            <p:nvPr/>
          </p:nvGrpSpPr>
          <p:grpSpPr>
            <a:xfrm>
              <a:off x="133350" y="638175"/>
              <a:ext cx="3512397" cy="3911203"/>
              <a:chOff x="533400" y="676275"/>
              <a:chExt cx="3512397" cy="3911203"/>
            </a:xfrm>
          </p:grpSpPr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3400" y="1219200"/>
                <a:ext cx="3512397" cy="2743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00125" y="676275"/>
                <a:ext cx="1202499" cy="914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649357" y="3971925"/>
                <a:ext cx="3339377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700" u="sng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JVSTB </a:t>
                </a:r>
                <a:r>
                  <a:rPr lang="en-US" sz="1700" b="1" u="sng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31</a:t>
                </a:r>
                <a:r>
                  <a:rPr lang="en-US" sz="1700" u="sng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02B101 (2013)</a:t>
                </a:r>
                <a:r>
                  <a:rPr lang="en-US" sz="1700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;</a:t>
                </a:r>
              </a:p>
              <a:p>
                <a:pPr algn="ctr"/>
                <a:r>
                  <a:rPr lang="en-US" sz="1700" u="sng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IVNC S9-C1 (2014) </a:t>
                </a:r>
                <a:endParaRPr lang="en-US" sz="1700" u="sng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2019300" y="1257300"/>
              <a:ext cx="60144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i="1" dirty="0" smtClean="0">
                  <a:solidFill>
                    <a:srgbClr val="FF0000"/>
                  </a:solidFill>
                  <a:latin typeface="Comic Sans MS" pitchFamily="66" charset="0"/>
                </a:rPr>
                <a:t>n</a:t>
              </a:r>
              <a:r>
                <a:rPr lang="en-US" sz="1700" dirty="0" smtClean="0">
                  <a:solidFill>
                    <a:srgbClr val="FF0000"/>
                  </a:solidFill>
                  <a:latin typeface="Comic Sans MS" pitchFamily="66" charset="0"/>
                </a:rPr>
                <a:t>-Si</a:t>
              </a:r>
              <a:endParaRPr lang="en-US" sz="17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90800" y="1855857"/>
              <a:ext cx="60144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i="1" dirty="0" smtClean="0">
                  <a:solidFill>
                    <a:srgbClr val="0000FF"/>
                  </a:solidFill>
                  <a:latin typeface="Comic Sans MS" pitchFamily="66" charset="0"/>
                </a:rPr>
                <a:t>p</a:t>
              </a:r>
              <a:r>
                <a:rPr lang="en-US" sz="1700" dirty="0" smtClean="0">
                  <a:solidFill>
                    <a:srgbClr val="0000FF"/>
                  </a:solidFill>
                  <a:latin typeface="Comic Sans MS" pitchFamily="66" charset="0"/>
                </a:rPr>
                <a:t>-Si</a:t>
              </a:r>
              <a:endParaRPr lang="en-US" sz="1700" dirty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455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96310"/>
            <a:ext cx="12192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u="sng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Baturin</a:t>
            </a:r>
            <a:r>
              <a:rPr lang="en-US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700" i="1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et al.</a:t>
            </a:r>
            <a:r>
              <a:rPr lang="en-US" sz="1700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arXiv:1710.03692 (2017)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General series resistor formulas</a:t>
            </a:r>
            <a:endParaRPr lang="en-US" sz="33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3305" y="2702456"/>
            <a:ext cx="3421662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1" y="2709532"/>
            <a:ext cx="3767559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4"/>
          <p:cNvGrpSpPr/>
          <p:nvPr/>
        </p:nvGrpSpPr>
        <p:grpSpPr>
          <a:xfrm>
            <a:off x="3228976" y="5753994"/>
            <a:ext cx="5724525" cy="459758"/>
            <a:chOff x="533400" y="4727244"/>
            <a:chExt cx="5724525" cy="459758"/>
          </a:xfrm>
        </p:grpSpPr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" y="4727244"/>
              <a:ext cx="8509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2"/>
            <p:cNvGrpSpPr/>
            <p:nvPr/>
          </p:nvGrpSpPr>
          <p:grpSpPr>
            <a:xfrm>
              <a:off x="1524560" y="4729802"/>
              <a:ext cx="2371165" cy="457200"/>
              <a:chOff x="2372063" y="3358202"/>
              <a:chExt cx="2371165" cy="457200"/>
            </a:xfrm>
          </p:grpSpPr>
          <p:pic>
            <p:nvPicPr>
              <p:cNvPr id="17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72063" y="3469944"/>
                <a:ext cx="1075765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639852" y="3358202"/>
                <a:ext cx="1103376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9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79169" y="4727244"/>
              <a:ext cx="2178756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5"/>
          <p:cNvGrpSpPr/>
          <p:nvPr/>
        </p:nvGrpSpPr>
        <p:grpSpPr>
          <a:xfrm>
            <a:off x="4675496" y="4527699"/>
            <a:ext cx="2819400" cy="914400"/>
            <a:chOff x="3160138" y="5181600"/>
            <a:chExt cx="2819400" cy="914400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39585" y="5323367"/>
              <a:ext cx="2065325" cy="64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21"/>
            <p:cNvSpPr/>
            <p:nvPr/>
          </p:nvSpPr>
          <p:spPr>
            <a:xfrm>
              <a:off x="3160138" y="5181600"/>
              <a:ext cx="2819400" cy="914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>
            <a:off x="7162800" y="2553594"/>
            <a:ext cx="304800" cy="381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25"/>
          <p:cNvGrpSpPr/>
          <p:nvPr/>
        </p:nvGrpSpPr>
        <p:grpSpPr>
          <a:xfrm>
            <a:off x="4495800" y="3467994"/>
            <a:ext cx="3200400" cy="914400"/>
            <a:chOff x="2971800" y="2667000"/>
            <a:chExt cx="3200400" cy="9144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034352" y="2809341"/>
              <a:ext cx="3059894" cy="64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Rectangle 27"/>
            <p:cNvSpPr/>
            <p:nvPr/>
          </p:nvSpPr>
          <p:spPr>
            <a:xfrm>
              <a:off x="2971800" y="2667000"/>
              <a:ext cx="3200400" cy="914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53269" y="790361"/>
            <a:ext cx="326630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Straight Arrow Connector 30"/>
          <p:cNvCxnSpPr/>
          <p:nvPr/>
        </p:nvCxnSpPr>
        <p:spPr>
          <a:xfrm flipH="1">
            <a:off x="7315200" y="2020194"/>
            <a:ext cx="609600" cy="381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922876" y="1721922"/>
            <a:ext cx="17241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0000FF"/>
                </a:solidFill>
                <a:latin typeface="+mj-lt"/>
              </a:rPr>
              <a:t>emission term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4191000" y="2096394"/>
            <a:ext cx="762000" cy="3048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747804" y="1791594"/>
            <a:ext cx="147085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0000FF"/>
                </a:solidFill>
                <a:latin typeface="+mj-lt"/>
              </a:rPr>
              <a:t>supply term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4953000" y="2629794"/>
            <a:ext cx="228600" cy="2286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21390" y="3523935"/>
            <a:ext cx="186955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i="1" dirty="0" smtClean="0">
                <a:solidFill>
                  <a:srgbClr val="FF0000"/>
                </a:solidFill>
                <a:latin typeface="+mj-lt"/>
              </a:rPr>
              <a:t>v</a:t>
            </a:r>
            <a:r>
              <a:rPr lang="en-US" sz="2500" i="1" baseline="-25000" dirty="0" smtClean="0">
                <a:solidFill>
                  <a:srgbClr val="FF0000"/>
                </a:solidFill>
                <a:latin typeface="+mj-lt"/>
              </a:rPr>
              <a:t>∞</a:t>
            </a:r>
            <a:r>
              <a:rPr lang="en-US" sz="2500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+mj-lt"/>
              </a:rPr>
              <a:t>~10</a:t>
            </a:r>
            <a:r>
              <a:rPr lang="en-US" sz="2500" baseline="30000" dirty="0" smtClean="0">
                <a:solidFill>
                  <a:srgbClr val="FF0000"/>
                </a:solidFill>
                <a:latin typeface="+mj-lt"/>
              </a:rPr>
              <a:t>7</a:t>
            </a:r>
            <a:r>
              <a:rPr lang="en-US" sz="2500" dirty="0" smtClean="0">
                <a:solidFill>
                  <a:srgbClr val="FF0000"/>
                </a:solidFill>
                <a:latin typeface="+mj-lt"/>
              </a:rPr>
              <a:t> cm/s</a:t>
            </a:r>
            <a:endParaRPr lang="en-US" sz="25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467600" y="4000989"/>
            <a:ext cx="683623" cy="526710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151223" y="4264344"/>
            <a:ext cx="10689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+mj-lt"/>
              </a:rPr>
              <a:t>l</a:t>
            </a:r>
            <a:r>
              <a:rPr lang="en-US" sz="2100" dirty="0" smtClean="0">
                <a:solidFill>
                  <a:srgbClr val="FF0000"/>
                </a:solidFill>
                <a:latin typeface="+mj-lt"/>
              </a:rPr>
              <a:t>imited!</a:t>
            </a:r>
            <a:endParaRPr lang="en-US" sz="21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12" cstate="print"/>
          <a:srcRect t="11399" r="50220" b="50506"/>
          <a:stretch/>
        </p:blipFill>
        <p:spPr bwMode="auto">
          <a:xfrm>
            <a:off x="9300492" y="3804822"/>
            <a:ext cx="136634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889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Formulas versus experiments</a:t>
            </a:r>
          </a:p>
        </p:txBody>
      </p:sp>
      <p:grpSp>
        <p:nvGrpSpPr>
          <p:cNvPr id="4" name="Group 14"/>
          <p:cNvGrpSpPr>
            <a:grpSpLocks noChangeAspect="1"/>
          </p:cNvGrpSpPr>
          <p:nvPr/>
        </p:nvGrpSpPr>
        <p:grpSpPr>
          <a:xfrm>
            <a:off x="1594872" y="798760"/>
            <a:ext cx="8996929" cy="2351313"/>
            <a:chOff x="381000" y="3977160"/>
            <a:chExt cx="8362530" cy="2185515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4333875"/>
              <a:ext cx="836253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825289" y="4040974"/>
              <a:ext cx="1497719" cy="386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rgbClr val="FF0000"/>
                  </a:solidFill>
                  <a:latin typeface="+mj-lt"/>
                </a:rPr>
                <a:t>single tip p-Si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31291" y="3986685"/>
              <a:ext cx="1375541" cy="386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rgbClr val="FF0000"/>
                  </a:solidFill>
                  <a:latin typeface="+mj-lt"/>
                </a:rPr>
                <a:t>arrayed n-Si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15377" y="3977160"/>
              <a:ext cx="1220584" cy="386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rgbClr val="FF0000"/>
                  </a:solidFill>
                  <a:latin typeface="+mj-lt"/>
                </a:rPr>
                <a:t>single CNT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23262" y="3994779"/>
              <a:ext cx="1111816" cy="386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rgbClr val="FF0000"/>
                  </a:solidFill>
                  <a:latin typeface="+mj-lt"/>
                </a:rPr>
                <a:t>fiber CNT</a:t>
              </a:r>
            </a:p>
          </p:txBody>
        </p:sp>
      </p:grpSp>
      <p:grpSp>
        <p:nvGrpSpPr>
          <p:cNvPr id="5" name="Group 17"/>
          <p:cNvGrpSpPr/>
          <p:nvPr/>
        </p:nvGrpSpPr>
        <p:grpSpPr>
          <a:xfrm>
            <a:off x="4113127" y="3646968"/>
            <a:ext cx="3953441" cy="2894755"/>
            <a:chOff x="2430259" y="3896432"/>
            <a:chExt cx="3953441" cy="2894755"/>
          </a:xfrm>
        </p:grpSpPr>
        <p:pic>
          <p:nvPicPr>
            <p:cNvPr id="10649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7204" t="1792" r="1690" b="8352"/>
            <a:stretch>
              <a:fillRect/>
            </a:stretch>
          </p:blipFill>
          <p:spPr bwMode="auto">
            <a:xfrm>
              <a:off x="2740929" y="3896432"/>
              <a:ext cx="3642771" cy="2560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113537" y="5658835"/>
              <a:ext cx="197361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rgbClr val="FF0000"/>
                  </a:solidFill>
                  <a:latin typeface="+mj-lt"/>
                </a:rPr>
                <a:t>planar  (N)UNCD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2370146" y="4907956"/>
              <a:ext cx="53572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/>
                <a:t>I, A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58016" y="6375689"/>
              <a:ext cx="101066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/>
                <a:t>E, V/cm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628130" y="3089465"/>
            <a:ext cx="241925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JVSTB</a:t>
            </a:r>
            <a:endParaRPr lang="en-US" sz="17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en-US" sz="1700" b="1" u="sng" dirty="0">
                <a:latin typeface="Courier New" panose="02070309020205020404" pitchFamily="49" charset="0"/>
                <a:cs typeface="Courier New" panose="02070309020205020404" pitchFamily="49" charset="0"/>
              </a:rPr>
              <a:t>31</a:t>
            </a:r>
            <a:r>
              <a:rPr lang="en-US" sz="17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, 02B101 (2013</a:t>
            </a:r>
            <a:r>
              <a:rPr lang="en-US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17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78286" y="3087559"/>
            <a:ext cx="241925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IVNC </a:t>
            </a:r>
            <a:r>
              <a:rPr lang="en-US" sz="17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S9-C1 (2014</a:t>
            </a:r>
            <a:r>
              <a:rPr lang="en-US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17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84618" y="3108027"/>
            <a:ext cx="232598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Nano </a:t>
            </a:r>
            <a:r>
              <a:rPr lang="en-US" sz="17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Lett. </a:t>
            </a:r>
            <a:r>
              <a:rPr lang="en-US" sz="1700" b="1" u="sng" dirty="0"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17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, 2135 (2005</a:t>
            </a:r>
            <a:r>
              <a:rPr lang="en-US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17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45172" y="3142628"/>
            <a:ext cx="20148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APL </a:t>
            </a:r>
            <a:r>
              <a:rPr lang="en-US" sz="1700" b="1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105</a:t>
            </a:r>
            <a:r>
              <a:rPr lang="en-US" sz="17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, 173107 (2014</a:t>
            </a:r>
            <a:r>
              <a:rPr lang="en-US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17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24001" y="6463114"/>
            <a:ext cx="914399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u="sng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Chubenko</a:t>
            </a:r>
            <a:r>
              <a:rPr lang="en-US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700" i="1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et al.</a:t>
            </a:r>
            <a:r>
              <a:rPr lang="en-US" sz="1700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ACS Appl. Mater. Interfaces </a:t>
            </a:r>
            <a:r>
              <a:rPr lang="en-US" sz="1700" b="1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lang="en-US" sz="1700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33229 (2017</a:t>
            </a:r>
            <a:r>
              <a:rPr lang="en-US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1700" u="sng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95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6286" y="1677855"/>
            <a:ext cx="959684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FF"/>
                </a:solidFill>
                <a:latin typeface="+mj-lt"/>
              </a:rPr>
              <a:t>Any relevance to photocathodes</a:t>
            </a:r>
            <a:r>
              <a:rPr lang="en-US" sz="4400" dirty="0" smtClean="0">
                <a:solidFill>
                  <a:srgbClr val="0000FF"/>
                </a:solidFill>
                <a:latin typeface="+mj-lt"/>
              </a:rPr>
              <a:t>?</a:t>
            </a:r>
          </a:p>
          <a:p>
            <a:pPr algn="ctr"/>
            <a:endParaRPr lang="en-US" sz="44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Quick depletion in photocathodes based on 2D materials/2D surface states?</a:t>
            </a:r>
            <a:endParaRPr lang="en-US" sz="44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78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269784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Heating, evaporation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 blow away</a:t>
            </a:r>
          </a:p>
        </p:txBody>
      </p:sp>
    </p:spTree>
    <p:extLst>
      <p:ext uri="{BB962C8B-B14F-4D97-AF65-F5344CB8AC3E}">
        <p14:creationId xmlns:p14="http://schemas.microsoft.com/office/powerpoint/2010/main" val="10633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/>
          <p:nvPr/>
        </p:nvGrpSpPr>
        <p:grpSpPr>
          <a:xfrm>
            <a:off x="1927657" y="3940042"/>
            <a:ext cx="8320215" cy="2743200"/>
            <a:chOff x="762000" y="1206843"/>
            <a:chExt cx="8320215" cy="2743200"/>
          </a:xfrm>
        </p:grpSpPr>
        <p:pic>
          <p:nvPicPr>
            <p:cNvPr id="3" name="Picture 2" descr="YAG+ITO=ITO.t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000" y="1206843"/>
              <a:ext cx="2743200" cy="2743200"/>
            </a:xfrm>
            <a:prstGeom prst="rect">
              <a:avLst/>
            </a:prstGeom>
          </p:spPr>
        </p:pic>
        <p:pic>
          <p:nvPicPr>
            <p:cNvPr id="5632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40840" y="1206843"/>
              <a:ext cx="5541375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0" y="0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Blue light from </a:t>
            </a:r>
            <a:r>
              <a:rPr lang="en-US" sz="33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(N)UNCD</a:t>
            </a:r>
            <a:endParaRPr lang="en-US" sz="33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2373" y="3450187"/>
            <a:ext cx="6193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+mj-lt"/>
              </a:rPr>
              <a:t>ITO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70013" y="3467404"/>
            <a:ext cx="69339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+mj-lt"/>
              </a:rPr>
              <a:t>YAG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79943" y="3462544"/>
            <a:ext cx="75854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+mj-lt"/>
              </a:rPr>
              <a:t>SEM</a:t>
            </a:r>
          </a:p>
        </p:txBody>
      </p:sp>
      <p:sp>
        <p:nvSpPr>
          <p:cNvPr id="5" name="Oval 4"/>
          <p:cNvSpPr/>
          <p:nvPr/>
        </p:nvSpPr>
        <p:spPr>
          <a:xfrm>
            <a:off x="2394853" y="4902931"/>
            <a:ext cx="822960" cy="822960"/>
          </a:xfrm>
          <a:prstGeom prst="ellipse">
            <a:avLst/>
          </a:prstGeom>
          <a:noFill/>
          <a:ln w="3810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91" y="921951"/>
            <a:ext cx="4552950" cy="228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752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First evidence for micro-plasma formation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090075" y="1119966"/>
            <a:ext cx="3657600" cy="4137835"/>
            <a:chOff x="4566075" y="1119965"/>
            <a:chExt cx="3657600" cy="4137835"/>
          </a:xfrm>
        </p:grpSpPr>
        <p:pic>
          <p:nvPicPr>
            <p:cNvPr id="58370" name="Picture 2" descr="D:\!!!job\!!!year2017\IIT_talk_Feb16\1090V_70uA_side_view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66075" y="1600200"/>
              <a:ext cx="3657600" cy="365760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4848500" y="1119965"/>
              <a:ext cx="310245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>
                  <a:solidFill>
                    <a:srgbClr val="FF0000"/>
                  </a:solidFill>
                  <a:latin typeface="+mj-lt"/>
                </a:rPr>
                <a:t>Side-view </a:t>
              </a:r>
              <a:r>
                <a:rPr lang="en-US" sz="2500" dirty="0">
                  <a:solidFill>
                    <a:srgbClr val="FF0000"/>
                  </a:solidFill>
                  <a:latin typeface="+mj-lt"/>
                </a:rPr>
                <a:t>into the gap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07816" y="935667"/>
            <a:ext cx="3314519" cy="2399997"/>
            <a:chOff x="1148883" y="988831"/>
            <a:chExt cx="3314519" cy="2399997"/>
          </a:xfrm>
        </p:grpSpPr>
        <p:pic>
          <p:nvPicPr>
            <p:cNvPr id="7" name="Picture 6" descr="IvsTime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8883" y="1373243"/>
              <a:ext cx="3314519" cy="20155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81156" y="988831"/>
              <a:ext cx="224157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solidFill>
                    <a:srgbClr val="FF0000"/>
                  </a:solidFill>
                  <a:latin typeface="+mj-lt"/>
                </a:rPr>
                <a:t>Current vs. time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93366" y="3514065"/>
            <a:ext cx="3348387" cy="2406501"/>
            <a:chOff x="1026833" y="3460899"/>
            <a:chExt cx="3348387" cy="2406501"/>
          </a:xfrm>
        </p:grpSpPr>
        <p:pic>
          <p:nvPicPr>
            <p:cNvPr id="8" name="Picture 7" descr="PvsTime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6833" y="3851815"/>
              <a:ext cx="3348387" cy="201558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20657" y="3460899"/>
              <a:ext cx="236192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solidFill>
                    <a:srgbClr val="FF0000"/>
                  </a:solidFill>
                  <a:latin typeface="+mj-lt"/>
                </a:rPr>
                <a:t>Pressure vs. 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128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i="1" u="sng" dirty="0">
                <a:latin typeface="Courier New" panose="02070309020205020404" pitchFamily="49" charset="0"/>
                <a:cs typeface="Courier New" panose="02070309020205020404" pitchFamily="49" charset="0"/>
              </a:rPr>
              <a:t>sp</a:t>
            </a:r>
            <a:r>
              <a:rPr lang="en-US" sz="3300" i="1" u="sng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33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 content of UNCD versus emissivity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110215" y="665026"/>
            <a:ext cx="1837447" cy="5517075"/>
            <a:chOff x="1803328" y="665025"/>
            <a:chExt cx="1837447" cy="5517075"/>
          </a:xfrm>
        </p:grpSpPr>
        <p:pic>
          <p:nvPicPr>
            <p:cNvPr id="12" name="Picture 11" descr="900V_IMG_0091_up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0000" y="678875"/>
              <a:ext cx="1824049" cy="1828800"/>
            </a:xfrm>
            <a:prstGeom prst="rect">
              <a:avLst/>
            </a:prstGeom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03328" y="4353300"/>
              <a:ext cx="1824497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03328" y="2514600"/>
              <a:ext cx="1837447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1803328" y="665025"/>
              <a:ext cx="1828800" cy="18288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14463" y="2998113"/>
            <a:ext cx="23830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00FF"/>
                </a:solidFill>
                <a:latin typeface="+mj-lt"/>
              </a:rPr>
              <a:t>All samples</a:t>
            </a:r>
          </a:p>
          <a:p>
            <a:r>
              <a:rPr lang="en-US" sz="2500" dirty="0" smtClean="0">
                <a:solidFill>
                  <a:srgbClr val="FF0000"/>
                </a:solidFill>
                <a:latin typeface="+mj-lt"/>
              </a:rPr>
              <a:t>~</a:t>
            </a:r>
            <a:r>
              <a:rPr lang="en-US" sz="2500" dirty="0">
                <a:solidFill>
                  <a:srgbClr val="FF0000"/>
                </a:solidFill>
                <a:latin typeface="+mj-lt"/>
              </a:rPr>
              <a:t>100 </a:t>
            </a:r>
            <a:r>
              <a:rPr lang="el-GR" sz="2500" dirty="0">
                <a:solidFill>
                  <a:srgbClr val="FF0000"/>
                </a:solidFill>
                <a:latin typeface="+mj-lt"/>
              </a:rPr>
              <a:t>μ</a:t>
            </a:r>
            <a:r>
              <a:rPr lang="en-US" sz="2500" dirty="0">
                <a:solidFill>
                  <a:srgbClr val="FF0000"/>
                </a:solidFill>
                <a:latin typeface="+mj-lt"/>
              </a:rPr>
              <a:t>A@1 kV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 l="16839" t="10308" r="20732" b="2029"/>
          <a:stretch>
            <a:fillRect/>
          </a:stretch>
        </p:blipFill>
        <p:spPr bwMode="auto">
          <a:xfrm>
            <a:off x="6069087" y="1600200"/>
            <a:ext cx="463296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6496310"/>
            <a:ext cx="12192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u="sng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Baturin</a:t>
            </a:r>
            <a:r>
              <a:rPr lang="en-US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700" i="1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et al.</a:t>
            </a:r>
            <a:r>
              <a:rPr lang="en-US" sz="1700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J. Phys. D: Appl. Phys. 52, doi:10.1088/1361-6463/ab2183 (2019) </a:t>
            </a:r>
            <a:endParaRPr lang="en-US" sz="1700" u="sng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21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Side-view </a:t>
            </a:r>
            <a:r>
              <a:rPr lang="en-US" sz="33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(in gap) </a:t>
            </a:r>
            <a:r>
              <a:rPr lang="en-US" sz="33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and front-view </a:t>
            </a:r>
            <a:r>
              <a:rPr lang="en-US" sz="33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(on YAG)</a:t>
            </a:r>
            <a:endParaRPr lang="en-US" sz="33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55555" y="997680"/>
            <a:ext cx="328859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solidFill>
                  <a:srgbClr val="FF0000"/>
                </a:solidFill>
                <a:latin typeface="+mj-lt"/>
              </a:rPr>
              <a:t>Vacuum ~10</a:t>
            </a:r>
            <a:r>
              <a:rPr lang="en-US" sz="3300" baseline="30000" dirty="0">
                <a:solidFill>
                  <a:srgbClr val="FF0000"/>
                </a:solidFill>
                <a:latin typeface="+mj-lt"/>
              </a:rPr>
              <a:t>-9</a:t>
            </a:r>
            <a:r>
              <a:rPr lang="en-US" sz="33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+mj-lt"/>
              </a:rPr>
              <a:t>Torr</a:t>
            </a:r>
            <a:endParaRPr lang="en-US" sz="33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86660" y="2004796"/>
            <a:ext cx="7218680" cy="4099911"/>
            <a:chOff x="2486660" y="2074466"/>
            <a:chExt cx="7218680" cy="4099911"/>
          </a:xfrm>
        </p:grpSpPr>
        <p:sp>
          <p:nvSpPr>
            <p:cNvPr id="19" name="TextBox 18"/>
            <p:cNvSpPr txBox="1"/>
            <p:nvPr/>
          </p:nvSpPr>
          <p:spPr>
            <a:xfrm>
              <a:off x="3478149" y="2074466"/>
              <a:ext cx="1584023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FF"/>
                  </a:solidFill>
                  <a:latin typeface="+mj-lt"/>
                </a:rPr>
                <a:t>Front-view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660" y="2516777"/>
              <a:ext cx="7218680" cy="365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7197270" y="2074466"/>
              <a:ext cx="141743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 smtClean="0">
                  <a:solidFill>
                    <a:srgbClr val="0000FF"/>
                  </a:solidFill>
                  <a:latin typeface="+mj-lt"/>
                </a:rPr>
                <a:t>Side-view</a:t>
              </a:r>
              <a:endParaRPr lang="en-US" sz="2500" dirty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0" y="6496310"/>
            <a:ext cx="12192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u="sng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Baturin</a:t>
            </a:r>
            <a:r>
              <a:rPr lang="en-US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700" i="1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et al.</a:t>
            </a:r>
            <a:r>
              <a:rPr lang="en-US" sz="1700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J. Phys. D: Appl. Phys. 52, doi:10.1088/1361-6463/ab2183 (2019) </a:t>
            </a:r>
            <a:endParaRPr lang="en-US" sz="1700" u="sng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99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rcRect l="17868" t="9630" r="21234" b="2469"/>
          <a:stretch>
            <a:fillRect/>
          </a:stretch>
        </p:blipFill>
        <p:spPr bwMode="auto">
          <a:xfrm>
            <a:off x="1923194" y="3791576"/>
            <a:ext cx="3740961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15860" t="9966" r="23264" b="2534"/>
          <a:stretch>
            <a:fillRect/>
          </a:stretch>
        </p:blipFill>
        <p:spPr bwMode="auto">
          <a:xfrm>
            <a:off x="6420137" y="3785888"/>
            <a:ext cx="3734035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rcRect l="17931" t="9189" r="21177" b="2385"/>
          <a:stretch>
            <a:fillRect/>
          </a:stretch>
        </p:blipFill>
        <p:spPr bwMode="auto">
          <a:xfrm>
            <a:off x="1841149" y="561706"/>
            <a:ext cx="390837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/>
          <a:srcRect l="15489" t="9189" r="21689" b="3484"/>
          <a:stretch>
            <a:fillRect/>
          </a:stretch>
        </p:blipFill>
        <p:spPr bwMode="auto">
          <a:xfrm>
            <a:off x="6250450" y="572005"/>
            <a:ext cx="408789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Self-induced, self-stabilized glow discharge</a:t>
            </a:r>
          </a:p>
        </p:txBody>
      </p:sp>
    </p:spTree>
    <p:extLst>
      <p:ext uri="{BB962C8B-B14F-4D97-AF65-F5344CB8AC3E}">
        <p14:creationId xmlns:p14="http://schemas.microsoft.com/office/powerpoint/2010/main" val="115821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ASET program at PA/ECE, MSU</a:t>
            </a:r>
            <a:endParaRPr lang="en-US" sz="33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618309" y="686490"/>
            <a:ext cx="10972800" cy="1943492"/>
          </a:xfrm>
          <a:solidFill>
            <a:schemeClr val="tx2">
              <a:lumMod val="25000"/>
              <a:lumOff val="75000"/>
            </a:schemeClr>
          </a:solidFill>
        </p:spPr>
        <p:txBody>
          <a:bodyPr lIns="73152" rIns="137160">
            <a:noAutofit/>
          </a:bodyPr>
          <a:lstStyle/>
          <a:p>
            <a:pPr marL="0" indent="0" algn="just">
              <a:buNone/>
            </a:pPr>
            <a:r>
              <a:rPr lang="en-US" sz="2500" dirty="0" smtClean="0">
                <a:solidFill>
                  <a:srgbClr val="0000FF"/>
                </a:solidFill>
                <a:latin typeface="+mj-lt"/>
              </a:rPr>
              <a:t>On September 25, 2017, the U.S. Department of Energy </a:t>
            </a:r>
            <a:r>
              <a:rPr lang="en-US" sz="2500" dirty="0">
                <a:solidFill>
                  <a:srgbClr val="0000FF"/>
                </a:solidFill>
                <a:latin typeface="+mj-lt"/>
              </a:rPr>
              <a:t>Office of Science Office of High Energy Physics awarded MSU a five-year Accelerator Science and </a:t>
            </a:r>
            <a:r>
              <a:rPr lang="en-US" sz="2500" dirty="0" smtClean="0">
                <a:solidFill>
                  <a:srgbClr val="0000FF"/>
                </a:solidFill>
                <a:latin typeface="+mj-lt"/>
              </a:rPr>
              <a:t>Engineering Traineeship (ASET) cooperative </a:t>
            </a:r>
            <a:r>
              <a:rPr lang="en-US" sz="2500" dirty="0">
                <a:solidFill>
                  <a:srgbClr val="0000FF"/>
                </a:solidFill>
                <a:latin typeface="+mj-lt"/>
              </a:rPr>
              <a:t>agreement to train domestic graduate students in four areas of emphasis to meet future </a:t>
            </a:r>
            <a:r>
              <a:rPr lang="en-US" sz="2500" dirty="0" smtClean="0">
                <a:solidFill>
                  <a:srgbClr val="0000FF"/>
                </a:solidFill>
                <a:latin typeface="+mj-lt"/>
              </a:rPr>
              <a:t>workforce</a:t>
            </a:r>
          </a:p>
          <a:p>
            <a:pPr marL="0" indent="0" algn="just">
              <a:buNone/>
            </a:pPr>
            <a:r>
              <a:rPr lang="en-US" sz="2500" dirty="0" smtClean="0">
                <a:solidFill>
                  <a:srgbClr val="0000FF"/>
                </a:solidFill>
                <a:latin typeface="+mj-lt"/>
              </a:rPr>
              <a:t>	*offers full 2 year support at MSU followed by PhD research at U.S. Nat’l Labs</a:t>
            </a:r>
            <a:endParaRPr lang="en-US" sz="25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8309" y="2629982"/>
            <a:ext cx="10972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buFont typeface="+mj-lt"/>
              <a:buAutoNum type="arabicPeriod"/>
            </a:pPr>
            <a:r>
              <a:rPr lang="en-US" sz="2500" dirty="0" smtClean="0">
                <a:solidFill>
                  <a:srgbClr val="FF0000"/>
                </a:solidFill>
                <a:latin typeface="+mj-lt"/>
              </a:rPr>
              <a:t>Physics of large accelerators and systems engineering</a:t>
            </a:r>
          </a:p>
          <a:p>
            <a:pPr marL="274320" indent="-274320">
              <a:buFont typeface="+mj-lt"/>
              <a:buAutoNum type="arabicPeriod"/>
            </a:pPr>
            <a:r>
              <a:rPr lang="en-US" sz="2500" dirty="0" smtClean="0">
                <a:solidFill>
                  <a:srgbClr val="FF0000"/>
                </a:solidFill>
                <a:latin typeface="+mj-lt"/>
              </a:rPr>
              <a:t>Superconducting radiofrequency accelerator physics and engineering</a:t>
            </a:r>
          </a:p>
          <a:p>
            <a:pPr marL="274320" indent="-274320">
              <a:buFont typeface="+mj-lt"/>
              <a:buAutoNum type="arabicPeriod"/>
            </a:pPr>
            <a:r>
              <a:rPr lang="en-US" sz="2500" dirty="0" smtClean="0">
                <a:solidFill>
                  <a:srgbClr val="FF0000"/>
                </a:solidFill>
                <a:latin typeface="+mj-lt"/>
              </a:rPr>
              <a:t>Radiofrequency power system engineering</a:t>
            </a:r>
          </a:p>
          <a:p>
            <a:pPr marL="274320" indent="-274320">
              <a:buFont typeface="+mj-lt"/>
              <a:buAutoNum type="arabicPeriod"/>
            </a:pPr>
            <a:r>
              <a:rPr lang="en-US" sz="2500" dirty="0" smtClean="0">
                <a:solidFill>
                  <a:srgbClr val="FF0000"/>
                </a:solidFill>
                <a:latin typeface="+mj-lt"/>
              </a:rPr>
              <a:t>Cryogenic systems engineering (especially liquid helium systems)</a:t>
            </a:r>
            <a:endParaRPr lang="en-US" sz="25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618309" y="4261198"/>
            <a:ext cx="10972800" cy="149935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vert="horz" lIns="73152" tIns="45720" rIns="13716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2500" dirty="0" smtClean="0">
                <a:solidFill>
                  <a:srgbClr val="0000FF"/>
                </a:solidFill>
                <a:latin typeface="+mj-lt"/>
              </a:rPr>
              <a:t>Peter </a:t>
            </a:r>
            <a:r>
              <a:rPr lang="en-US" sz="2500" dirty="0" err="1" smtClean="0">
                <a:solidFill>
                  <a:srgbClr val="0000FF"/>
                </a:solidFill>
                <a:latin typeface="+mj-lt"/>
              </a:rPr>
              <a:t>Ostroumov</a:t>
            </a:r>
            <a:r>
              <a:rPr lang="en-US" sz="2500" dirty="0" smtClean="0">
                <a:solidFill>
                  <a:srgbClr val="0000FF"/>
                </a:solidFill>
                <a:latin typeface="+mj-lt"/>
              </a:rPr>
              <a:t> and Steve Lund are PI’s from Physics and Astronomy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2500" dirty="0">
                <a:solidFill>
                  <a:srgbClr val="0000FF"/>
                </a:solidFill>
                <a:latin typeface="+mj-lt"/>
              </a:rPr>
              <a:t>	</a:t>
            </a:r>
            <a:r>
              <a:rPr lang="en-US" sz="2500" dirty="0" smtClean="0">
                <a:solidFill>
                  <a:srgbClr val="0000FF"/>
                </a:solidFill>
                <a:latin typeface="+mj-lt"/>
              </a:rPr>
              <a:t>*ASET is tightly related with USPAS and Nuclear Physics program (#1 in US)</a:t>
            </a:r>
          </a:p>
          <a:p>
            <a:pPr marL="0" indent="0" algn="just">
              <a:buNone/>
            </a:pPr>
            <a:r>
              <a:rPr lang="en-US" sz="2500" dirty="0" smtClean="0">
                <a:solidFill>
                  <a:srgbClr val="0000FF"/>
                </a:solidFill>
                <a:latin typeface="+mj-lt"/>
              </a:rPr>
              <a:t>John </a:t>
            </a:r>
            <a:r>
              <a:rPr lang="en-US" sz="2500" dirty="0" err="1" smtClean="0">
                <a:solidFill>
                  <a:srgbClr val="0000FF"/>
                </a:solidFill>
                <a:latin typeface="+mj-lt"/>
              </a:rPr>
              <a:t>Verboncoeur</a:t>
            </a:r>
            <a:r>
              <a:rPr lang="en-US" sz="2500" dirty="0" smtClean="0">
                <a:solidFill>
                  <a:srgbClr val="0000FF"/>
                </a:solidFill>
                <a:latin typeface="+mj-lt"/>
              </a:rPr>
              <a:t> is co-PI from ECE</a:t>
            </a:r>
          </a:p>
        </p:txBody>
      </p:sp>
    </p:spTree>
    <p:extLst>
      <p:ext uri="{BB962C8B-B14F-4D97-AF65-F5344CB8AC3E}">
        <p14:creationId xmlns:p14="http://schemas.microsoft.com/office/powerpoint/2010/main" val="78706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Two estimations on temperature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1689" y="596941"/>
            <a:ext cx="4572000" cy="5994274"/>
            <a:chOff x="621689" y="684031"/>
            <a:chExt cx="4572000" cy="5994274"/>
          </a:xfrm>
        </p:grpSpPr>
        <p:grpSp>
          <p:nvGrpSpPr>
            <p:cNvPr id="16" name="Group 15"/>
            <p:cNvGrpSpPr/>
            <p:nvPr/>
          </p:nvGrpSpPr>
          <p:grpSpPr>
            <a:xfrm>
              <a:off x="1023935" y="1461448"/>
              <a:ext cx="3572168" cy="5216857"/>
              <a:chOff x="304800" y="1219200"/>
              <a:chExt cx="3572168" cy="5216857"/>
            </a:xfrm>
          </p:grpSpPr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8274" b="4229"/>
              <a:stretch>
                <a:fillRect/>
              </a:stretch>
            </p:blipFill>
            <p:spPr bwMode="auto">
              <a:xfrm>
                <a:off x="609600" y="2057400"/>
                <a:ext cx="3267368" cy="43786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4800" y="1219200"/>
                <a:ext cx="2286000" cy="1828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621689" y="684031"/>
              <a:ext cx="45720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+mj-lt"/>
                </a:rPr>
                <a:t>Phase diagram</a:t>
              </a:r>
            </a:p>
            <a:p>
              <a:pPr algn="ctr"/>
              <a:r>
                <a:rPr lang="en-US" sz="2500" dirty="0">
                  <a:solidFill>
                    <a:srgbClr val="FF0000"/>
                  </a:solidFill>
                  <a:latin typeface="+mj-lt"/>
                </a:rPr>
                <a:t>(T&gt;~3,500 K)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466961" y="1400865"/>
            <a:ext cx="6550823" cy="4061586"/>
            <a:chOff x="5493088" y="1653414"/>
            <a:chExt cx="6550823" cy="4061586"/>
          </a:xfrm>
        </p:grpSpPr>
        <p:sp>
          <p:nvSpPr>
            <p:cNvPr id="10" name="TextBox 9"/>
            <p:cNvSpPr txBox="1"/>
            <p:nvPr/>
          </p:nvSpPr>
          <p:spPr>
            <a:xfrm>
              <a:off x="6482499" y="1653414"/>
              <a:ext cx="45720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smtClean="0">
                  <a:solidFill>
                    <a:srgbClr val="FF0000"/>
                  </a:solidFill>
                  <a:latin typeface="+mj-lt"/>
                </a:rPr>
                <a:t>Diamond-to-graphite</a:t>
              </a:r>
            </a:p>
            <a:p>
              <a:pPr algn="ctr"/>
              <a:r>
                <a:rPr lang="en-US" sz="2500" dirty="0" smtClean="0">
                  <a:solidFill>
                    <a:srgbClr val="FF0000"/>
                  </a:solidFill>
                  <a:latin typeface="+mj-lt"/>
                </a:rPr>
                <a:t>(T</a:t>
              </a:r>
              <a:r>
                <a:rPr lang="en-US" sz="2500" dirty="0">
                  <a:solidFill>
                    <a:srgbClr val="FF0000"/>
                  </a:solidFill>
                  <a:latin typeface="+mj-lt"/>
                </a:rPr>
                <a:t>&gt;~2,000 K)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3" r="1930" b="3303"/>
            <a:stretch/>
          </p:blipFill>
          <p:spPr bwMode="auto">
            <a:xfrm>
              <a:off x="5493088" y="2514600"/>
              <a:ext cx="6550823" cy="32004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0" y="6496310"/>
            <a:ext cx="12192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u="sng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Baturin</a:t>
            </a:r>
            <a:r>
              <a:rPr lang="en-US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700" i="1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et al.</a:t>
            </a:r>
            <a:r>
              <a:rPr lang="en-US" sz="1700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700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J. Phys. D: Appl. Phys. 52, doi:10.1088/1361-6463/ab2183 (2019) </a:t>
            </a:r>
            <a:endParaRPr lang="en-US" sz="1700" u="sng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99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Third temperature estimation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981200" y="789297"/>
            <a:ext cx="8229600" cy="2164339"/>
            <a:chOff x="457200" y="880245"/>
            <a:chExt cx="8229600" cy="2164339"/>
          </a:xfrm>
        </p:grpSpPr>
        <p:grpSp>
          <p:nvGrpSpPr>
            <p:cNvPr id="3" name="Group 9"/>
            <p:cNvGrpSpPr/>
            <p:nvPr/>
          </p:nvGrpSpPr>
          <p:grpSpPr>
            <a:xfrm>
              <a:off x="457200" y="880245"/>
              <a:ext cx="8229600" cy="2088139"/>
              <a:chOff x="457200" y="685805"/>
              <a:chExt cx="8229600" cy="2088139"/>
            </a:xfrm>
          </p:grpSpPr>
          <p:pic>
            <p:nvPicPr>
              <p:cNvPr id="54274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200" y="685805"/>
                <a:ext cx="8229600" cy="380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275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7200" y="1066800"/>
                <a:ext cx="8229600" cy="1001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276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42090" y="2097669"/>
                <a:ext cx="5657850" cy="676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Oval 9"/>
            <p:cNvSpPr/>
            <p:nvPr/>
          </p:nvSpPr>
          <p:spPr>
            <a:xfrm>
              <a:off x="3276600" y="2587384"/>
              <a:ext cx="457200" cy="4572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3"/>
          <p:cNvGrpSpPr/>
          <p:nvPr/>
        </p:nvGrpSpPr>
        <p:grpSpPr>
          <a:xfrm>
            <a:off x="6549133" y="3117412"/>
            <a:ext cx="2743200" cy="3615484"/>
            <a:chOff x="3200400" y="1143000"/>
            <a:chExt cx="2743200" cy="3615484"/>
          </a:xfrm>
        </p:grpSpPr>
        <p:pic>
          <p:nvPicPr>
            <p:cNvPr id="13" name="Picture 12" descr="YAG+ITO=ITO.t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00400" y="1143000"/>
              <a:ext cx="2743200" cy="27432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373418" y="3896710"/>
              <a:ext cx="2389820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FF0000"/>
                  </a:solidFill>
                  <a:latin typeface="+mj-lt"/>
                </a:rPr>
                <a:t>unstable </a:t>
              </a:r>
              <a:r>
                <a:rPr lang="en-US" sz="2500" dirty="0" smtClean="0">
                  <a:solidFill>
                    <a:srgbClr val="FF0000"/>
                  </a:solidFill>
                  <a:latin typeface="+mj-lt"/>
                </a:rPr>
                <a:t> 4,500 </a:t>
              </a:r>
              <a:r>
                <a:rPr lang="en-US" sz="2500" dirty="0">
                  <a:solidFill>
                    <a:srgbClr val="FF0000"/>
                  </a:solidFill>
                  <a:latin typeface="+mj-lt"/>
                </a:rPr>
                <a:t>K</a:t>
              </a:r>
            </a:p>
            <a:p>
              <a:pPr algn="ctr"/>
              <a:r>
                <a:rPr lang="en-US" sz="2500" dirty="0">
                  <a:solidFill>
                    <a:srgbClr val="FF0000"/>
                  </a:solidFill>
                  <a:latin typeface="+mj-lt"/>
                </a:rPr>
                <a:t>(m</a:t>
              </a:r>
              <a:r>
                <a:rPr lang="en-US" sz="2500" baseline="-25000" dirty="0">
                  <a:solidFill>
                    <a:srgbClr val="FF0000"/>
                  </a:solidFill>
                  <a:latin typeface="+mj-lt"/>
                </a:rPr>
                <a:t>eff</a:t>
              </a:r>
              <a:r>
                <a:rPr lang="en-US" sz="2500" dirty="0">
                  <a:solidFill>
                    <a:srgbClr val="FF0000"/>
                  </a:solidFill>
                  <a:latin typeface="+mj-lt"/>
                </a:rPr>
                <a:t>~1/18m)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888253" y="3124201"/>
            <a:ext cx="2754035" cy="3615013"/>
            <a:chOff x="180975" y="1666875"/>
            <a:chExt cx="2754035" cy="3615013"/>
          </a:xfrm>
        </p:grpSpPr>
        <p:grpSp>
          <p:nvGrpSpPr>
            <p:cNvPr id="16" name="Group 9"/>
            <p:cNvGrpSpPr/>
            <p:nvPr/>
          </p:nvGrpSpPr>
          <p:grpSpPr>
            <a:xfrm>
              <a:off x="191810" y="1676914"/>
              <a:ext cx="2743200" cy="3604974"/>
              <a:chOff x="86710" y="1143000"/>
              <a:chExt cx="2743200" cy="3604974"/>
            </a:xfrm>
          </p:grpSpPr>
          <p:pic>
            <p:nvPicPr>
              <p:cNvPr id="18" name="Picture 2" descr="D:\!!!job\!!!FE_test-stand\Data\CNTs_Mo_SS\ITO_imaging_1\8.tif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6710" y="1143000"/>
                <a:ext cx="2743200" cy="2743200"/>
              </a:xfrm>
              <a:prstGeom prst="rect">
                <a:avLst/>
              </a:prstGeom>
              <a:noFill/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462116" y="3886200"/>
                <a:ext cx="1984261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500" dirty="0">
                    <a:solidFill>
                      <a:srgbClr val="FF0000"/>
                    </a:solidFill>
                    <a:latin typeface="+mj-lt"/>
                  </a:rPr>
                  <a:t>stable 2,000 K</a:t>
                </a:r>
              </a:p>
              <a:p>
                <a:pPr algn="ctr"/>
                <a:r>
                  <a:rPr lang="en-US" sz="2500" dirty="0">
                    <a:solidFill>
                      <a:srgbClr val="FF0000"/>
                    </a:solidFill>
                    <a:latin typeface="+mj-lt"/>
                  </a:rPr>
                  <a:t>(m</a:t>
                </a:r>
                <a:r>
                  <a:rPr lang="en-US" sz="2500" baseline="-25000" dirty="0">
                    <a:solidFill>
                      <a:srgbClr val="FF0000"/>
                    </a:solidFill>
                    <a:latin typeface="+mj-lt"/>
                  </a:rPr>
                  <a:t>eff</a:t>
                </a:r>
                <a:r>
                  <a:rPr lang="en-US" sz="2500" dirty="0">
                    <a:solidFill>
                      <a:srgbClr val="FF0000"/>
                    </a:solidFill>
                    <a:latin typeface="+mj-lt"/>
                  </a:rPr>
                  <a:t>~1/2m)</a:t>
                </a:r>
              </a:p>
            </p:txBody>
          </p:sp>
        </p:grpSp>
        <p:sp>
          <p:nvSpPr>
            <p:cNvPr id="17" name="Oval 16"/>
            <p:cNvSpPr/>
            <p:nvPr/>
          </p:nvSpPr>
          <p:spPr>
            <a:xfrm>
              <a:off x="180975" y="1666875"/>
              <a:ext cx="2743200" cy="27432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573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0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i="1" u="sng" dirty="0">
                <a:latin typeface="Courier New" panose="02070309020205020404" pitchFamily="49" charset="0"/>
                <a:cs typeface="Courier New" panose="02070309020205020404" pitchFamily="49" charset="0"/>
              </a:rPr>
              <a:t>In situ</a:t>
            </a:r>
            <a:r>
              <a:rPr lang="en-US" sz="33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 light </a:t>
            </a:r>
            <a:r>
              <a:rPr lang="en-US" sz="33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emission and breakdown formation</a:t>
            </a:r>
            <a:endParaRPr lang="en-US" sz="33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5478" y="1371600"/>
            <a:ext cx="903997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504059"/>
            <a:ext cx="1219199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PR Rev. </a:t>
            </a:r>
            <a:r>
              <a:rPr lang="en-US" sz="1700" u="sng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Accel</a:t>
            </a:r>
            <a:r>
              <a:rPr lang="en-US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Beams </a:t>
            </a:r>
            <a:r>
              <a:rPr lang="en-US" sz="1700" b="1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21</a:t>
            </a:r>
            <a:r>
              <a:rPr lang="en-US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122002(2018)</a:t>
            </a:r>
            <a:endParaRPr lang="en-US" sz="17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57800" y="4724400"/>
            <a:ext cx="2666630" cy="1828800"/>
            <a:chOff x="990600" y="2743200"/>
            <a:chExt cx="2666630" cy="182880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b="36859"/>
            <a:stretch>
              <a:fillRect/>
            </a:stretch>
          </p:blipFill>
          <p:spPr bwMode="auto">
            <a:xfrm>
              <a:off x="990600" y="2743200"/>
              <a:ext cx="266663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1260144" y="2892942"/>
              <a:ext cx="104708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rgbClr val="FF0000"/>
                  </a:solidFill>
                  <a:latin typeface="Comic Sans MS" pitchFamily="66" charset="0"/>
                </a:rPr>
                <a:t>1500 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20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6286" y="2011683"/>
            <a:ext cx="95968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FF"/>
                </a:solidFill>
                <a:latin typeface="+mj-lt"/>
              </a:rPr>
              <a:t>Any relevance to photocathodes</a:t>
            </a:r>
            <a:r>
              <a:rPr lang="en-US" sz="4400" dirty="0" smtClean="0">
                <a:solidFill>
                  <a:srgbClr val="0000FF"/>
                </a:solidFill>
                <a:latin typeface="+mj-lt"/>
              </a:rPr>
              <a:t>?</a:t>
            </a:r>
          </a:p>
          <a:p>
            <a:pPr algn="ctr"/>
            <a:endParaRPr lang="en-US" sz="44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Nottingham-like heating in low </a:t>
            </a:r>
            <a:r>
              <a:rPr lang="en-US" sz="4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mass </a:t>
            </a:r>
            <a:r>
              <a:rPr lang="en-US" sz="44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photocathodes?</a:t>
            </a:r>
            <a:endParaRPr lang="en-US" sz="44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69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Talk outline</a:t>
            </a:r>
            <a:endParaRPr lang="en-US" sz="33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116" y="1618340"/>
            <a:ext cx="10965541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0000FF"/>
                </a:solidFill>
                <a:latin typeface="+mj-lt"/>
              </a:rPr>
              <a:t>~</a:t>
            </a:r>
            <a:r>
              <a:rPr lang="ru-RU" sz="33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300" dirty="0" smtClean="0">
                <a:solidFill>
                  <a:srgbClr val="0000FF"/>
                </a:solidFill>
                <a:latin typeface="+mj-lt"/>
              </a:rPr>
              <a:t>Quantum efficiency and mean transverse energy of </a:t>
            </a:r>
            <a:r>
              <a:rPr lang="en-US" sz="3300" dirty="0" err="1" smtClean="0">
                <a:solidFill>
                  <a:srgbClr val="0000FF"/>
                </a:solidFill>
                <a:latin typeface="+mj-lt"/>
              </a:rPr>
              <a:t>nanodiamond</a:t>
            </a:r>
            <a:r>
              <a:rPr lang="en-US" sz="3300" dirty="0" smtClean="0">
                <a:solidFill>
                  <a:srgbClr val="0000FF"/>
                </a:solidFill>
                <a:latin typeface="+mj-lt"/>
              </a:rPr>
              <a:t> photocathode</a:t>
            </a:r>
          </a:p>
          <a:p>
            <a:endParaRPr lang="en-US" sz="3300" dirty="0">
              <a:solidFill>
                <a:srgbClr val="0000FF"/>
              </a:solidFill>
              <a:latin typeface="+mj-lt"/>
            </a:endParaRPr>
          </a:p>
          <a:p>
            <a:r>
              <a:rPr lang="en-US" sz="3300" dirty="0" smtClean="0">
                <a:solidFill>
                  <a:srgbClr val="0000FF"/>
                </a:solidFill>
                <a:latin typeface="+mj-lt"/>
              </a:rPr>
              <a:t>~ Electron emission saturation effect of </a:t>
            </a:r>
            <a:r>
              <a:rPr lang="en-US" sz="3300" dirty="0" err="1" smtClean="0">
                <a:solidFill>
                  <a:srgbClr val="0000FF"/>
                </a:solidFill>
                <a:latin typeface="+mj-lt"/>
              </a:rPr>
              <a:t>nanodiamond</a:t>
            </a:r>
            <a:r>
              <a:rPr lang="en-US" sz="3300" dirty="0" smtClean="0">
                <a:solidFill>
                  <a:srgbClr val="0000FF"/>
                </a:solidFill>
                <a:latin typeface="+mj-lt"/>
              </a:rPr>
              <a:t> field emitter</a:t>
            </a:r>
          </a:p>
          <a:p>
            <a:endParaRPr lang="en-US" sz="3300" dirty="0">
              <a:solidFill>
                <a:srgbClr val="0000FF"/>
              </a:solidFill>
              <a:latin typeface="+mj-lt"/>
            </a:endParaRPr>
          </a:p>
          <a:p>
            <a:r>
              <a:rPr lang="en-US" sz="3300" dirty="0" smtClean="0">
                <a:solidFill>
                  <a:srgbClr val="0000FF"/>
                </a:solidFill>
                <a:latin typeface="+mj-lt"/>
              </a:rPr>
              <a:t>~ Light emission and self-heating of </a:t>
            </a:r>
            <a:r>
              <a:rPr lang="en-US" sz="3300" dirty="0" err="1" smtClean="0">
                <a:solidFill>
                  <a:srgbClr val="0000FF"/>
                </a:solidFill>
                <a:latin typeface="+mj-lt"/>
              </a:rPr>
              <a:t>nanodiamond</a:t>
            </a:r>
            <a:r>
              <a:rPr lang="en-US" sz="3300" dirty="0" smtClean="0">
                <a:solidFill>
                  <a:srgbClr val="0000FF"/>
                </a:solidFill>
                <a:latin typeface="+mj-lt"/>
              </a:rPr>
              <a:t> field emitter</a:t>
            </a:r>
          </a:p>
        </p:txBody>
      </p:sp>
    </p:spTree>
    <p:extLst>
      <p:ext uri="{BB962C8B-B14F-4D97-AF65-F5344CB8AC3E}">
        <p14:creationId xmlns:p14="http://schemas.microsoft.com/office/powerpoint/2010/main" val="36274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0" y="686887"/>
            <a:ext cx="1219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+mj-lt"/>
              </a:rPr>
              <a:t>Excellent solar blind photocathode QE&gt;~1-10%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954233" y="3625701"/>
            <a:ext cx="4572000" cy="3090532"/>
            <a:chOff x="4632434" y="3873431"/>
            <a:chExt cx="4572000" cy="3090532"/>
          </a:xfrm>
        </p:grpSpPr>
        <p:sp>
          <p:nvSpPr>
            <p:cNvPr id="38" name="TextBox 37"/>
            <p:cNvSpPr txBox="1"/>
            <p:nvPr/>
          </p:nvSpPr>
          <p:spPr>
            <a:xfrm>
              <a:off x="4632434" y="6610020"/>
              <a:ext cx="457200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u="sng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Proc. SPIE </a:t>
              </a:r>
              <a:r>
                <a:rPr lang="en-US" sz="1700" b="1" u="sng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4139</a:t>
              </a:r>
              <a:r>
                <a:rPr lang="en-US" sz="1700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, 16 (2000)</a:t>
              </a:r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1437" y="3873431"/>
              <a:ext cx="3436296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665767" y="3841899"/>
            <a:ext cx="4572000" cy="2645734"/>
            <a:chOff x="4572000" y="477743"/>
            <a:chExt cx="4572000" cy="2645734"/>
          </a:xfrm>
        </p:grpSpPr>
        <p:sp>
          <p:nvSpPr>
            <p:cNvPr id="37" name="TextBox 36"/>
            <p:cNvSpPr txBox="1"/>
            <p:nvPr/>
          </p:nvSpPr>
          <p:spPr>
            <a:xfrm>
              <a:off x="4572000" y="2769534"/>
              <a:ext cx="457200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u="sng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PRB </a:t>
              </a:r>
              <a:r>
                <a:rPr lang="en-US" sz="1700" b="1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20</a:t>
              </a:r>
              <a:r>
                <a:rPr lang="en-US" sz="1700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, 624 (1979)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39"/>
            <a:stretch/>
          </p:blipFill>
          <p:spPr bwMode="auto">
            <a:xfrm>
              <a:off x="4953000" y="477743"/>
              <a:ext cx="3965691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3872553" y="1113432"/>
            <a:ext cx="4435027" cy="2479504"/>
            <a:chOff x="2838733" y="949495"/>
            <a:chExt cx="4435027" cy="2479504"/>
          </a:xfrm>
        </p:grpSpPr>
        <p:pic>
          <p:nvPicPr>
            <p:cNvPr id="46" name="Picture 45" descr="diamond_bands.png"/>
            <p:cNvPicPr>
              <a:picLocks noChangeAspect="1"/>
            </p:cNvPicPr>
            <p:nvPr/>
          </p:nvPicPr>
          <p:blipFill>
            <a:blip r:embed="rId5" cstate="print"/>
            <a:srcRect l="13550" r="1842" b="17456"/>
            <a:stretch>
              <a:fillRect/>
            </a:stretch>
          </p:blipFill>
          <p:spPr>
            <a:xfrm>
              <a:off x="2838733" y="1142999"/>
              <a:ext cx="4435027" cy="228600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4746008" y="949495"/>
              <a:ext cx="64633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>
                  <a:latin typeface="Comic Sans MS" pitchFamily="66" charset="0"/>
                </a:rPr>
                <a:t>CBM</a:t>
              </a:r>
            </a:p>
          </p:txBody>
        </p:sp>
      </p:grpSp>
      <p:pic>
        <p:nvPicPr>
          <p:cNvPr id="49" name="Picture 48" descr="ax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31570" y="2514600"/>
            <a:ext cx="1826231" cy="1371600"/>
          </a:xfrm>
          <a:prstGeom prst="rect">
            <a:avLst/>
          </a:prstGeom>
        </p:spPr>
      </p:pic>
      <p:sp>
        <p:nvSpPr>
          <p:cNvPr id="52" name="Title 3"/>
          <p:cNvSpPr txBox="1">
            <a:spLocks/>
          </p:cNvSpPr>
          <p:nvPr/>
        </p:nvSpPr>
        <p:spPr>
          <a:xfrm>
            <a:off x="0" y="0"/>
            <a:ext cx="12192000" cy="609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300" u="sng" dirty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Diamond is a NEA material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34194" y="3554836"/>
            <a:ext cx="131850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rgbClr val="0000FF"/>
                </a:solidFill>
                <a:latin typeface="+mj-lt"/>
              </a:rPr>
              <a:t>Single crystal</a:t>
            </a:r>
            <a:endParaRPr lang="en-US" sz="17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01419" y="3388479"/>
            <a:ext cx="116301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rgbClr val="0000FF"/>
                </a:solidFill>
                <a:latin typeface="+mj-lt"/>
              </a:rPr>
              <a:t>Poly crystal</a:t>
            </a:r>
            <a:endParaRPr lang="en-US" sz="17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894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0"/>
            <a:ext cx="12192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300" u="sng" dirty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Nano- and ultra-</a:t>
            </a:r>
            <a:r>
              <a:rPr lang="en-US" sz="3300" u="sng" dirty="0" err="1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nano</a:t>
            </a:r>
            <a:r>
              <a:rPr lang="en-US" sz="3300" u="sng" dirty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- crystalline </a:t>
            </a:r>
            <a:r>
              <a:rPr lang="en-US" sz="3300" u="sng" dirty="0" smtClean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diamond: </a:t>
            </a:r>
            <a:r>
              <a:rPr lang="en-US" sz="33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what’s </a:t>
            </a:r>
            <a:r>
              <a:rPr lang="en-US" sz="33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in a name?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7795" y="2211094"/>
            <a:ext cx="8869680" cy="213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30254" y="1475667"/>
            <a:ext cx="21943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+mj-lt"/>
              </a:rPr>
              <a:t>Microcrystalline:</a:t>
            </a:r>
          </a:p>
          <a:p>
            <a:pPr algn="ctr"/>
            <a:r>
              <a:rPr lang="en-US" sz="2100" dirty="0">
                <a:solidFill>
                  <a:srgbClr val="FF0000"/>
                </a:solidFill>
                <a:latin typeface="+mj-lt"/>
              </a:rPr>
              <a:t>dia. grain ≥500 nm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0836" y="1474091"/>
            <a:ext cx="24139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+mj-lt"/>
              </a:rPr>
              <a:t>Nanocrystalline:</a:t>
            </a:r>
          </a:p>
          <a:p>
            <a:pPr algn="ctr"/>
            <a:r>
              <a:rPr lang="en-US" sz="2100" dirty="0">
                <a:solidFill>
                  <a:srgbClr val="FF0000"/>
                </a:solidFill>
                <a:latin typeface="+mj-lt"/>
              </a:rPr>
              <a:t>dia. grain 10-200 nm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36986" y="1474091"/>
            <a:ext cx="20581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+mj-lt"/>
              </a:rPr>
              <a:t>UNCD:</a:t>
            </a:r>
          </a:p>
          <a:p>
            <a:pPr algn="ctr"/>
            <a:r>
              <a:rPr lang="en-US" sz="2100" dirty="0">
                <a:solidFill>
                  <a:srgbClr val="FF0000"/>
                </a:solidFill>
                <a:latin typeface="+mj-lt"/>
              </a:rPr>
              <a:t>dia. grain ≤10 nm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510122"/>
            <a:ext cx="12192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7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MRS </a:t>
            </a:r>
            <a:r>
              <a:rPr lang="nl-NL" sz="17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Bulletin </a:t>
            </a:r>
            <a:r>
              <a:rPr lang="nl-NL" sz="1700" b="1" u="sng" dirty="0">
                <a:latin typeface="Courier New" panose="02070309020205020404" pitchFamily="49" charset="0"/>
                <a:cs typeface="Courier New" panose="02070309020205020404" pitchFamily="49" charset="0"/>
              </a:rPr>
              <a:t>35</a:t>
            </a:r>
            <a:r>
              <a:rPr lang="nl-NL" sz="17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, 281 (2010)</a:t>
            </a:r>
            <a:endParaRPr lang="en-US" sz="1700" u="sng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93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12192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300" u="sng" dirty="0" smtClean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Importance of grain boundaries</a:t>
            </a:r>
            <a:endParaRPr lang="en-US" sz="3300" u="sng" dirty="0">
              <a:latin typeface="Courier New" panose="02070309020205020404" pitchFamily="49" charset="0"/>
              <a:ea typeface="+mj-ea"/>
              <a:cs typeface="Courier New" panose="02070309020205020404" pitchFamily="49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045960" y="1522096"/>
            <a:ext cx="5568286" cy="3847207"/>
            <a:chOff x="3581400" y="771465"/>
            <a:chExt cx="5568286" cy="3847207"/>
          </a:xfrm>
        </p:grpSpPr>
        <p:sp>
          <p:nvSpPr>
            <p:cNvPr id="10" name="TextBox 9"/>
            <p:cNvSpPr txBox="1"/>
            <p:nvPr/>
          </p:nvSpPr>
          <p:spPr>
            <a:xfrm>
              <a:off x="3581400" y="771465"/>
              <a:ext cx="5568286" cy="3847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solidFill>
                    <a:srgbClr val="0000FF"/>
                  </a:solidFill>
                  <a:latin typeface="+mj-lt"/>
                </a:rPr>
                <a:t>Field- and photo- emission data is consistent:</a:t>
              </a:r>
            </a:p>
            <a:p>
              <a:r>
                <a:rPr lang="en-US" sz="2100" i="1" dirty="0">
                  <a:solidFill>
                    <a:srgbClr val="FF0000"/>
                  </a:solidFill>
                  <a:latin typeface="+mj-lt"/>
                </a:rPr>
                <a:t>sp</a:t>
              </a:r>
              <a:r>
                <a:rPr lang="en-US" sz="2100" i="1" baseline="30000" dirty="0">
                  <a:solidFill>
                    <a:srgbClr val="FF0000"/>
                  </a:solidFill>
                  <a:latin typeface="+mj-lt"/>
                </a:rPr>
                <a:t>2</a:t>
              </a:r>
              <a:r>
                <a:rPr lang="en-US" sz="2100" dirty="0">
                  <a:solidFill>
                    <a:srgbClr val="FF0000"/>
                  </a:solidFill>
                  <a:latin typeface="+mj-lt"/>
                </a:rPr>
                <a:t> grain boundaries (GBs) emit electrons</a:t>
              </a:r>
            </a:p>
            <a:p>
              <a:endParaRPr lang="en-US" sz="2100" dirty="0">
                <a:solidFill>
                  <a:srgbClr val="0000FF"/>
                </a:solidFill>
              </a:endParaRPr>
            </a:p>
            <a:p>
              <a:endParaRPr lang="en-US" sz="2100" dirty="0">
                <a:solidFill>
                  <a:srgbClr val="0000FF"/>
                </a:solidFill>
              </a:endParaRPr>
            </a:p>
            <a:p>
              <a:endParaRPr lang="en-US" sz="2100" dirty="0">
                <a:solidFill>
                  <a:srgbClr val="0000FF"/>
                </a:solidFill>
              </a:endParaRPr>
            </a:p>
            <a:p>
              <a:endParaRPr lang="en-US" sz="2100" dirty="0">
                <a:solidFill>
                  <a:srgbClr val="0000FF"/>
                </a:solidFill>
              </a:endParaRPr>
            </a:p>
            <a:p>
              <a:endParaRPr lang="en-US" sz="2100" dirty="0">
                <a:solidFill>
                  <a:srgbClr val="0000FF"/>
                </a:solidFill>
              </a:endParaRPr>
            </a:p>
            <a:p>
              <a:r>
                <a:rPr lang="pl-PL" sz="1700" u="sng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PRB </a:t>
              </a:r>
              <a:r>
                <a:rPr lang="pl-PL" sz="1700" b="1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60</a:t>
              </a:r>
              <a:r>
                <a:rPr lang="en-US" sz="1700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pl-PL" sz="1700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 16135</a:t>
              </a:r>
              <a:r>
                <a:rPr lang="en-US" sz="1700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 (</a:t>
              </a:r>
              <a:r>
                <a:rPr lang="pl-PL" sz="1700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1999</a:t>
              </a:r>
              <a:r>
                <a:rPr lang="en-US" sz="1700" u="sng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  <a:r>
                <a:rPr lang="en-US" sz="17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r>
                <a:rPr lang="en-US" sz="1600" u="sng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Carbon </a:t>
              </a:r>
              <a:r>
                <a:rPr lang="en-US" sz="1600" b="1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94</a:t>
              </a:r>
              <a:r>
                <a:rPr lang="en-US" sz="1600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, 386 (2015)</a:t>
              </a:r>
            </a:p>
            <a:p>
              <a:endParaRPr lang="en-US" sz="2100" dirty="0">
                <a:solidFill>
                  <a:srgbClr val="0000FF"/>
                </a:solidFill>
              </a:endParaRPr>
            </a:p>
            <a:p>
              <a:r>
                <a:rPr lang="en-US" sz="2100" dirty="0">
                  <a:solidFill>
                    <a:srgbClr val="0000FF"/>
                  </a:solidFill>
                  <a:latin typeface="+mj-lt"/>
                </a:rPr>
                <a:t>Electron transport is also through </a:t>
              </a:r>
              <a:r>
                <a:rPr lang="en-US" sz="2100" i="1" dirty="0">
                  <a:solidFill>
                    <a:srgbClr val="0000FF"/>
                  </a:solidFill>
                  <a:latin typeface="+mj-lt"/>
                </a:rPr>
                <a:t>sp</a:t>
              </a:r>
              <a:r>
                <a:rPr lang="en-US" sz="2100" i="1" baseline="30000" dirty="0">
                  <a:solidFill>
                    <a:srgbClr val="0000FF"/>
                  </a:solidFill>
                  <a:latin typeface="+mj-lt"/>
                </a:rPr>
                <a:t>2</a:t>
              </a:r>
              <a:r>
                <a:rPr lang="en-US" sz="2100" dirty="0">
                  <a:solidFill>
                    <a:srgbClr val="0000FF"/>
                  </a:solidFill>
                  <a:latin typeface="+mj-lt"/>
                </a:rPr>
                <a:t> GBs:</a:t>
              </a:r>
            </a:p>
            <a:p>
              <a:r>
                <a:rPr lang="en-US" sz="2100" i="1" dirty="0">
                  <a:solidFill>
                    <a:srgbClr val="FF0000"/>
                  </a:solidFill>
                  <a:latin typeface="+mj-lt"/>
                </a:rPr>
                <a:t>m*</a:t>
              </a:r>
              <a:r>
                <a:rPr lang="en-US" sz="2100" dirty="0">
                  <a:solidFill>
                    <a:srgbClr val="FF0000"/>
                  </a:solidFill>
                  <a:latin typeface="+mj-lt"/>
                </a:rPr>
                <a:t> ≈ 1/18</a:t>
              </a:r>
              <a:r>
                <a:rPr lang="en-US" sz="2100" i="1" dirty="0">
                  <a:solidFill>
                    <a:srgbClr val="FF0000"/>
                  </a:solidFill>
                  <a:latin typeface="+mj-lt"/>
                </a:rPr>
                <a:t>m</a:t>
              </a:r>
              <a:r>
                <a:rPr lang="en-US" sz="2100" i="1" baseline="-25000" dirty="0">
                  <a:solidFill>
                    <a:srgbClr val="FF0000"/>
                  </a:solidFill>
                  <a:latin typeface="+mj-lt"/>
                </a:rPr>
                <a:t>0</a:t>
              </a:r>
            </a:p>
            <a:p>
              <a:r>
                <a:rPr lang="en-US" sz="1700" u="sng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PRB </a:t>
              </a:r>
              <a:r>
                <a:rPr lang="en-US" sz="1700" b="1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82</a:t>
              </a:r>
              <a:r>
                <a:rPr lang="en-US" sz="1700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, 184206 (</a:t>
              </a:r>
              <a:r>
                <a:rPr lang="en-US" sz="1700" u="sng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2010</a:t>
              </a:r>
              <a:r>
                <a:rPr lang="en-US" sz="1700" u="sng" dirty="0"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  <a:endParaRPr lang="en-US" sz="17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332767" y="1492101"/>
              <a:ext cx="4125198" cy="1399032"/>
              <a:chOff x="4408967" y="1600200"/>
              <a:chExt cx="4125198" cy="1399032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67020" r="8191"/>
              <a:stretch>
                <a:fillRect/>
              </a:stretch>
            </p:blipFill>
            <p:spPr bwMode="auto">
              <a:xfrm>
                <a:off x="5791200" y="1600200"/>
                <a:ext cx="2742965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11" descr="whatsinthename.png"/>
              <p:cNvPicPr>
                <a:picLocks noChangeAspect="1"/>
              </p:cNvPicPr>
              <p:nvPr/>
            </p:nvPicPr>
            <p:blipFill>
              <a:blip r:embed="rId4" cstate="print"/>
              <a:srcRect l="75833"/>
              <a:stretch>
                <a:fillRect/>
              </a:stretch>
            </p:blipFill>
            <p:spPr>
              <a:xfrm>
                <a:off x="4408967" y="1600200"/>
                <a:ext cx="1396072" cy="1399032"/>
              </a:xfrm>
              <a:prstGeom prst="rect">
                <a:avLst/>
              </a:prstGeom>
            </p:spPr>
          </p:pic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547" y="2048485"/>
            <a:ext cx="37918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6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4149" y="708798"/>
            <a:ext cx="1097280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0000FF"/>
                </a:solidFill>
                <a:latin typeface="+mj-lt"/>
              </a:rPr>
              <a:t>The ideal cathode not only would have </a:t>
            </a:r>
            <a:r>
              <a:rPr lang="en-US" sz="2100" dirty="0">
                <a:solidFill>
                  <a:srgbClr val="FF0000"/>
                </a:solidFill>
                <a:latin typeface="+mj-lt"/>
              </a:rPr>
              <a:t>high QE</a:t>
            </a:r>
            <a:r>
              <a:rPr lang="en-US" sz="2100" dirty="0">
                <a:solidFill>
                  <a:srgbClr val="0000FF"/>
                </a:solidFill>
                <a:latin typeface="+mj-lt"/>
              </a:rPr>
              <a:t> and </a:t>
            </a:r>
            <a:r>
              <a:rPr lang="en-US" sz="2100" dirty="0">
                <a:solidFill>
                  <a:srgbClr val="FF0000"/>
                </a:solidFill>
                <a:latin typeface="+mj-lt"/>
              </a:rPr>
              <a:t>low emittance</a:t>
            </a:r>
            <a:r>
              <a:rPr lang="en-US" sz="2100" dirty="0">
                <a:solidFill>
                  <a:srgbClr val="0000FF"/>
                </a:solidFill>
                <a:latin typeface="+mj-lt"/>
              </a:rPr>
              <a:t>, but it should also help </a:t>
            </a:r>
            <a:r>
              <a:rPr lang="en-US" sz="2100" dirty="0">
                <a:solidFill>
                  <a:srgbClr val="FF0000"/>
                </a:solidFill>
                <a:latin typeface="+mj-lt"/>
              </a:rPr>
              <a:t>mitigate image and space charge forces</a:t>
            </a:r>
            <a:r>
              <a:rPr lang="en-US" sz="2100" dirty="0">
                <a:solidFill>
                  <a:srgbClr val="0000FF"/>
                </a:solidFill>
                <a:latin typeface="+mj-lt"/>
              </a:rPr>
              <a:t> by emitting electrons with a high average </a:t>
            </a:r>
            <a:r>
              <a:rPr lang="en-US" sz="2100" dirty="0" smtClean="0">
                <a:solidFill>
                  <a:srgbClr val="0000FF"/>
                </a:solidFill>
                <a:latin typeface="+mj-lt"/>
              </a:rPr>
              <a:t>velocity</a:t>
            </a:r>
          </a:p>
          <a:p>
            <a:pPr algn="just"/>
            <a:r>
              <a:rPr lang="en-US" sz="17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Ref</a:t>
            </a:r>
            <a:r>
              <a:rPr lang="en-US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17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Dowell’s summary @ P3 2014</a:t>
            </a:r>
            <a:endParaRPr lang="en-US" sz="17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0"/>
            <a:ext cx="12192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da-DK" sz="3300" u="sng" dirty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Single crystal vs. polycrystalline diamond</a:t>
            </a:r>
            <a:endParaRPr lang="en-US" sz="3300" u="sng" dirty="0">
              <a:latin typeface="Courier New" panose="02070309020205020404" pitchFamily="49" charset="0"/>
              <a:ea typeface="+mj-ea"/>
              <a:cs typeface="Courier New" panose="02070309020205020404" pitchFamily="49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362200" y="2535261"/>
            <a:ext cx="304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0000FF"/>
                </a:solidFill>
                <a:latin typeface="+mj-lt"/>
              </a:rPr>
              <a:t>CVD single crystal</a:t>
            </a:r>
          </a:p>
          <a:p>
            <a:pPr algn="ctr"/>
            <a:r>
              <a:rPr lang="en-US" sz="2100" dirty="0">
                <a:solidFill>
                  <a:srgbClr val="0000FF"/>
                </a:solidFill>
                <a:latin typeface="+mj-lt"/>
              </a:rPr>
              <a:t>upward band bending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35928" y="2535261"/>
            <a:ext cx="28807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0000FF"/>
                </a:solidFill>
                <a:latin typeface="+mj-lt"/>
              </a:rPr>
              <a:t>CVD </a:t>
            </a:r>
            <a:r>
              <a:rPr lang="en-US" sz="2100" dirty="0" err="1">
                <a:solidFill>
                  <a:srgbClr val="0000FF"/>
                </a:solidFill>
                <a:latin typeface="+mj-lt"/>
              </a:rPr>
              <a:t>ultrananocrystalline</a:t>
            </a:r>
            <a:endParaRPr lang="en-US" sz="21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2100" dirty="0">
                <a:solidFill>
                  <a:srgbClr val="0000FF"/>
                </a:solidFill>
                <a:latin typeface="+mj-lt"/>
              </a:rPr>
              <a:t>no bending</a:t>
            </a:r>
          </a:p>
        </p:txBody>
      </p:sp>
      <p:pic>
        <p:nvPicPr>
          <p:cNvPr id="45" name="Picture 44" descr="no-bending.png"/>
          <p:cNvPicPr>
            <a:picLocks noChangeAspect="1"/>
          </p:cNvPicPr>
          <p:nvPr/>
        </p:nvPicPr>
        <p:blipFill>
          <a:blip r:embed="rId3" cstate="print"/>
          <a:srcRect r="2388"/>
          <a:stretch>
            <a:fillRect/>
          </a:stretch>
        </p:blipFill>
        <p:spPr>
          <a:xfrm>
            <a:off x="6365572" y="3482678"/>
            <a:ext cx="4217364" cy="246888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1781170" y="2843600"/>
            <a:ext cx="4217364" cy="3119132"/>
            <a:chOff x="304800" y="3464548"/>
            <a:chExt cx="4217364" cy="3119132"/>
          </a:xfrm>
        </p:grpSpPr>
        <p:pic>
          <p:nvPicPr>
            <p:cNvPr id="47" name="Picture 46" descr="no-bending.png"/>
            <p:cNvPicPr>
              <a:picLocks noChangeAspect="1"/>
            </p:cNvPicPr>
            <p:nvPr/>
          </p:nvPicPr>
          <p:blipFill>
            <a:blip r:embed="rId3" cstate="print"/>
            <a:srcRect r="2388"/>
            <a:stretch>
              <a:fillRect/>
            </a:stretch>
          </p:blipFill>
          <p:spPr>
            <a:xfrm>
              <a:off x="304800" y="4114800"/>
              <a:ext cx="4217364" cy="2468880"/>
            </a:xfrm>
            <a:prstGeom prst="rect">
              <a:avLst/>
            </a:prstGeom>
          </p:spPr>
        </p:pic>
        <p:sp>
          <p:nvSpPr>
            <p:cNvPr id="49" name="Arc 48"/>
            <p:cNvSpPr/>
            <p:nvPr/>
          </p:nvSpPr>
          <p:spPr>
            <a:xfrm rot="5400000">
              <a:off x="2183576" y="3350248"/>
              <a:ext cx="990600" cy="1219200"/>
            </a:xfrm>
            <a:prstGeom prst="arc">
              <a:avLst>
                <a:gd name="adj1" fmla="val 17272095"/>
                <a:gd name="adj2" fmla="val 0"/>
              </a:avLst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1" name="Arc 50"/>
            <p:cNvSpPr/>
            <p:nvPr/>
          </p:nvSpPr>
          <p:spPr>
            <a:xfrm rot="5400000">
              <a:off x="2183576" y="5160649"/>
              <a:ext cx="990600" cy="1219200"/>
            </a:xfrm>
            <a:prstGeom prst="arc">
              <a:avLst>
                <a:gd name="adj1" fmla="val 17272095"/>
                <a:gd name="adj2" fmla="val 0"/>
              </a:avLst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 flipV="1">
              <a:off x="2714504" y="4454234"/>
              <a:ext cx="548640" cy="0"/>
            </a:xfrm>
            <a:prstGeom prst="line">
              <a:avLst/>
            </a:prstGeom>
            <a:ln w="19050" cap="rnd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246910" y="4138552"/>
              <a:ext cx="0" cy="304800"/>
            </a:xfrm>
            <a:prstGeom prst="line">
              <a:avLst/>
            </a:prstGeom>
            <a:ln w="19050" cap="rnd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3251796" y="3980214"/>
              <a:ext cx="609462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000FF"/>
                  </a:solidFill>
                  <a:latin typeface="+mj-lt"/>
                </a:rPr>
                <a:t>add</a:t>
              </a:r>
            </a:p>
            <a:p>
              <a:r>
                <a:rPr lang="en-US" sz="1100" dirty="0">
                  <a:solidFill>
                    <a:srgbClr val="0000FF"/>
                  </a:solidFill>
                  <a:latin typeface="+mj-lt"/>
                </a:rPr>
                <a:t>barrier </a:t>
              </a:r>
            </a:p>
            <a:p>
              <a:r>
                <a:rPr lang="en-US" sz="1100" dirty="0">
                  <a:solidFill>
                    <a:srgbClr val="FF0000"/>
                  </a:solidFill>
                  <a:latin typeface="+mj-lt"/>
                </a:rPr>
                <a:t>~2 </a:t>
              </a:r>
              <a:r>
                <a:rPr lang="en-US" sz="1100" dirty="0" err="1">
                  <a:solidFill>
                    <a:srgbClr val="FF0000"/>
                  </a:solidFill>
                  <a:latin typeface="+mj-lt"/>
                </a:rPr>
                <a:t>eV</a:t>
              </a:r>
              <a:endParaRPr lang="en-US" sz="1100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59" name="Picture 58" descr="ax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1" y="5486400"/>
            <a:ext cx="182623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5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5787</TotalTime>
  <Words>1560</Words>
  <Application>Microsoft Office PowerPoint</Application>
  <PresentationFormat>Widescreen</PresentationFormat>
  <Paragraphs>314</Paragraphs>
  <Slides>43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Adobe Fan Heiti Std B</vt:lpstr>
      <vt:lpstr>Arial</vt:lpstr>
      <vt:lpstr>Calibri</vt:lpstr>
      <vt:lpstr>Calibri Light</vt:lpstr>
      <vt:lpstr>Comic Sans MS</vt:lpstr>
      <vt:lpstr>Courier New</vt:lpstr>
      <vt:lpstr>Mathcad UniMath</vt:lpstr>
      <vt:lpstr>Symbol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Michigan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serbar</dc:creator>
  <cp:lastModifiedBy>serbar</cp:lastModifiedBy>
  <cp:revision>305</cp:revision>
  <dcterms:created xsi:type="dcterms:W3CDTF">2019-05-29T15:43:16Z</dcterms:created>
  <dcterms:modified xsi:type="dcterms:W3CDTF">2019-06-10T16:36:03Z</dcterms:modified>
</cp:coreProperties>
</file>