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df" ContentType="application/pdf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56" r:id="rId2"/>
    <p:sldId id="417" r:id="rId3"/>
    <p:sldId id="320" r:id="rId4"/>
    <p:sldId id="330" r:id="rId5"/>
    <p:sldId id="321" r:id="rId6"/>
    <p:sldId id="416" r:id="rId7"/>
    <p:sldId id="469" r:id="rId8"/>
    <p:sldId id="453" r:id="rId9"/>
    <p:sldId id="470" r:id="rId10"/>
    <p:sldId id="331" r:id="rId11"/>
    <p:sldId id="332" r:id="rId12"/>
    <p:sldId id="264" r:id="rId13"/>
    <p:sldId id="333" r:id="rId14"/>
    <p:sldId id="454" r:id="rId15"/>
    <p:sldId id="455" r:id="rId16"/>
    <p:sldId id="267" r:id="rId17"/>
    <p:sldId id="291" r:id="rId18"/>
    <p:sldId id="458" r:id="rId19"/>
    <p:sldId id="419" r:id="rId20"/>
    <p:sldId id="420" r:id="rId21"/>
    <p:sldId id="421" r:id="rId22"/>
    <p:sldId id="393" r:id="rId23"/>
    <p:sldId id="385" r:id="rId24"/>
    <p:sldId id="410" r:id="rId25"/>
    <p:sldId id="447" r:id="rId26"/>
    <p:sldId id="459" r:id="rId27"/>
    <p:sldId id="460" r:id="rId28"/>
    <p:sldId id="471" r:id="rId29"/>
    <p:sldId id="553" r:id="rId30"/>
    <p:sldId id="552" r:id="rId31"/>
    <p:sldId id="367" r:id="rId32"/>
    <p:sldId id="560" r:id="rId33"/>
    <p:sldId id="305" r:id="rId34"/>
    <p:sldId id="562" r:id="rId35"/>
    <p:sldId id="357" r:id="rId36"/>
    <p:sldId id="442" r:id="rId37"/>
    <p:sldId id="444" r:id="rId38"/>
    <p:sldId id="473" r:id="rId39"/>
    <p:sldId id="445" r:id="rId40"/>
    <p:sldId id="449" r:id="rId41"/>
    <p:sldId id="491" r:id="rId42"/>
    <p:sldId id="492" r:id="rId43"/>
    <p:sldId id="489" r:id="rId44"/>
    <p:sldId id="490" r:id="rId45"/>
    <p:sldId id="488" r:id="rId46"/>
    <p:sldId id="275" r:id="rId47"/>
    <p:sldId id="548" r:id="rId48"/>
    <p:sldId id="382" r:id="rId4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7CCD4"/>
    <a:srgbClr val="9FC2E9"/>
    <a:srgbClr val="9ACBF7"/>
    <a:srgbClr val="92C0EB"/>
    <a:srgbClr val="8FBBE4"/>
    <a:srgbClr val="0E1A5B"/>
    <a:srgbClr val="F1C341"/>
    <a:srgbClr val="F9F4EF"/>
    <a:srgbClr val="C6C2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455" autoAdjust="0"/>
    <p:restoredTop sz="96991" autoAdjust="0"/>
  </p:normalViewPr>
  <p:slideViewPr>
    <p:cSldViewPr snapToObjects="1">
      <p:cViewPr varScale="1">
        <p:scale>
          <a:sx n="159" d="100"/>
          <a:sy n="159" d="100"/>
        </p:scale>
        <p:origin x="192" y="3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70F269-7435-124D-B988-32EE01B9D0F2}" type="datetimeFigureOut">
              <a:rPr lang="en-US" smtClean="0"/>
              <a:pPr/>
              <a:t>4/4/22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568AC6-7761-A849-8177-F86A63486D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0D96E7-C2CF-8143-9B51-0AF40DA98568}" type="datetimeFigureOut">
              <a:rPr lang="en-US" smtClean="0"/>
              <a:pPr/>
              <a:t>4/4/22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A4431D-A426-AB47-A52C-8F0712BB90D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6C7E34-C51F-8E43-8EE0-D6FF113BDEC2}" type="slidenum">
              <a:rPr lang="en-US">
                <a:latin typeface="Arial" pitchFamily="8" charset="0"/>
              </a:rPr>
              <a:pPr/>
              <a:t>14</a:t>
            </a:fld>
            <a:endParaRPr lang="en-US">
              <a:latin typeface="Arial" pitchFamily="8" charset="0"/>
            </a:endParaRPr>
          </a:p>
        </p:txBody>
      </p:sp>
      <p:sp>
        <p:nvSpPr>
          <p:cNvPr id="30723" name="Text Box 2"/>
          <p:cNvSpPr txBox="1">
            <a:spLocks noChangeArrowheads="1"/>
          </p:cNvSpPr>
          <p:nvPr/>
        </p:nvSpPr>
        <p:spPr bwMode="auto">
          <a:xfrm>
            <a:off x="1178719" y="686405"/>
            <a:ext cx="4500563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24" name="Text Box 3"/>
          <p:cNvSpPr>
            <a:spLocks noGrp="1" noChangeArrowheads="1"/>
          </p:cNvSpPr>
          <p:nvPr>
            <p:ph type="body"/>
          </p:nvPr>
        </p:nvSpPr>
        <p:spPr>
          <a:xfrm>
            <a:off x="686098" y="4343704"/>
            <a:ext cx="5481339" cy="4113892"/>
          </a:xfrm>
          <a:noFill/>
          <a:ln/>
        </p:spPr>
        <p:txBody>
          <a:bodyPr wrap="none" anchor="ctr"/>
          <a:lstStyle/>
          <a:p>
            <a:pPr eaLnBrk="1" hangingPunct="1"/>
            <a:endParaRPr lang="en-US">
              <a:latin typeface="Arial" pitchFamily="8" charset="0"/>
              <a:ea typeface="ＭＳ Ｐゴシック" pitchFamily="8" charset="-128"/>
              <a:cs typeface="ＭＳ Ｐゴシック" pitchFamily="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18908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AE1C8E-246B-4940-B922-5DB068DE154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18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AE1C8E-246B-4940-B922-5DB068DE154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45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4" name="Shape 3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So what does RNO-G look like?</a:t>
            </a:r>
          </a:p>
          <a:p>
            <a:endParaRPr/>
          </a:p>
          <a:p>
            <a:r>
              <a:t>There are 35 quasi-independent stations, spaced 1.25 km apart to ensure that each additional station adds a significant new volume of ice. The stations are named using Greenlandic names of arctic animals.</a:t>
            </a:r>
          </a:p>
          <a:p>
            <a:endParaRPr/>
          </a:p>
          <a:p>
            <a:r>
              <a:t>We plan to deploy all 35 stations starting this season and for the next four seasons, ending in 2024. </a:t>
            </a:r>
          </a:p>
          <a:p>
            <a:endParaRPr/>
          </a:p>
          <a:p>
            <a:r>
              <a:t>The field teams are there right now and expect to complete these three stations by the end of the summer. </a:t>
            </a:r>
          </a:p>
          <a:p>
            <a:endParaRPr/>
          </a:p>
          <a:p>
            <a:r>
              <a:t>21 Amaroq: Artic Wolf</a:t>
            </a:r>
          </a:p>
          <a:p>
            <a:r>
              <a:t>22 Avinngaq: Arctic Lemming</a:t>
            </a:r>
          </a:p>
          <a:p>
            <a:r>
              <a:t>11 Nanoq: Polar Bear</a:t>
            </a:r>
          </a:p>
        </p:txBody>
      </p:sp>
    </p:spTree>
    <p:extLst>
      <p:ext uri="{BB962C8B-B14F-4D97-AF65-F5344CB8AC3E}">
        <p14:creationId xmlns:p14="http://schemas.microsoft.com/office/powerpoint/2010/main" val="3833436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8" name="Shape 43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RNO-G searches for UHE neutrinos by looking for the radio-frequency emission they generate </a:t>
            </a:r>
          </a:p>
        </p:txBody>
      </p:sp>
    </p:spTree>
    <p:extLst>
      <p:ext uri="{BB962C8B-B14F-4D97-AF65-F5344CB8AC3E}">
        <p14:creationId xmlns:p14="http://schemas.microsoft.com/office/powerpoint/2010/main" val="333857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8" name="Shape 5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Fast!</a:t>
            </a:r>
          </a:p>
          <a:p>
            <a:endParaRPr/>
          </a:p>
          <a:p>
            <a:r>
              <a:t>BAS built us a drill</a:t>
            </a:r>
          </a:p>
          <a:p>
            <a:endParaRPr/>
          </a:p>
          <a:p>
            <a:r>
              <a:t>soo cool because it makes big holes</a:t>
            </a:r>
          </a:p>
          <a:p>
            <a:endParaRPr/>
          </a:p>
          <a:p>
            <a:r>
              <a:t>We expect to be able to drill one 100m hole in one day shift.</a:t>
            </a:r>
          </a:p>
        </p:txBody>
      </p:sp>
    </p:spTree>
    <p:extLst>
      <p:ext uri="{BB962C8B-B14F-4D97-AF65-F5344CB8AC3E}">
        <p14:creationId xmlns:p14="http://schemas.microsoft.com/office/powerpoint/2010/main" val="3443894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Shape 58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9" name="Shape 5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Fast!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46122" y="1085850"/>
            <a:ext cx="7851775" cy="2400300"/>
          </a:xfrm>
          <a:prstGeom prst="rect">
            <a:avLst/>
          </a:prstGeom>
          <a:noFill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822" y="1153086"/>
            <a:ext cx="7826281" cy="1220320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4050" kern="1200">
                <a:gradFill>
                  <a:gsLst>
                    <a:gs pos="0">
                      <a:schemeClr val="tx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1620000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822" y="2413747"/>
            <a:ext cx="7826281" cy="64545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ts val="1500"/>
              </a:lnSpc>
              <a:spcBef>
                <a:spcPts val="1500"/>
              </a:spcBef>
              <a:buFont typeface="Wingdings 2" pitchFamily="18" charset="2"/>
              <a:buNone/>
              <a:defRPr sz="1350" kern="1200">
                <a:gradFill>
                  <a:gsLst>
                    <a:gs pos="0">
                      <a:schemeClr val="tx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16200000" scaled="1"/>
                </a:gradFill>
                <a:latin typeface="+mn-lt"/>
                <a:ea typeface="+mn-ea"/>
                <a:cs typeface="+mn-cs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05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6E50-F3BB-7B4C-95D3-E4F4953409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2856" y="1200151"/>
            <a:ext cx="3931920" cy="425054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18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1792" y="342900"/>
            <a:ext cx="3474720" cy="3826764"/>
          </a:xfrm>
          <a:noFill/>
          <a:ln w="44450">
            <a:solidFill>
              <a:schemeClr val="bg1"/>
            </a:solidFill>
            <a:miter lim="800000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none"/>
        </p:style>
        <p:txBody>
          <a:bodyPr vert="horz" lIns="91440" tIns="45720" rIns="91440" bIns="45720" rtlCol="0">
            <a:normAutofit/>
          </a:bodyPr>
          <a:lstStyle>
            <a:lvl1pPr marL="261938" indent="-261938" algn="l" defTabSz="685800" rtl="0" eaLnBrk="1" latinLnBrk="0" hangingPunct="1">
              <a:spcBef>
                <a:spcPts val="1500"/>
              </a:spcBef>
              <a:buFont typeface="Wingdings 2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2856" y="1680210"/>
            <a:ext cx="3931920" cy="157734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marL="0" lvl="0" indent="0" algn="l" defTabSz="685800" rtl="0" eaLnBrk="1" latinLnBrk="0" hangingPunct="1">
              <a:spcBef>
                <a:spcPts val="1500"/>
              </a:spcBef>
              <a:buFont typeface="Wingdings 2" pitchFamily="18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505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6E50-F3BB-7B4C-95D3-E4F49534093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80416" y="193935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9" name="Freeform 8"/>
          <p:cNvSpPr/>
          <p:nvPr/>
        </p:nvSpPr>
        <p:spPr>
          <a:xfrm>
            <a:off x="280416" y="4799410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sz="135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2584" y="344093"/>
            <a:ext cx="8577263" cy="2913459"/>
          </a:xfrm>
          <a:noFill/>
          <a:ln w="44450">
            <a:solidFill>
              <a:schemeClr val="bg1"/>
            </a:solidFill>
            <a:miter lim="800000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none"/>
        </p:style>
        <p:txBody>
          <a:bodyPr vert="horz" lIns="91440" tIns="45720" rIns="91440" bIns="45720" rtlCol="0">
            <a:normAutofit/>
          </a:bodyPr>
          <a:lstStyle>
            <a:lvl1pPr marL="261938" indent="-261938" algn="l" defTabSz="685800" rtl="0" eaLnBrk="1" latinLnBrk="0" hangingPunct="1">
              <a:spcBef>
                <a:spcPts val="1500"/>
              </a:spcBef>
              <a:buFont typeface="Wingdings 2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575" y="3690391"/>
            <a:ext cx="393192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2575" y="4172597"/>
            <a:ext cx="3931920" cy="489347"/>
          </a:xfrm>
        </p:spPr>
        <p:txBody>
          <a:bodyPr/>
          <a:lstStyle>
            <a:lvl1pPr marL="0" indent="0" algn="l">
              <a:buNone/>
              <a:defRPr sz="1050" b="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505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6E50-F3BB-7B4C-95D3-E4F49534093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3"/>
          </p:nvPr>
        </p:nvSpPr>
        <p:spPr>
          <a:xfrm>
            <a:off x="4927918" y="3674269"/>
            <a:ext cx="3931920" cy="1014344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900" b="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reeform 9"/>
          <p:cNvSpPr/>
          <p:nvPr/>
        </p:nvSpPr>
        <p:spPr>
          <a:xfrm>
            <a:off x="280416" y="4799410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sz="135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2575" y="344093"/>
            <a:ext cx="4114800" cy="2913459"/>
          </a:xfrm>
          <a:noFill/>
          <a:ln w="44450">
            <a:solidFill>
              <a:schemeClr val="bg1"/>
            </a:solidFill>
            <a:miter lim="800000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none"/>
        </p:style>
        <p:txBody>
          <a:bodyPr vert="horz" lIns="91440" tIns="45720" rIns="91440" bIns="45720" rtlCol="0">
            <a:normAutofit/>
          </a:bodyPr>
          <a:lstStyle>
            <a:lvl1pPr marL="261938" indent="-261938" algn="l" defTabSz="685800" rtl="0" eaLnBrk="1" latinLnBrk="0" hangingPunct="1">
              <a:spcBef>
                <a:spcPts val="1500"/>
              </a:spcBef>
              <a:buFont typeface="Wingdings 2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575" y="3690391"/>
            <a:ext cx="393192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2575" y="4172597"/>
            <a:ext cx="3931920" cy="489347"/>
          </a:xfrm>
        </p:spPr>
        <p:txBody>
          <a:bodyPr/>
          <a:lstStyle>
            <a:lvl1pPr marL="0" indent="0" algn="l">
              <a:buNone/>
              <a:defRPr sz="1050" b="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505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6E50-F3BB-7B4C-95D3-E4F49534093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3"/>
          </p:nvPr>
        </p:nvSpPr>
        <p:spPr>
          <a:xfrm>
            <a:off x="4927918" y="3674269"/>
            <a:ext cx="3931920" cy="1014344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900" b="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reeform 9"/>
          <p:cNvSpPr/>
          <p:nvPr/>
        </p:nvSpPr>
        <p:spPr>
          <a:xfrm>
            <a:off x="280416" y="4799410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4745038" y="344093"/>
            <a:ext cx="4114800" cy="2913459"/>
          </a:xfrm>
          <a:noFill/>
          <a:ln w="44450">
            <a:solidFill>
              <a:schemeClr val="bg1"/>
            </a:solidFill>
            <a:miter lim="800000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none"/>
        </p:style>
        <p:txBody>
          <a:bodyPr vert="horz" lIns="91440" tIns="45720" rIns="91440" bIns="45720" rtlCol="0">
            <a:normAutofit/>
          </a:bodyPr>
          <a:lstStyle>
            <a:lvl1pPr marL="261938" indent="-261938" algn="l" defTabSz="685800" rtl="0" eaLnBrk="1" latinLnBrk="0" hangingPunct="1">
              <a:spcBef>
                <a:spcPts val="1500"/>
              </a:spcBef>
              <a:buFont typeface="Wingdings 2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575" y="3690391"/>
            <a:ext cx="393192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2575" y="4172597"/>
            <a:ext cx="3931920" cy="489347"/>
          </a:xfrm>
        </p:spPr>
        <p:txBody>
          <a:bodyPr/>
          <a:lstStyle>
            <a:lvl1pPr marL="0" indent="0" algn="l">
              <a:buNone/>
              <a:defRPr sz="1050" b="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505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6E50-F3BB-7B4C-95D3-E4F49534093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3"/>
          </p:nvPr>
        </p:nvSpPr>
        <p:spPr>
          <a:xfrm>
            <a:off x="4927918" y="3674269"/>
            <a:ext cx="3931920" cy="1014344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900" b="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reeform 9"/>
          <p:cNvSpPr/>
          <p:nvPr/>
        </p:nvSpPr>
        <p:spPr>
          <a:xfrm>
            <a:off x="280416" y="4799410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12" name="Media Placeholder 11"/>
          <p:cNvSpPr>
            <a:spLocks noGrp="1"/>
          </p:cNvSpPr>
          <p:nvPr>
            <p:ph type="media" sz="quarter" idx="14"/>
          </p:nvPr>
        </p:nvSpPr>
        <p:spPr>
          <a:xfrm>
            <a:off x="282584" y="344091"/>
            <a:ext cx="8577263" cy="2887218"/>
          </a:xfrm>
          <a:noFill/>
          <a:ln w="44450">
            <a:solidFill>
              <a:schemeClr val="bg1"/>
            </a:solidFill>
            <a:miter lim="800000"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none"/>
        </p:style>
        <p:txBody>
          <a:bodyPr vert="horz" lIns="91440" tIns="45720" rIns="91440" bIns="45720" rtlCol="0">
            <a:normAutofit/>
          </a:bodyPr>
          <a:lstStyle>
            <a:lvl1pPr marL="261938" indent="-261938" algn="l" defTabSz="685800" rtl="0" eaLnBrk="1" latinLnBrk="0" hangingPunct="1">
              <a:spcBef>
                <a:spcPts val="1500"/>
              </a:spcBef>
              <a:buFont typeface="Wingdings 2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icon to add media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05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6E50-F3BB-7B4C-95D3-E4F49534093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80416" y="1144191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8" name="Freeform 7"/>
          <p:cNvSpPr/>
          <p:nvPr/>
        </p:nvSpPr>
        <p:spPr>
          <a:xfrm>
            <a:off x="280416" y="4799410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sz="135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44092"/>
            <a:ext cx="1447800" cy="434459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1350" y="344092"/>
            <a:ext cx="6521450" cy="4344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05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6E50-F3BB-7B4C-95D3-E4F49534093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80416" y="193935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8" name="Freeform 7"/>
          <p:cNvSpPr/>
          <p:nvPr/>
        </p:nvSpPr>
        <p:spPr>
          <a:xfrm>
            <a:off x="280416" y="4799410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sz="135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Line"/>
          <p:cNvSpPr/>
          <p:nvPr/>
        </p:nvSpPr>
        <p:spPr>
          <a:xfrm>
            <a:off x="30005" y="404813"/>
            <a:ext cx="9084003" cy="0"/>
          </a:xfrm>
          <a:prstGeom prst="line">
            <a:avLst/>
          </a:prstGeom>
          <a:ln w="508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20092" tIns="20092" rIns="20092" bIns="20092" anchor="ctr"/>
          <a:lstStyle/>
          <a:p>
            <a:pPr defTabSz="180826">
              <a:spcBef>
                <a:spcPts val="0"/>
              </a:spcBef>
              <a:defRPr sz="16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450"/>
          </a:p>
        </p:txBody>
      </p:sp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xfrm>
            <a:off x="120956" y="8472"/>
            <a:ext cx="6255246" cy="381744"/>
          </a:xfrm>
          <a:prstGeom prst="rect">
            <a:avLst/>
          </a:prstGeom>
        </p:spPr>
        <p:txBody>
          <a:bodyPr lIns="71437" tIns="71437" rIns="71437" bIns="71437"/>
          <a:lstStyle>
            <a:lvl1pPr defTabSz="231056">
              <a:spcBef>
                <a:spcPts val="900"/>
              </a:spcBef>
              <a:defRPr sz="2025" cap="small">
                <a:solidFill>
                  <a:srgbClr val="123262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Title Text</a:t>
            </a:r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58256" y="4881566"/>
            <a:ext cx="182395" cy="196453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231056">
              <a:defRPr sz="619">
                <a:solidFill>
                  <a:srgbClr val="747676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116889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Line"/>
          <p:cNvSpPr/>
          <p:nvPr/>
        </p:nvSpPr>
        <p:spPr>
          <a:xfrm flipV="1">
            <a:off x="-14316" y="409578"/>
            <a:ext cx="9117059" cy="1"/>
          </a:xfrm>
          <a:prstGeom prst="line">
            <a:avLst/>
          </a:prstGeom>
          <a:ln w="508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20092" tIns="20092" rIns="20092" bIns="20092" anchor="ctr"/>
          <a:lstStyle/>
          <a:p>
            <a:pPr defTabSz="180826">
              <a:spcBef>
                <a:spcPts val="0"/>
              </a:spcBef>
              <a:defRPr sz="16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450"/>
          </a:p>
        </p:txBody>
      </p:sp>
      <p:sp>
        <p:nvSpPr>
          <p:cNvPr id="62" name="Title Text"/>
          <p:cNvSpPr txBox="1">
            <a:spLocks noGrp="1"/>
          </p:cNvSpPr>
          <p:nvPr>
            <p:ph type="title"/>
          </p:nvPr>
        </p:nvSpPr>
        <p:spPr>
          <a:xfrm>
            <a:off x="120956" y="8472"/>
            <a:ext cx="6255246" cy="381744"/>
          </a:xfrm>
          <a:prstGeom prst="rect">
            <a:avLst/>
          </a:prstGeom>
        </p:spPr>
        <p:txBody>
          <a:bodyPr lIns="71437" tIns="71437" rIns="71437" bIns="71437"/>
          <a:lstStyle>
            <a:lvl1pPr defTabSz="231056">
              <a:spcBef>
                <a:spcPts val="900"/>
              </a:spcBef>
              <a:defRPr sz="2025" cap="small">
                <a:solidFill>
                  <a:srgbClr val="123262"/>
                </a:solidFill>
                <a:latin typeface="+mn-lt"/>
                <a:ea typeface="+mn-ea"/>
                <a:cs typeface="+mn-cs"/>
                <a:sym typeface="Avenir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idx="1"/>
          </p:nvPr>
        </p:nvSpPr>
        <p:spPr>
          <a:xfrm>
            <a:off x="120955" y="428935"/>
            <a:ext cx="8846516" cy="3810744"/>
          </a:xfrm>
          <a:prstGeom prst="rect">
            <a:avLst/>
          </a:prstGeom>
        </p:spPr>
        <p:txBody>
          <a:bodyPr lIns="71437" tIns="71437" rIns="71437" bIns="71437">
            <a:normAutofit/>
          </a:bodyPr>
          <a:lstStyle>
            <a:lvl1pPr marL="181719" indent="-181719" defTabSz="231056">
              <a:lnSpc>
                <a:spcPct val="100000"/>
              </a:lnSpc>
              <a:spcBef>
                <a:spcPts val="704"/>
              </a:spcBef>
              <a:buClrTx/>
              <a:buSzPct val="75000"/>
              <a:buFont typeface="Zapf Dingbats"/>
              <a:buChar char="➤"/>
              <a:defRPr sz="1238">
                <a:solidFill>
                  <a:srgbClr val="4F7791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  <a:lvl2pPr marL="313879" indent="-181719" defTabSz="231056">
              <a:lnSpc>
                <a:spcPct val="100000"/>
              </a:lnSpc>
              <a:spcBef>
                <a:spcPts val="704"/>
              </a:spcBef>
              <a:buClrTx/>
              <a:buSzPct val="75000"/>
              <a:buFont typeface="Zapf Dingbats"/>
              <a:buChar char="➤"/>
              <a:defRPr sz="1238">
                <a:solidFill>
                  <a:srgbClr val="4F7791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446038" indent="-181719" defTabSz="231056">
              <a:lnSpc>
                <a:spcPct val="100000"/>
              </a:lnSpc>
              <a:spcBef>
                <a:spcPts val="704"/>
              </a:spcBef>
              <a:buClrTx/>
              <a:buSzPct val="75000"/>
              <a:buFont typeface="Zapf Dingbats"/>
              <a:buChar char="➤"/>
              <a:defRPr sz="1238">
                <a:solidFill>
                  <a:srgbClr val="4F7791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578198" indent="-181719" defTabSz="231056">
              <a:lnSpc>
                <a:spcPct val="100000"/>
              </a:lnSpc>
              <a:spcBef>
                <a:spcPts val="704"/>
              </a:spcBef>
              <a:buClrTx/>
              <a:buSzPct val="75000"/>
              <a:buFont typeface="Zapf Dingbats"/>
              <a:buChar char="➤"/>
              <a:defRPr sz="1238">
                <a:solidFill>
                  <a:srgbClr val="4F7791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710357" indent="-181719" defTabSz="231056">
              <a:lnSpc>
                <a:spcPct val="100000"/>
              </a:lnSpc>
              <a:spcBef>
                <a:spcPts val="704"/>
              </a:spcBef>
              <a:buClrTx/>
              <a:buSzPct val="75000"/>
              <a:buFont typeface="Zapf Dingbats"/>
              <a:buChar char="➤"/>
              <a:defRPr sz="1238">
                <a:solidFill>
                  <a:srgbClr val="4F7791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58256" y="4881566"/>
            <a:ext cx="182395" cy="196453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231056">
              <a:defRPr sz="619">
                <a:solidFill>
                  <a:srgbClr val="747676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549015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500"/>
              </a:spcBef>
              <a:defRPr/>
            </a:lvl1pPr>
            <a:lvl2pPr>
              <a:spcBef>
                <a:spcPts val="450"/>
              </a:spcBef>
              <a:defRPr/>
            </a:lvl2pPr>
            <a:lvl3pPr>
              <a:spcBef>
                <a:spcPts val="450"/>
              </a:spcBef>
              <a:defRPr/>
            </a:lvl3pPr>
            <a:lvl4pPr>
              <a:spcBef>
                <a:spcPts val="450"/>
              </a:spcBef>
              <a:defRPr/>
            </a:lvl4pPr>
            <a:lvl5pPr>
              <a:spcBef>
                <a:spcPts val="45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05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6E50-F3BB-7B4C-95D3-E4F4953409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371725" y="285750"/>
            <a:ext cx="4400550" cy="2286000"/>
          </a:xfrm>
          <a:noFill/>
          <a:ln w="44450">
            <a:solidFill>
              <a:schemeClr val="bg1"/>
            </a:solidFill>
            <a:miter lim="800000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none"/>
        </p:style>
        <p:txBody>
          <a:bodyPr>
            <a:normAutofit/>
          </a:bodyPr>
          <a:lstStyle>
            <a:lvl1pPr>
              <a:buNone/>
              <a:defRPr sz="1500"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1350" y="3109777"/>
            <a:ext cx="7856538" cy="1102519"/>
          </a:xfrm>
        </p:spPr>
        <p:txBody>
          <a:bodyPr>
            <a:no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1350" y="4215658"/>
            <a:ext cx="7856538" cy="460561"/>
          </a:xfrm>
        </p:spPr>
        <p:txBody>
          <a:bodyPr>
            <a:normAutofit/>
          </a:bodyPr>
          <a:lstStyle>
            <a:lvl1pPr marL="0" indent="0" algn="ctr">
              <a:lnSpc>
                <a:spcPts val="1500"/>
              </a:lnSpc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05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6E50-F3BB-7B4C-95D3-E4F4953409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12794"/>
            <a:ext cx="7772400" cy="1241298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4050" b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747236"/>
            <a:ext cx="7772400" cy="1125140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ctr" defTabSz="685800" rtl="0" eaLnBrk="1" latinLnBrk="0" hangingPunct="1">
              <a:lnSpc>
                <a:spcPts val="1500"/>
              </a:lnSpc>
              <a:spcBef>
                <a:spcPts val="1500"/>
              </a:spcBef>
              <a:buFont typeface="Wingdings 2" pitchFamily="18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05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2582-9FC8-4B1B-8456-B27CC842DEE2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1350" y="1200155"/>
            <a:ext cx="3749040" cy="348853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5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9501" y="1200155"/>
            <a:ext cx="3749040" cy="348853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5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505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6E50-F3BB-7B4C-95D3-E4F49534093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280416" y="1144191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17" name="Freeform 16"/>
          <p:cNvSpPr/>
          <p:nvPr/>
        </p:nvSpPr>
        <p:spPr>
          <a:xfrm>
            <a:off x="280416" y="4799410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sz="135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1350" y="1149727"/>
            <a:ext cx="3749040" cy="625289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1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50" y="1771654"/>
            <a:ext cx="3749040" cy="291703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5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2601" y="1149727"/>
            <a:ext cx="3749040" cy="625289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1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2601" y="1771654"/>
            <a:ext cx="3749040" cy="291703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5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505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6E50-F3BB-7B4C-95D3-E4F49534093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280416" y="1144191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11" name="Freeform 10"/>
          <p:cNvSpPr/>
          <p:nvPr/>
        </p:nvSpPr>
        <p:spPr>
          <a:xfrm>
            <a:off x="280416" y="4799410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sz="135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505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6E50-F3BB-7B4C-95D3-E4F49534093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280416" y="1144191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7" name="Freeform 6"/>
          <p:cNvSpPr/>
          <p:nvPr/>
        </p:nvSpPr>
        <p:spPr>
          <a:xfrm>
            <a:off x="280416" y="4799410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8" name="Freeform 7"/>
          <p:cNvSpPr/>
          <p:nvPr/>
        </p:nvSpPr>
        <p:spPr>
          <a:xfrm>
            <a:off x="280416" y="1144191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9" name="Freeform 8"/>
          <p:cNvSpPr/>
          <p:nvPr/>
        </p:nvSpPr>
        <p:spPr>
          <a:xfrm>
            <a:off x="280416" y="4799410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10" name="Freeform 9"/>
          <p:cNvSpPr/>
          <p:nvPr/>
        </p:nvSpPr>
        <p:spPr>
          <a:xfrm>
            <a:off x="280416" y="1144191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11" name="Freeform 10"/>
          <p:cNvSpPr/>
          <p:nvPr/>
        </p:nvSpPr>
        <p:spPr>
          <a:xfrm>
            <a:off x="280416" y="4799410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sz="135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505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6E50-F3BB-7B4C-95D3-E4F4953409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340" y="602182"/>
            <a:ext cx="3474720" cy="871538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2010" y="337280"/>
            <a:ext cx="3931920" cy="433604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340" y="1543054"/>
            <a:ext cx="3474720" cy="2800351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1350" b="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505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6E50-F3BB-7B4C-95D3-E4F49534093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80416" y="193935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9" name="Freeform 8"/>
          <p:cNvSpPr/>
          <p:nvPr/>
        </p:nvSpPr>
        <p:spPr>
          <a:xfrm>
            <a:off x="280416" y="4799410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sz="135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33350"/>
            <a:ext cx="9144000" cy="5860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8565" y="819149"/>
            <a:ext cx="7878788" cy="3860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0416" y="4767264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4767264"/>
            <a:ext cx="7620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90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fld id="{59B36E50-F3BB-7B4C-95D3-E4F49534093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Helvetica Neue"/>
        </a:defRPr>
      </a:lvl1pPr>
    </p:titleStyle>
    <p:bodyStyle>
      <a:lvl1pPr marL="261938" indent="-261938" algn="l" defTabSz="685800" rtl="0" eaLnBrk="1" latinLnBrk="0" hangingPunct="1">
        <a:spcBef>
          <a:spcPts val="1500"/>
        </a:spcBef>
        <a:buFont typeface="Wingdings 2" pitchFamily="18" charset="2"/>
        <a:buChar char=""/>
        <a:defRPr sz="1800" kern="1200">
          <a:solidFill>
            <a:schemeClr val="tx1"/>
          </a:solidFill>
          <a:latin typeface="+mn-lt"/>
          <a:ea typeface="+mn-ea"/>
          <a:cs typeface="Helvetica Neue"/>
        </a:defRPr>
      </a:lvl1pPr>
      <a:lvl2pPr marL="514350" indent="-252413" algn="l" defTabSz="685800" rtl="0" eaLnBrk="1" latinLnBrk="0" hangingPunct="1">
        <a:spcBef>
          <a:spcPts val="450"/>
        </a:spcBef>
        <a:buClr>
          <a:schemeClr val="tx1">
            <a:lumMod val="65000"/>
          </a:schemeClr>
        </a:buClr>
        <a:buFont typeface="Wingdings 2" pitchFamily="18" charset="2"/>
        <a:buChar char=""/>
        <a:defRPr sz="1650" kern="1200">
          <a:solidFill>
            <a:schemeClr val="tx1"/>
          </a:solidFill>
          <a:latin typeface="+mn-lt"/>
          <a:ea typeface="+mn-ea"/>
          <a:cs typeface="Helvetica Neue"/>
        </a:defRPr>
      </a:lvl2pPr>
      <a:lvl3pPr marL="726281" indent="-211931" algn="l" defTabSz="685800" rtl="0" eaLnBrk="1" latinLnBrk="0" hangingPunct="1">
        <a:spcBef>
          <a:spcPts val="450"/>
        </a:spcBef>
        <a:buFont typeface="Wingdings 2" pitchFamily="18" charset="2"/>
        <a:buChar char=""/>
        <a:defRPr sz="1500" kern="1200">
          <a:solidFill>
            <a:schemeClr val="tx1"/>
          </a:solidFill>
          <a:latin typeface="+mn-lt"/>
          <a:ea typeface="+mn-ea"/>
          <a:cs typeface="Helvetica Neue"/>
        </a:defRPr>
      </a:lvl3pPr>
      <a:lvl4pPr marL="947738" indent="-221456" algn="l" defTabSz="685800" rtl="0" eaLnBrk="1" latinLnBrk="0" hangingPunct="1">
        <a:spcBef>
          <a:spcPts val="450"/>
        </a:spcBef>
        <a:buClr>
          <a:schemeClr val="tx1">
            <a:lumMod val="65000"/>
          </a:schemeClr>
        </a:buClr>
        <a:buFont typeface="Wingdings 2" pitchFamily="18" charset="2"/>
        <a:buChar char=""/>
        <a:defRPr sz="1350" kern="1200">
          <a:solidFill>
            <a:schemeClr val="tx1"/>
          </a:solidFill>
          <a:latin typeface="+mn-lt"/>
          <a:ea typeface="+mn-ea"/>
          <a:cs typeface="Helvetica Neue"/>
        </a:defRPr>
      </a:lvl4pPr>
      <a:lvl5pPr marL="1159669" indent="-211931" algn="l" defTabSz="685800" rtl="0" eaLnBrk="1" latinLnBrk="0" hangingPunct="1">
        <a:spcBef>
          <a:spcPts val="450"/>
        </a:spcBef>
        <a:buFont typeface="Wingdings 2" pitchFamily="18" charset="2"/>
        <a:buChar char=""/>
        <a:defRPr sz="1350" kern="1200">
          <a:solidFill>
            <a:schemeClr val="tx1"/>
          </a:solidFill>
          <a:latin typeface="+mn-lt"/>
          <a:ea typeface="+mn-ea"/>
          <a:cs typeface="Helvetica Neue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d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35.pdf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59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47.pd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82.gif"/><Relationship Id="rId4" Type="http://schemas.openxmlformats.org/officeDocument/2006/relationships/image" Target="../media/image81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84.gif"/><Relationship Id="rId4" Type="http://schemas.openxmlformats.org/officeDocument/2006/relationships/image" Target="../media/image83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13" Type="http://schemas.openxmlformats.org/officeDocument/2006/relationships/image" Target="../media/image99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2" Type="http://schemas.openxmlformats.org/officeDocument/2006/relationships/image" Target="../media/image8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gif"/><Relationship Id="rId9" Type="http://schemas.openxmlformats.org/officeDocument/2006/relationships/image" Target="../media/image9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tiff"/><Relationship Id="rId2" Type="http://schemas.openxmlformats.org/officeDocument/2006/relationships/image" Target="../media/image10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tif"/><Relationship Id="rId13" Type="http://schemas.openxmlformats.org/officeDocument/2006/relationships/image" Target="../media/image119.tif"/><Relationship Id="rId18" Type="http://schemas.openxmlformats.org/officeDocument/2006/relationships/image" Target="../media/image124.tiff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17" Type="http://schemas.openxmlformats.org/officeDocument/2006/relationships/image" Target="../media/image123.jpeg"/><Relationship Id="rId2" Type="http://schemas.openxmlformats.org/officeDocument/2006/relationships/image" Target="../media/image108.png"/><Relationship Id="rId16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tif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5" Type="http://schemas.openxmlformats.org/officeDocument/2006/relationships/image" Target="../media/image121.png"/><Relationship Id="rId10" Type="http://schemas.openxmlformats.org/officeDocument/2006/relationships/image" Target="../media/image116.tif"/><Relationship Id="rId4" Type="http://schemas.openxmlformats.org/officeDocument/2006/relationships/image" Target="../media/image110.png"/><Relationship Id="rId9" Type="http://schemas.openxmlformats.org/officeDocument/2006/relationships/image" Target="../media/image115.tif"/><Relationship Id="rId14" Type="http://schemas.openxmlformats.org/officeDocument/2006/relationships/image" Target="../media/image120.ti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8.png"/><Relationship Id="rId5" Type="http://schemas.openxmlformats.org/officeDocument/2006/relationships/image" Target="../media/image127.jpeg"/><Relationship Id="rId10" Type="http://schemas.openxmlformats.org/officeDocument/2006/relationships/hyperlink" Target="https://rno-g.github.io/station-map/" TargetMode="External"/><Relationship Id="rId4" Type="http://schemas.openxmlformats.org/officeDocument/2006/relationships/image" Target="../media/image126.png"/><Relationship Id="rId9" Type="http://schemas.openxmlformats.org/officeDocument/2006/relationships/image" Target="../media/image13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5.png"/><Relationship Id="rId4" Type="http://schemas.openxmlformats.org/officeDocument/2006/relationships/image" Target="../media/image13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0.jpe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45.jpeg"/><Relationship Id="rId4" Type="http://schemas.openxmlformats.org/officeDocument/2006/relationships/image" Target="../media/image14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polarfield.wpengine.netdna-cdn.com/wp-content/uploads/2013/09/double-dog-rainbow.jpg"/>
          <p:cNvPicPr>
            <a:picLocks noChangeAspect="1" noChangeArrowheads="1"/>
          </p:cNvPicPr>
          <p:nvPr/>
        </p:nvPicPr>
        <p:blipFill rotWithShape="1">
          <a:blip r:embed="rId2">
            <a:lum bright="10000"/>
          </a:blip>
          <a:srcRect l="11233" t="28697" r="10445" b="8769"/>
          <a:stretch/>
        </p:blipFill>
        <p:spPr bwMode="auto">
          <a:xfrm>
            <a:off x="0" y="-1905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-171450"/>
            <a:ext cx="7696200" cy="1371600"/>
          </a:xfrm>
        </p:spPr>
        <p:txBody>
          <a:bodyPr/>
          <a:lstStyle/>
          <a:p>
            <a:pPr algn="l"/>
            <a:r>
              <a:rPr lang="en-US" sz="3300" dirty="0">
                <a:solidFill>
                  <a:srgbClr val="0E1A5B"/>
                </a:solidFill>
                <a:cs typeface="Cambria"/>
              </a:rPr>
              <a:t>PUEO and RNO-G: Two New Experiments to Discover Ultra-high Energy Neutrinos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1674232"/>
            <a:ext cx="3829050" cy="1371600"/>
          </a:xfrm>
        </p:spPr>
        <p:txBody>
          <a:bodyPr>
            <a:normAutofit/>
          </a:bodyPr>
          <a:lstStyle/>
          <a:p>
            <a:pPr algn="l"/>
            <a:r>
              <a:rPr lang="en-US" sz="1800" dirty="0">
                <a:solidFill>
                  <a:schemeClr val="bg1">
                    <a:lumMod val="75000"/>
                    <a:lumOff val="25000"/>
                  </a:schemeClr>
                </a:solidFill>
                <a:cs typeface="Helvetica Neue"/>
              </a:rPr>
              <a:t>Abby Vieregg</a:t>
            </a:r>
          </a:p>
          <a:p>
            <a:pPr algn="l"/>
            <a:r>
              <a:rPr lang="en-US" sz="1800" dirty="0">
                <a:solidFill>
                  <a:schemeClr val="bg1">
                    <a:lumMod val="75000"/>
                    <a:lumOff val="25000"/>
                  </a:schemeClr>
                </a:solidFill>
                <a:cs typeface="Helvetica Neue"/>
              </a:rPr>
              <a:t>University of Chicago</a:t>
            </a:r>
          </a:p>
          <a:p>
            <a:pPr algn="l"/>
            <a:r>
              <a:rPr lang="en-US" sz="1800" dirty="0">
                <a:solidFill>
                  <a:schemeClr val="bg1">
                    <a:lumMod val="75000"/>
                    <a:lumOff val="25000"/>
                  </a:schemeClr>
                </a:solidFill>
                <a:cs typeface="Helvetica Neue"/>
              </a:rPr>
              <a:t>4 April 2022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9D0FCA0-79C9-894F-A948-85306C272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88" y="1674232"/>
            <a:ext cx="1070760" cy="107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EC9F7C9-D734-B94C-8AC3-43B8C2458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495" y="4574415"/>
            <a:ext cx="509694" cy="50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7C85952-DF1D-0E4F-A15B-6300C82FA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349" y="4574415"/>
            <a:ext cx="506341" cy="50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F7478035-2A72-014F-BBC9-164FE150A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778" y="4569111"/>
            <a:ext cx="777412" cy="50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esearch Corporation for Science Advancement">
            <a:extLst>
              <a:ext uri="{FF2B5EF4-FFF2-40B4-BE49-F238E27FC236}">
                <a16:creationId xmlns:a16="http://schemas.microsoft.com/office/drawing/2014/main" id="{49B285DD-9769-824E-901D-5FFEE8B80F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3" t="22567" r="19086" b="22218"/>
          <a:stretch/>
        </p:blipFill>
        <p:spPr bwMode="auto">
          <a:xfrm>
            <a:off x="8035339" y="4576588"/>
            <a:ext cx="1032461" cy="50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5"/>
          <p:cNvSpPr>
            <a:spLocks noChangeArrowheads="1"/>
          </p:cNvSpPr>
          <p:nvPr/>
        </p:nvSpPr>
        <p:spPr bwMode="auto">
          <a:xfrm>
            <a:off x="1143000" y="514350"/>
            <a:ext cx="6972300" cy="497376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67500" tIns="35100" rIns="67500" bIns="35100">
            <a:prstTxWarp prst="textNoShape">
              <a:avLst/>
            </a:prstTxWarp>
            <a:spAutoFit/>
          </a:bodyPr>
          <a:lstStyle/>
          <a:p>
            <a:pPr marL="252413" indent="-252413">
              <a:spcBef>
                <a:spcPct val="20000"/>
              </a:spcBef>
              <a:buFontTx/>
              <a:buChar char="•"/>
              <a:tabLst>
                <a:tab pos="340519" algn="l"/>
                <a:tab pos="683419" algn="l"/>
                <a:tab pos="1026319" algn="l"/>
                <a:tab pos="1369219" algn="l"/>
                <a:tab pos="1712119" algn="l"/>
                <a:tab pos="2055019" algn="l"/>
                <a:tab pos="2397919" algn="l"/>
                <a:tab pos="2740819" algn="l"/>
                <a:tab pos="3083719" algn="l"/>
                <a:tab pos="3426619" algn="l"/>
                <a:tab pos="3769519" algn="l"/>
                <a:tab pos="4112419" algn="l"/>
                <a:tab pos="4455319" algn="l"/>
                <a:tab pos="4798219" algn="l"/>
                <a:tab pos="5141119" algn="l"/>
                <a:tab pos="5484019" algn="l"/>
                <a:tab pos="5826919" algn="l"/>
                <a:tab pos="6169819" algn="l"/>
                <a:tab pos="6512719" algn="l"/>
                <a:tab pos="6855619" algn="l"/>
              </a:tabLst>
            </a:pPr>
            <a:r>
              <a:rPr lang="en-GB" dirty="0">
                <a:solidFill>
                  <a:srgbClr val="FFFFFF"/>
                </a:solidFill>
              </a:rPr>
              <a:t>There are sources making particles  </a:t>
            </a:r>
            <a:r>
              <a:rPr lang="en-GB" dirty="0" err="1">
                <a:solidFill>
                  <a:srgbClr val="FFFFFF"/>
                </a:solidFill>
              </a:rPr>
              <a:t>x</a:t>
            </a:r>
            <a:r>
              <a:rPr lang="en-GB" dirty="0">
                <a:solidFill>
                  <a:srgbClr val="FFFFFF"/>
                </a:solidFill>
              </a:rPr>
              <a:t> 10</a:t>
            </a:r>
            <a:r>
              <a:rPr lang="en-GB" baseline="30000" dirty="0">
                <a:solidFill>
                  <a:srgbClr val="FFFFFF"/>
                </a:solidFill>
              </a:rPr>
              <a:t>4</a:t>
            </a:r>
            <a:r>
              <a:rPr lang="en-GB" dirty="0">
                <a:solidFill>
                  <a:srgbClr val="FFFFFF"/>
                </a:solidFill>
              </a:rPr>
              <a:t> more energetic than the neutrinos seen by </a:t>
            </a:r>
            <a:r>
              <a:rPr lang="en-GB" dirty="0" err="1">
                <a:solidFill>
                  <a:srgbClr val="FFFFFF"/>
                </a:solidFill>
              </a:rPr>
              <a:t>IceCube</a:t>
            </a:r>
            <a:r>
              <a:rPr lang="en-GB" dirty="0">
                <a:solidFill>
                  <a:srgbClr val="FFFFFF"/>
                </a:solidFill>
              </a:rPr>
              <a:t> (we’ve seen cosmic rays from them)</a:t>
            </a:r>
          </a:p>
          <a:p>
            <a:pPr marL="252413" indent="-252413">
              <a:spcBef>
                <a:spcPct val="20000"/>
              </a:spcBef>
              <a:buFontTx/>
              <a:buChar char="•"/>
              <a:tabLst>
                <a:tab pos="340519" algn="l"/>
                <a:tab pos="683419" algn="l"/>
                <a:tab pos="1026319" algn="l"/>
                <a:tab pos="1369219" algn="l"/>
                <a:tab pos="1712119" algn="l"/>
                <a:tab pos="2055019" algn="l"/>
                <a:tab pos="2397919" algn="l"/>
                <a:tab pos="2740819" algn="l"/>
                <a:tab pos="3083719" algn="l"/>
                <a:tab pos="3426619" algn="l"/>
                <a:tab pos="3769519" algn="l"/>
                <a:tab pos="4112419" algn="l"/>
                <a:tab pos="4455319" algn="l"/>
                <a:tab pos="4798219" algn="l"/>
                <a:tab pos="5141119" algn="l"/>
                <a:tab pos="5484019" algn="l"/>
                <a:tab pos="5826919" algn="l"/>
                <a:tab pos="6169819" algn="l"/>
                <a:tab pos="6512719" algn="l"/>
                <a:tab pos="6855619" algn="l"/>
              </a:tabLst>
            </a:pPr>
            <a:endParaRPr lang="en-GB" sz="1350" dirty="0"/>
          </a:p>
          <a:p>
            <a:pPr marL="595313" lvl="1" indent="-252413">
              <a:spcBef>
                <a:spcPct val="20000"/>
              </a:spcBef>
              <a:buFontTx/>
              <a:buChar char="•"/>
              <a:tabLst>
                <a:tab pos="340519" algn="l"/>
                <a:tab pos="683419" algn="l"/>
                <a:tab pos="1026319" algn="l"/>
                <a:tab pos="1369219" algn="l"/>
                <a:tab pos="1712119" algn="l"/>
                <a:tab pos="2055019" algn="l"/>
                <a:tab pos="2397919" algn="l"/>
                <a:tab pos="2740819" algn="l"/>
                <a:tab pos="3083719" algn="l"/>
                <a:tab pos="3426619" algn="l"/>
                <a:tab pos="3769519" algn="l"/>
                <a:tab pos="4112419" algn="l"/>
                <a:tab pos="4455319" algn="l"/>
                <a:tab pos="4798219" algn="l"/>
                <a:tab pos="5141119" algn="l"/>
                <a:tab pos="5484019" algn="l"/>
                <a:tab pos="5826919" algn="l"/>
                <a:tab pos="6169819" algn="l"/>
                <a:tab pos="6512719" algn="l"/>
                <a:tab pos="6855619" algn="l"/>
              </a:tabLst>
            </a:pPr>
            <a:endParaRPr lang="en-GB" sz="1350" dirty="0"/>
          </a:p>
          <a:p>
            <a:pPr marL="595313" lvl="1" indent="-252413">
              <a:spcBef>
                <a:spcPct val="20000"/>
              </a:spcBef>
              <a:buFontTx/>
              <a:buChar char="•"/>
              <a:tabLst>
                <a:tab pos="340519" algn="l"/>
                <a:tab pos="683419" algn="l"/>
                <a:tab pos="1026319" algn="l"/>
                <a:tab pos="1369219" algn="l"/>
                <a:tab pos="1712119" algn="l"/>
                <a:tab pos="2055019" algn="l"/>
                <a:tab pos="2397919" algn="l"/>
                <a:tab pos="2740819" algn="l"/>
                <a:tab pos="3083719" algn="l"/>
                <a:tab pos="3426619" algn="l"/>
                <a:tab pos="3769519" algn="l"/>
                <a:tab pos="4112419" algn="l"/>
                <a:tab pos="4455319" algn="l"/>
                <a:tab pos="4798219" algn="l"/>
                <a:tab pos="5141119" algn="l"/>
                <a:tab pos="5484019" algn="l"/>
                <a:tab pos="5826919" algn="l"/>
                <a:tab pos="6169819" algn="l"/>
                <a:tab pos="6512719" algn="l"/>
                <a:tab pos="6855619" algn="l"/>
              </a:tabLst>
            </a:pPr>
            <a:endParaRPr lang="en-GB" sz="1350" dirty="0"/>
          </a:p>
          <a:p>
            <a:pPr marL="595313" lvl="1" indent="-252413">
              <a:spcBef>
                <a:spcPct val="20000"/>
              </a:spcBef>
              <a:buFontTx/>
              <a:buChar char="•"/>
              <a:tabLst>
                <a:tab pos="340519" algn="l"/>
                <a:tab pos="683419" algn="l"/>
                <a:tab pos="1026319" algn="l"/>
                <a:tab pos="1369219" algn="l"/>
                <a:tab pos="1712119" algn="l"/>
                <a:tab pos="2055019" algn="l"/>
                <a:tab pos="2397919" algn="l"/>
                <a:tab pos="2740819" algn="l"/>
                <a:tab pos="3083719" algn="l"/>
                <a:tab pos="3426619" algn="l"/>
                <a:tab pos="3769519" algn="l"/>
                <a:tab pos="4112419" algn="l"/>
                <a:tab pos="4455319" algn="l"/>
                <a:tab pos="4798219" algn="l"/>
                <a:tab pos="5141119" algn="l"/>
                <a:tab pos="5484019" algn="l"/>
                <a:tab pos="5826919" algn="l"/>
                <a:tab pos="6169819" algn="l"/>
                <a:tab pos="6512719" algn="l"/>
                <a:tab pos="6855619" algn="l"/>
              </a:tabLst>
            </a:pPr>
            <a:endParaRPr lang="en-GB" sz="1350" dirty="0"/>
          </a:p>
          <a:p>
            <a:pPr marL="595313" lvl="1" indent="-252413">
              <a:spcBef>
                <a:spcPct val="20000"/>
              </a:spcBef>
              <a:buFontTx/>
              <a:buChar char="•"/>
              <a:tabLst>
                <a:tab pos="340519" algn="l"/>
                <a:tab pos="683419" algn="l"/>
                <a:tab pos="1026319" algn="l"/>
                <a:tab pos="1369219" algn="l"/>
                <a:tab pos="1712119" algn="l"/>
                <a:tab pos="2055019" algn="l"/>
                <a:tab pos="2397919" algn="l"/>
                <a:tab pos="2740819" algn="l"/>
                <a:tab pos="3083719" algn="l"/>
                <a:tab pos="3426619" algn="l"/>
                <a:tab pos="3769519" algn="l"/>
                <a:tab pos="4112419" algn="l"/>
                <a:tab pos="4455319" algn="l"/>
                <a:tab pos="4798219" algn="l"/>
                <a:tab pos="5141119" algn="l"/>
                <a:tab pos="5484019" algn="l"/>
                <a:tab pos="5826919" algn="l"/>
                <a:tab pos="6169819" algn="l"/>
                <a:tab pos="6512719" algn="l"/>
                <a:tab pos="6855619" algn="l"/>
              </a:tabLst>
            </a:pPr>
            <a:endParaRPr lang="en-GB" sz="1350" dirty="0"/>
          </a:p>
          <a:p>
            <a:pPr marL="595313" lvl="1" indent="-252413">
              <a:spcBef>
                <a:spcPct val="20000"/>
              </a:spcBef>
              <a:buFontTx/>
              <a:buChar char="•"/>
              <a:tabLst>
                <a:tab pos="340519" algn="l"/>
                <a:tab pos="683419" algn="l"/>
                <a:tab pos="1026319" algn="l"/>
                <a:tab pos="1369219" algn="l"/>
                <a:tab pos="1712119" algn="l"/>
                <a:tab pos="2055019" algn="l"/>
                <a:tab pos="2397919" algn="l"/>
                <a:tab pos="2740819" algn="l"/>
                <a:tab pos="3083719" algn="l"/>
                <a:tab pos="3426619" algn="l"/>
                <a:tab pos="3769519" algn="l"/>
                <a:tab pos="4112419" algn="l"/>
                <a:tab pos="4455319" algn="l"/>
                <a:tab pos="4798219" algn="l"/>
                <a:tab pos="5141119" algn="l"/>
                <a:tab pos="5484019" algn="l"/>
                <a:tab pos="5826919" algn="l"/>
                <a:tab pos="6169819" algn="l"/>
                <a:tab pos="6512719" algn="l"/>
                <a:tab pos="6855619" algn="l"/>
              </a:tabLst>
            </a:pPr>
            <a:endParaRPr lang="en-GB" sz="1350" dirty="0"/>
          </a:p>
          <a:p>
            <a:pPr marL="595313" lvl="1" indent="-252413">
              <a:spcBef>
                <a:spcPct val="20000"/>
              </a:spcBef>
              <a:tabLst>
                <a:tab pos="340519" algn="l"/>
                <a:tab pos="683419" algn="l"/>
                <a:tab pos="1026319" algn="l"/>
                <a:tab pos="1369219" algn="l"/>
                <a:tab pos="1712119" algn="l"/>
                <a:tab pos="2055019" algn="l"/>
                <a:tab pos="2397919" algn="l"/>
                <a:tab pos="2740819" algn="l"/>
                <a:tab pos="3083719" algn="l"/>
                <a:tab pos="3426619" algn="l"/>
                <a:tab pos="3769519" algn="l"/>
                <a:tab pos="4112419" algn="l"/>
                <a:tab pos="4455319" algn="l"/>
                <a:tab pos="4798219" algn="l"/>
                <a:tab pos="5141119" algn="l"/>
                <a:tab pos="5484019" algn="l"/>
                <a:tab pos="5826919" algn="l"/>
                <a:tab pos="6169819" algn="l"/>
                <a:tab pos="6512719" algn="l"/>
                <a:tab pos="6855619" algn="l"/>
              </a:tabLst>
            </a:pPr>
            <a:endParaRPr lang="en-GB" sz="1350" dirty="0"/>
          </a:p>
          <a:p>
            <a:pPr marL="252413" indent="-252413">
              <a:spcBef>
                <a:spcPct val="20000"/>
              </a:spcBef>
              <a:tabLst>
                <a:tab pos="340519" algn="l"/>
                <a:tab pos="683419" algn="l"/>
                <a:tab pos="1026319" algn="l"/>
                <a:tab pos="1369219" algn="l"/>
                <a:tab pos="1712119" algn="l"/>
                <a:tab pos="2055019" algn="l"/>
                <a:tab pos="2397919" algn="l"/>
                <a:tab pos="2740819" algn="l"/>
                <a:tab pos="3083719" algn="l"/>
                <a:tab pos="3426619" algn="l"/>
                <a:tab pos="3769519" algn="l"/>
                <a:tab pos="4112419" algn="l"/>
                <a:tab pos="4455319" algn="l"/>
                <a:tab pos="4798219" algn="l"/>
                <a:tab pos="5141119" algn="l"/>
                <a:tab pos="5484019" algn="l"/>
                <a:tab pos="5826919" algn="l"/>
                <a:tab pos="6169819" algn="l"/>
                <a:tab pos="6512719" algn="l"/>
                <a:tab pos="6855619" algn="l"/>
              </a:tabLst>
            </a:pPr>
            <a:endParaRPr lang="en-GB" sz="1500" dirty="0"/>
          </a:p>
          <a:p>
            <a:pPr marL="252413" indent="-252413">
              <a:spcBef>
                <a:spcPct val="20000"/>
              </a:spcBef>
              <a:buFontTx/>
              <a:buChar char="•"/>
              <a:tabLst>
                <a:tab pos="340519" algn="l"/>
                <a:tab pos="683419" algn="l"/>
                <a:tab pos="1026319" algn="l"/>
                <a:tab pos="1369219" algn="l"/>
                <a:tab pos="1712119" algn="l"/>
                <a:tab pos="2055019" algn="l"/>
                <a:tab pos="2397919" algn="l"/>
                <a:tab pos="2740819" algn="l"/>
                <a:tab pos="3083719" algn="l"/>
                <a:tab pos="3426619" algn="l"/>
                <a:tab pos="3769519" algn="l"/>
                <a:tab pos="4112419" algn="l"/>
                <a:tab pos="4455319" algn="l"/>
                <a:tab pos="4798219" algn="l"/>
                <a:tab pos="5141119" algn="l"/>
                <a:tab pos="5484019" algn="l"/>
                <a:tab pos="5826919" algn="l"/>
                <a:tab pos="6169819" algn="l"/>
                <a:tab pos="6512719" algn="l"/>
                <a:tab pos="6855619" algn="l"/>
              </a:tabLst>
            </a:pPr>
            <a:endParaRPr lang="en-GB" sz="1500" dirty="0"/>
          </a:p>
          <a:p>
            <a:pPr marL="252413" indent="-252413">
              <a:spcBef>
                <a:spcPct val="20000"/>
              </a:spcBef>
              <a:buFontTx/>
              <a:buChar char="•"/>
              <a:tabLst>
                <a:tab pos="340519" algn="l"/>
                <a:tab pos="683419" algn="l"/>
                <a:tab pos="1026319" algn="l"/>
                <a:tab pos="1369219" algn="l"/>
                <a:tab pos="1712119" algn="l"/>
                <a:tab pos="2055019" algn="l"/>
                <a:tab pos="2397919" algn="l"/>
                <a:tab pos="2740819" algn="l"/>
                <a:tab pos="3083719" algn="l"/>
                <a:tab pos="3426619" algn="l"/>
                <a:tab pos="3769519" algn="l"/>
                <a:tab pos="4112419" algn="l"/>
                <a:tab pos="4455319" algn="l"/>
                <a:tab pos="4798219" algn="l"/>
                <a:tab pos="5141119" algn="l"/>
                <a:tab pos="5484019" algn="l"/>
                <a:tab pos="5826919" algn="l"/>
                <a:tab pos="6169819" algn="l"/>
                <a:tab pos="6512719" algn="l"/>
                <a:tab pos="6855619" algn="l"/>
              </a:tabLst>
            </a:pPr>
            <a:endParaRPr lang="en-GB" sz="1500" dirty="0"/>
          </a:p>
          <a:p>
            <a:pPr marL="252413" indent="-252413">
              <a:spcBef>
                <a:spcPct val="20000"/>
              </a:spcBef>
              <a:buFontTx/>
              <a:buChar char="•"/>
              <a:tabLst>
                <a:tab pos="340519" algn="l"/>
                <a:tab pos="683419" algn="l"/>
                <a:tab pos="1026319" algn="l"/>
                <a:tab pos="1369219" algn="l"/>
                <a:tab pos="1712119" algn="l"/>
                <a:tab pos="2055019" algn="l"/>
                <a:tab pos="2397919" algn="l"/>
                <a:tab pos="2740819" algn="l"/>
                <a:tab pos="3083719" algn="l"/>
                <a:tab pos="3426619" algn="l"/>
                <a:tab pos="3769519" algn="l"/>
                <a:tab pos="4112419" algn="l"/>
                <a:tab pos="4455319" algn="l"/>
                <a:tab pos="4798219" algn="l"/>
                <a:tab pos="5141119" algn="l"/>
                <a:tab pos="5484019" algn="l"/>
                <a:tab pos="5826919" algn="l"/>
                <a:tab pos="6169819" algn="l"/>
                <a:tab pos="6512719" algn="l"/>
                <a:tab pos="6855619" algn="l"/>
              </a:tabLst>
            </a:pPr>
            <a:endParaRPr lang="en-GB" sz="1500" dirty="0"/>
          </a:p>
          <a:p>
            <a:pPr marL="252413" indent="-252413">
              <a:spcBef>
                <a:spcPct val="20000"/>
              </a:spcBef>
              <a:buFontTx/>
              <a:buChar char="•"/>
              <a:tabLst>
                <a:tab pos="340519" algn="l"/>
                <a:tab pos="683419" algn="l"/>
                <a:tab pos="1026319" algn="l"/>
                <a:tab pos="1369219" algn="l"/>
                <a:tab pos="1712119" algn="l"/>
                <a:tab pos="2055019" algn="l"/>
                <a:tab pos="2397919" algn="l"/>
                <a:tab pos="2740819" algn="l"/>
                <a:tab pos="3083719" algn="l"/>
                <a:tab pos="3426619" algn="l"/>
                <a:tab pos="3769519" algn="l"/>
                <a:tab pos="4112419" algn="l"/>
                <a:tab pos="4455319" algn="l"/>
                <a:tab pos="4798219" algn="l"/>
                <a:tab pos="5141119" algn="l"/>
                <a:tab pos="5484019" algn="l"/>
                <a:tab pos="5826919" algn="l"/>
                <a:tab pos="6169819" algn="l"/>
                <a:tab pos="6512719" algn="l"/>
                <a:tab pos="6855619" algn="l"/>
              </a:tabLst>
            </a:pPr>
            <a:r>
              <a:rPr lang="en-GB" dirty="0"/>
              <a:t>How are these particles accelerated?</a:t>
            </a:r>
          </a:p>
          <a:p>
            <a:pPr marL="595313" lvl="1" indent="-252413">
              <a:spcBef>
                <a:spcPct val="20000"/>
              </a:spcBef>
              <a:buFontTx/>
              <a:buChar char="•"/>
              <a:tabLst>
                <a:tab pos="340519" algn="l"/>
                <a:tab pos="683419" algn="l"/>
                <a:tab pos="1026319" algn="l"/>
                <a:tab pos="1369219" algn="l"/>
                <a:tab pos="1712119" algn="l"/>
                <a:tab pos="2055019" algn="l"/>
                <a:tab pos="2397919" algn="l"/>
                <a:tab pos="2740819" algn="l"/>
                <a:tab pos="3083719" algn="l"/>
                <a:tab pos="3426619" algn="l"/>
                <a:tab pos="3769519" algn="l"/>
                <a:tab pos="4112419" algn="l"/>
                <a:tab pos="4455319" algn="l"/>
                <a:tab pos="4798219" algn="l"/>
                <a:tab pos="5141119" algn="l"/>
                <a:tab pos="5484019" algn="l"/>
                <a:tab pos="5826919" algn="l"/>
                <a:tab pos="6169819" algn="l"/>
                <a:tab pos="6512719" algn="l"/>
                <a:tab pos="6855619" algn="l"/>
              </a:tabLst>
            </a:pPr>
            <a:r>
              <a:rPr lang="en-GB" sz="1500" dirty="0"/>
              <a:t>Active Galactic Nuclei (black holes accreting mass)?</a:t>
            </a:r>
          </a:p>
          <a:p>
            <a:pPr marL="595313" lvl="1" indent="-252413">
              <a:spcBef>
                <a:spcPct val="20000"/>
              </a:spcBef>
              <a:buFontTx/>
              <a:buChar char="•"/>
              <a:tabLst>
                <a:tab pos="340519" algn="l"/>
                <a:tab pos="683419" algn="l"/>
                <a:tab pos="1026319" algn="l"/>
                <a:tab pos="1369219" algn="l"/>
                <a:tab pos="1712119" algn="l"/>
                <a:tab pos="2055019" algn="l"/>
                <a:tab pos="2397919" algn="l"/>
                <a:tab pos="2740819" algn="l"/>
                <a:tab pos="3083719" algn="l"/>
                <a:tab pos="3426619" algn="l"/>
                <a:tab pos="3769519" algn="l"/>
                <a:tab pos="4112419" algn="l"/>
                <a:tab pos="4455319" algn="l"/>
                <a:tab pos="4798219" algn="l"/>
                <a:tab pos="5141119" algn="l"/>
                <a:tab pos="5484019" algn="l"/>
                <a:tab pos="5826919" algn="l"/>
                <a:tab pos="6169819" algn="l"/>
                <a:tab pos="6512719" algn="l"/>
                <a:tab pos="6855619" algn="l"/>
              </a:tabLst>
            </a:pPr>
            <a:r>
              <a:rPr lang="en-GB" sz="1500" dirty="0" err="1"/>
              <a:t>Blazars</a:t>
            </a:r>
            <a:r>
              <a:rPr lang="en-GB" sz="1500" dirty="0"/>
              <a:t> (Jets emitted in our direction by AGN)?</a:t>
            </a:r>
          </a:p>
          <a:p>
            <a:pPr marL="595313" lvl="1" indent="-252413">
              <a:spcBef>
                <a:spcPct val="20000"/>
              </a:spcBef>
              <a:buFontTx/>
              <a:buChar char="•"/>
              <a:tabLst>
                <a:tab pos="340519" algn="l"/>
                <a:tab pos="683419" algn="l"/>
                <a:tab pos="1026319" algn="l"/>
                <a:tab pos="1369219" algn="l"/>
                <a:tab pos="1712119" algn="l"/>
                <a:tab pos="2055019" algn="l"/>
                <a:tab pos="2397919" algn="l"/>
                <a:tab pos="2740819" algn="l"/>
                <a:tab pos="3083719" algn="l"/>
                <a:tab pos="3426619" algn="l"/>
                <a:tab pos="3769519" algn="l"/>
                <a:tab pos="4112419" algn="l"/>
                <a:tab pos="4455319" algn="l"/>
                <a:tab pos="4798219" algn="l"/>
                <a:tab pos="5141119" algn="l"/>
                <a:tab pos="5484019" algn="l"/>
                <a:tab pos="5826919" algn="l"/>
                <a:tab pos="6169819" algn="l"/>
                <a:tab pos="6512719" algn="l"/>
                <a:tab pos="6855619" algn="l"/>
              </a:tabLst>
            </a:pPr>
            <a:r>
              <a:rPr lang="en-GB" sz="1500" dirty="0"/>
              <a:t>Gamma Ray Bursts (most luminous events in the universe)?</a:t>
            </a:r>
          </a:p>
          <a:p>
            <a:pPr marL="595313" lvl="1" indent="-252413">
              <a:spcBef>
                <a:spcPct val="20000"/>
              </a:spcBef>
              <a:buFontTx/>
              <a:buChar char="•"/>
              <a:tabLst>
                <a:tab pos="340519" algn="l"/>
                <a:tab pos="683419" algn="l"/>
                <a:tab pos="1026319" algn="l"/>
                <a:tab pos="1369219" algn="l"/>
                <a:tab pos="1712119" algn="l"/>
                <a:tab pos="2055019" algn="l"/>
                <a:tab pos="2397919" algn="l"/>
                <a:tab pos="2740819" algn="l"/>
                <a:tab pos="3083719" algn="l"/>
                <a:tab pos="3426619" algn="l"/>
                <a:tab pos="3769519" algn="l"/>
                <a:tab pos="4112419" algn="l"/>
                <a:tab pos="4455319" algn="l"/>
                <a:tab pos="4798219" algn="l"/>
                <a:tab pos="5141119" algn="l"/>
                <a:tab pos="5484019" algn="l"/>
                <a:tab pos="5826919" algn="l"/>
                <a:tab pos="6169819" algn="l"/>
                <a:tab pos="6512719" algn="l"/>
                <a:tab pos="6855619" algn="l"/>
              </a:tabLst>
            </a:pPr>
            <a:endParaRPr lang="en-GB" dirty="0"/>
          </a:p>
        </p:txBody>
      </p:sp>
      <p:sp>
        <p:nvSpPr>
          <p:cNvPr id="2458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23C767F-BF1E-F547-B86A-586AE573AFAA}" type="slidenum">
              <a:rPr lang="en-US" smtClean="0">
                <a:latin typeface="Arial" pitchFamily="4" charset="0"/>
              </a:rPr>
              <a:pPr/>
              <a:t>10</a:t>
            </a:fld>
            <a:endParaRPr lang="en-US">
              <a:latin typeface="Arial" pitchFamily="4" charset="0"/>
            </a:endParaRPr>
          </a:p>
        </p:txBody>
      </p:sp>
      <p:sp>
        <p:nvSpPr>
          <p:cNvPr id="24584" name="Title 1"/>
          <p:cNvSpPr txBox="1">
            <a:spLocks/>
          </p:cNvSpPr>
          <p:nvPr/>
        </p:nvSpPr>
        <p:spPr bwMode="auto">
          <a:xfrm>
            <a:off x="1143000" y="0"/>
            <a:ext cx="68580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3000" dirty="0">
                <a:solidFill>
                  <a:srgbClr val="FFFFFF"/>
                </a:solidFill>
                <a:ea typeface="Arial" pitchFamily="4" charset="0"/>
                <a:cs typeface="Arial" pitchFamily="4" charset="0"/>
              </a:rPr>
              <a:t>The Ultra-High Energy Universe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E7B12C-D7C0-984B-AF04-1E62BA4FB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8772" y="1170908"/>
            <a:ext cx="4040756" cy="28016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59CE0A3-9331-DD4E-823C-99CB7E6F5279}"/>
              </a:ext>
            </a:extLst>
          </p:cNvPr>
          <p:cNvSpPr txBox="1"/>
          <p:nvPr/>
        </p:nvSpPr>
        <p:spPr>
          <a:xfrm>
            <a:off x="3687081" y="2156979"/>
            <a:ext cx="1657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Auger, ICRC 2021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991615"/>
            <a:ext cx="5943600" cy="3794522"/>
          </a:xfrm>
        </p:spPr>
        <p:txBody>
          <a:bodyPr/>
          <a:lstStyle/>
          <a:p>
            <a:pPr marL="252413" indent="-252413" defTabSz="342900">
              <a:lnSpc>
                <a:spcPct val="90000"/>
              </a:lnSpc>
              <a:spcBef>
                <a:spcPts val="431"/>
              </a:spcBef>
              <a:buNone/>
              <a:tabLst>
                <a:tab pos="340519" algn="l"/>
                <a:tab pos="683419" algn="l"/>
                <a:tab pos="1026319" algn="l"/>
                <a:tab pos="1369219" algn="l"/>
                <a:tab pos="1712119" algn="l"/>
                <a:tab pos="2055019" algn="l"/>
                <a:tab pos="2397919" algn="l"/>
                <a:tab pos="2740819" algn="l"/>
                <a:tab pos="3083719" algn="l"/>
                <a:tab pos="3426619" algn="l"/>
                <a:tab pos="3769519" algn="l"/>
                <a:tab pos="4112419" algn="l"/>
                <a:tab pos="4455319" algn="l"/>
                <a:tab pos="4798219" algn="l"/>
                <a:tab pos="5141119" algn="l"/>
                <a:tab pos="5484019" algn="l"/>
                <a:tab pos="5826919" algn="l"/>
                <a:tab pos="6169819" algn="l"/>
                <a:tab pos="6512719" algn="l"/>
                <a:tab pos="6855619" algn="l"/>
              </a:tabLst>
              <a:defRPr/>
            </a:pPr>
            <a:r>
              <a:rPr lang="en-GB" sz="1500" dirty="0"/>
              <a:t>Possible Messenger Particles:</a:t>
            </a:r>
          </a:p>
          <a:p>
            <a:pPr marL="253746" indent="-253746" defTabSz="342900">
              <a:spcBef>
                <a:spcPts val="0"/>
              </a:spcBef>
              <a:tabLst>
                <a:tab pos="340519" algn="l"/>
                <a:tab pos="683419" algn="l"/>
                <a:tab pos="1026319" algn="l"/>
                <a:tab pos="1369219" algn="l"/>
                <a:tab pos="1712119" algn="l"/>
                <a:tab pos="2055019" algn="l"/>
                <a:tab pos="2397919" algn="l"/>
                <a:tab pos="2740819" algn="l"/>
                <a:tab pos="3083719" algn="l"/>
                <a:tab pos="3426619" algn="l"/>
                <a:tab pos="3769519" algn="l"/>
                <a:tab pos="4112419" algn="l"/>
                <a:tab pos="4455319" algn="l"/>
                <a:tab pos="4798219" algn="l"/>
                <a:tab pos="5141119" algn="l"/>
                <a:tab pos="5484019" algn="l"/>
                <a:tab pos="5826919" algn="l"/>
                <a:tab pos="6169819" algn="l"/>
                <a:tab pos="6512719" algn="l"/>
                <a:tab pos="6855619" algn="l"/>
              </a:tabLst>
              <a:defRPr/>
            </a:pPr>
            <a:r>
              <a:rPr lang="en-GB" sz="1500" dirty="0"/>
              <a:t>Photons are lost above 100 </a:t>
            </a:r>
            <a:r>
              <a:rPr lang="en-GB" sz="1500" dirty="0" err="1"/>
              <a:t>TeV</a:t>
            </a:r>
            <a:r>
              <a:rPr lang="en-GB" sz="1500" dirty="0"/>
              <a:t> (pair production on CMB &amp; IR)</a:t>
            </a:r>
            <a:endParaRPr lang="en-GB" sz="1050" dirty="0"/>
          </a:p>
          <a:p>
            <a:pPr marL="253746" indent="-253746" defTabSz="342900">
              <a:spcBef>
                <a:spcPts val="0"/>
              </a:spcBef>
              <a:tabLst>
                <a:tab pos="340519" algn="l"/>
                <a:tab pos="683419" algn="l"/>
                <a:tab pos="1026319" algn="l"/>
                <a:tab pos="1369219" algn="l"/>
                <a:tab pos="1712119" algn="l"/>
                <a:tab pos="2055019" algn="l"/>
                <a:tab pos="2397919" algn="l"/>
                <a:tab pos="2740819" algn="l"/>
                <a:tab pos="3083719" algn="l"/>
                <a:tab pos="3426619" algn="l"/>
                <a:tab pos="3769519" algn="l"/>
                <a:tab pos="4112419" algn="l"/>
                <a:tab pos="4455319" algn="l"/>
                <a:tab pos="4798219" algn="l"/>
                <a:tab pos="5141119" algn="l"/>
                <a:tab pos="5484019" algn="l"/>
                <a:tab pos="5826919" algn="l"/>
                <a:tab pos="6169819" algn="l"/>
                <a:tab pos="6512719" algn="l"/>
                <a:tab pos="6855619" algn="l"/>
              </a:tabLst>
              <a:defRPr/>
            </a:pPr>
            <a:r>
              <a:rPr lang="en-GB" sz="1500" dirty="0"/>
              <a:t>Protons and Nuclei deflect in magnetic fields</a:t>
            </a:r>
          </a:p>
          <a:p>
            <a:pPr marL="253746" indent="-253746" defTabSz="342900">
              <a:spcBef>
                <a:spcPts val="0"/>
              </a:spcBef>
              <a:tabLst>
                <a:tab pos="340519" algn="l"/>
                <a:tab pos="683419" algn="l"/>
                <a:tab pos="1026319" algn="l"/>
                <a:tab pos="1369219" algn="l"/>
                <a:tab pos="1712119" algn="l"/>
                <a:tab pos="2055019" algn="l"/>
                <a:tab pos="2397919" algn="l"/>
                <a:tab pos="2740819" algn="l"/>
                <a:tab pos="3083719" algn="l"/>
                <a:tab pos="3426619" algn="l"/>
                <a:tab pos="3769519" algn="l"/>
                <a:tab pos="4112419" algn="l"/>
                <a:tab pos="4455319" algn="l"/>
                <a:tab pos="4798219" algn="l"/>
                <a:tab pos="5141119" algn="l"/>
                <a:tab pos="5484019" algn="l"/>
                <a:tab pos="5826919" algn="l"/>
                <a:tab pos="6169819" algn="l"/>
                <a:tab pos="6512719" algn="l"/>
                <a:tab pos="6855619" algn="l"/>
              </a:tabLst>
              <a:defRPr/>
            </a:pPr>
            <a:r>
              <a:rPr lang="en-GB" sz="1500" dirty="0"/>
              <a:t>Neutrons decay</a:t>
            </a:r>
          </a:p>
          <a:p>
            <a:pPr marL="253746" indent="-253746" defTabSz="342900">
              <a:spcBef>
                <a:spcPts val="0"/>
              </a:spcBef>
              <a:tabLst>
                <a:tab pos="340519" algn="l"/>
                <a:tab pos="683419" algn="l"/>
                <a:tab pos="1026319" algn="l"/>
                <a:tab pos="1369219" algn="l"/>
                <a:tab pos="1712119" algn="l"/>
                <a:tab pos="2055019" algn="l"/>
                <a:tab pos="2397919" algn="l"/>
                <a:tab pos="2740819" algn="l"/>
                <a:tab pos="3083719" algn="l"/>
                <a:tab pos="3426619" algn="l"/>
                <a:tab pos="3769519" algn="l"/>
                <a:tab pos="4112419" algn="l"/>
                <a:tab pos="4455319" algn="l"/>
                <a:tab pos="4798219" algn="l"/>
                <a:tab pos="5141119" algn="l"/>
                <a:tab pos="5484019" algn="l"/>
                <a:tab pos="5826919" algn="l"/>
                <a:tab pos="6169819" algn="l"/>
                <a:tab pos="6512719" algn="l"/>
                <a:tab pos="6855619" algn="l"/>
              </a:tabLst>
              <a:defRPr/>
            </a:pPr>
            <a:r>
              <a:rPr lang="en-GB" sz="1500" dirty="0">
                <a:solidFill>
                  <a:srgbClr val="F1C341"/>
                </a:solidFill>
              </a:rPr>
              <a:t>Neutrinos: point back to sources, travel unimpeded through universe </a:t>
            </a:r>
          </a:p>
          <a:p>
            <a:pPr marL="253746" indent="-253746">
              <a:spcBef>
                <a:spcPts val="0"/>
              </a:spcBef>
              <a:defRPr/>
            </a:pPr>
            <a:endParaRPr lang="en-US" dirty="0">
              <a:solidFill>
                <a:srgbClr val="F1C341"/>
              </a:solidFill>
            </a:endParaRPr>
          </a:p>
        </p:txBody>
      </p:sp>
      <p:sp>
        <p:nvSpPr>
          <p:cNvPr id="2560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77251" y="4857750"/>
            <a:ext cx="571500" cy="273844"/>
          </a:xfrm>
          <a:noFill/>
        </p:spPr>
        <p:txBody>
          <a:bodyPr/>
          <a:lstStyle/>
          <a:p>
            <a:fld id="{7822FF36-CB5A-0E43-A6BA-CEBF3D3E1596}" type="slidenum">
              <a:rPr lang="en-US" smtClean="0">
                <a:latin typeface="Arial" pitchFamily="8" charset="0"/>
              </a:rPr>
              <a:pPr/>
              <a:t>11</a:t>
            </a:fld>
            <a:endParaRPr lang="en-US" dirty="0">
              <a:latin typeface="Arial" pitchFamily="8" charset="0"/>
            </a:endParaRPr>
          </a:p>
        </p:txBody>
      </p:sp>
      <p:sp>
        <p:nvSpPr>
          <p:cNvPr id="25605" name="Rectangle 2"/>
          <p:cNvSpPr txBox="1">
            <a:spLocks noChangeArrowheads="1"/>
          </p:cNvSpPr>
          <p:nvPr/>
        </p:nvSpPr>
        <p:spPr bwMode="auto">
          <a:xfrm>
            <a:off x="609600" y="216835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700" dirty="0">
                <a:ea typeface="Arial" pitchFamily="8" charset="0"/>
                <a:cs typeface="Arial" pitchFamily="8" charset="0"/>
              </a:rPr>
              <a:t>Neutrinos are the Best Way to View the Ultra-High Energy Universe!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24216" y="2893275"/>
            <a:ext cx="3589209" cy="203132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marL="257175" indent="-257175">
              <a:buClr>
                <a:srgbClr val="990000"/>
              </a:buClr>
              <a:defRPr/>
            </a:pPr>
            <a:r>
              <a:rPr lang="en-US" sz="1500" u="sng" dirty="0">
                <a:solidFill>
                  <a:srgbClr val="000000"/>
                </a:solidFill>
              </a:rPr>
              <a:t>Ultra-High Energy Neutrino Telescopes:</a:t>
            </a:r>
          </a:p>
          <a:p>
            <a:pPr marL="257175" indent="-257175">
              <a:buClr>
                <a:srgbClr val="990000"/>
              </a:buClr>
              <a:defRPr/>
            </a:pPr>
            <a:endParaRPr lang="en-US" sz="600" u="sng" dirty="0">
              <a:solidFill>
                <a:srgbClr val="000000"/>
              </a:solidFill>
            </a:endParaRPr>
          </a:p>
          <a:p>
            <a:pPr marL="257175" indent="-257175">
              <a:buSzPct val="100000"/>
              <a:buFont typeface="Arial" charset="0"/>
              <a:buChar char="•"/>
              <a:defRPr/>
            </a:pPr>
            <a:r>
              <a:rPr lang="en-US" sz="1500" dirty="0">
                <a:solidFill>
                  <a:srgbClr val="000000"/>
                </a:solidFill>
              </a:rPr>
              <a:t>Open a unique window into the universe</a:t>
            </a:r>
          </a:p>
          <a:p>
            <a:pPr marL="600075" lvl="1" indent="-257175">
              <a:buSzPct val="100000"/>
              <a:buFont typeface="Arial" charset="0"/>
              <a:buChar char="•"/>
              <a:defRPr/>
            </a:pPr>
            <a:r>
              <a:rPr lang="en-US" sz="1500" dirty="0">
                <a:solidFill>
                  <a:srgbClr val="000000"/>
                </a:solidFill>
              </a:rPr>
              <a:t>Highest energy observation of extragalactic sources</a:t>
            </a:r>
          </a:p>
          <a:p>
            <a:pPr marL="600075" lvl="1" indent="-257175">
              <a:buSzPct val="100000"/>
              <a:buFont typeface="Arial" charset="0"/>
              <a:buChar char="•"/>
              <a:defRPr/>
            </a:pPr>
            <a:r>
              <a:rPr lang="en-US" sz="1500" dirty="0">
                <a:solidFill>
                  <a:srgbClr val="000000"/>
                </a:solidFill>
              </a:rPr>
              <a:t>Very distant sources	</a:t>
            </a:r>
          </a:p>
          <a:p>
            <a:pPr marL="600075" lvl="1" indent="-257175">
              <a:buSzPct val="100000"/>
              <a:buFont typeface="Arial" charset="0"/>
              <a:buChar char="•"/>
              <a:defRPr/>
            </a:pPr>
            <a:r>
              <a:rPr lang="en-US" sz="1500" dirty="0">
                <a:solidFill>
                  <a:srgbClr val="000000"/>
                </a:solidFill>
              </a:rPr>
              <a:t>Deep into opaque sources	</a:t>
            </a:r>
          </a:p>
          <a:p>
            <a:pPr marL="257175" indent="-257175">
              <a:buSzPct val="100000"/>
              <a:buFont typeface="Arial" charset="0"/>
              <a:buChar char="•"/>
              <a:defRPr/>
            </a:pPr>
            <a:r>
              <a:rPr lang="en-US" sz="1500" dirty="0">
                <a:solidFill>
                  <a:srgbClr val="000000"/>
                </a:solidFill>
              </a:rPr>
              <a:t>How the high energy universe evolves?</a:t>
            </a:r>
          </a:p>
        </p:txBody>
      </p:sp>
      <p:pic>
        <p:nvPicPr>
          <p:cNvPr id="25607" name="Picture 6"/>
          <p:cNvPicPr>
            <a:picLocks noChangeAspect="1"/>
          </p:cNvPicPr>
          <p:nvPr/>
        </p:nvPicPr>
        <p:blipFill>
          <a:blip r:embed="rId2"/>
          <a:srcRect l="8000" r="5333"/>
          <a:stretch>
            <a:fillRect/>
          </a:stretch>
        </p:blipFill>
        <p:spPr bwMode="auto">
          <a:xfrm>
            <a:off x="4088136" y="2571750"/>
            <a:ext cx="2078486" cy="2228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10" descr="The_Earth_seen_from_Apollo_1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1333" y="2571750"/>
            <a:ext cx="2321668" cy="2247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9" name="Explosion 1 11"/>
          <p:cNvSpPr>
            <a:spLocks noChangeArrowheads="1"/>
          </p:cNvSpPr>
          <p:nvPr/>
        </p:nvSpPr>
        <p:spPr bwMode="auto">
          <a:xfrm>
            <a:off x="7369760" y="4178497"/>
            <a:ext cx="464814" cy="842784"/>
          </a:xfrm>
          <a:prstGeom prst="irregularSeal1">
            <a:avLst/>
          </a:prstGeom>
          <a:solidFill>
            <a:srgbClr val="FFFF00"/>
          </a:solidFill>
          <a:ln w="22225">
            <a:noFill/>
            <a:round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cxnSp>
        <p:nvCxnSpPr>
          <p:cNvPr id="25610" name="Straight Connector 13"/>
          <p:cNvCxnSpPr>
            <a:cxnSpLocks noChangeShapeType="1"/>
            <a:endCxn id="25609" idx="1"/>
          </p:cNvCxnSpPr>
          <p:nvPr/>
        </p:nvCxnSpPr>
        <p:spPr bwMode="auto">
          <a:xfrm>
            <a:off x="5943606" y="3642127"/>
            <a:ext cx="1426154" cy="872508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arrow" w="med" len="med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2057400" y="1004586"/>
            <a:ext cx="4800600" cy="1245334"/>
          </a:xfrm>
          <a:prstGeom prst="round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631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38100"/>
            <a:ext cx="6858000" cy="62865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ea typeface="ＭＳ Ｐゴシック" pitchFamily="8" charset="-128"/>
              </a:rPr>
              <a:t>Neutrino Production: The GZK Process</a:t>
            </a:r>
          </a:p>
        </p:txBody>
      </p:sp>
      <p:pic>
        <p:nvPicPr>
          <p:cNvPr id="26643" name="Picture 3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8850" y="1162050"/>
            <a:ext cx="4457700" cy="102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44" name="AutoShape 37"/>
          <p:cNvSpPr>
            <a:spLocks noChangeArrowheads="1"/>
          </p:cNvSpPr>
          <p:nvPr/>
        </p:nvSpPr>
        <p:spPr bwMode="auto">
          <a:xfrm>
            <a:off x="5568816" y="1486908"/>
            <a:ext cx="374784" cy="324853"/>
          </a:xfrm>
          <a:prstGeom prst="roundRect">
            <a:avLst>
              <a:gd name="adj" fmla="val 16667"/>
            </a:avLst>
          </a:prstGeom>
          <a:noFill/>
          <a:ln w="31750">
            <a:solidFill>
              <a:schemeClr val="bg1">
                <a:lumMod val="75000"/>
                <a:lumOff val="25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>
              <a:solidFill>
                <a:srgbClr val="595959"/>
              </a:solidFill>
            </a:endParaRPr>
          </a:p>
        </p:txBody>
      </p:sp>
      <p:sp>
        <p:nvSpPr>
          <p:cNvPr id="26645" name="AutoShape 38"/>
          <p:cNvSpPr>
            <a:spLocks noChangeArrowheads="1"/>
          </p:cNvSpPr>
          <p:nvPr/>
        </p:nvSpPr>
        <p:spPr bwMode="auto">
          <a:xfrm>
            <a:off x="5840730" y="1865902"/>
            <a:ext cx="845820" cy="324853"/>
          </a:xfrm>
          <a:prstGeom prst="roundRect">
            <a:avLst>
              <a:gd name="adj" fmla="val 16667"/>
            </a:avLst>
          </a:prstGeom>
          <a:noFill/>
          <a:ln w="31750">
            <a:solidFill>
              <a:schemeClr val="bg1">
                <a:lumMod val="75000"/>
                <a:lumOff val="25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>
              <a:solidFill>
                <a:srgbClr val="595959"/>
              </a:solidFill>
            </a:endParaRPr>
          </a:p>
        </p:txBody>
      </p:sp>
      <p:sp>
        <p:nvSpPr>
          <p:cNvPr id="26633" name="TextBox 19"/>
          <p:cNvSpPr txBox="1">
            <a:spLocks noChangeArrowheads="1"/>
          </p:cNvSpPr>
          <p:nvPr/>
        </p:nvSpPr>
        <p:spPr bwMode="auto">
          <a:xfrm>
            <a:off x="1540962" y="571500"/>
            <a:ext cx="600459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500" dirty="0"/>
              <a:t>GZK process: Cosmic ray protons (E&gt; 10</a:t>
            </a:r>
            <a:r>
              <a:rPr lang="en-US" sz="1500" baseline="30000" dirty="0"/>
              <a:t>19.5 </a:t>
            </a:r>
            <a:r>
              <a:rPr lang="en-US" sz="1500" dirty="0" err="1"/>
              <a:t>eV</a:t>
            </a:r>
            <a:r>
              <a:rPr lang="en-US" sz="1500" dirty="0"/>
              <a:t>) interact with CMB photons</a:t>
            </a:r>
          </a:p>
          <a:p>
            <a:endParaRPr lang="en-US" sz="1500" dirty="0"/>
          </a:p>
        </p:txBody>
      </p:sp>
      <p:sp>
        <p:nvSpPr>
          <p:cNvPr id="26635" name="TextBox 17"/>
          <p:cNvSpPr txBox="1">
            <a:spLocks noChangeArrowheads="1"/>
          </p:cNvSpPr>
          <p:nvPr/>
        </p:nvSpPr>
        <p:spPr bwMode="auto">
          <a:xfrm>
            <a:off x="2972365" y="3031440"/>
            <a:ext cx="3626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700" dirty="0"/>
              <a:t>+</a:t>
            </a:r>
          </a:p>
        </p:txBody>
      </p:sp>
      <p:sp>
        <p:nvSpPr>
          <p:cNvPr id="26636" name="TextBox 23"/>
          <p:cNvSpPr txBox="1">
            <a:spLocks noChangeArrowheads="1"/>
          </p:cNvSpPr>
          <p:nvPr/>
        </p:nvSpPr>
        <p:spPr bwMode="auto">
          <a:xfrm>
            <a:off x="1211721" y="2270601"/>
            <a:ext cx="1186543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500" dirty="0">
                <a:solidFill>
                  <a:srgbClr val="FFFFFF"/>
                </a:solidFill>
              </a:rPr>
              <a:t>Cosmic Rays</a:t>
            </a:r>
          </a:p>
        </p:txBody>
      </p:sp>
      <p:sp>
        <p:nvSpPr>
          <p:cNvPr id="26637" name="TextBox 24"/>
          <p:cNvSpPr txBox="1">
            <a:spLocks noChangeArrowheads="1"/>
          </p:cNvSpPr>
          <p:nvPr/>
        </p:nvSpPr>
        <p:spPr bwMode="auto">
          <a:xfrm>
            <a:off x="4600841" y="2278618"/>
            <a:ext cx="57099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500" dirty="0">
                <a:solidFill>
                  <a:srgbClr val="FFFFFF"/>
                </a:solidFill>
              </a:rPr>
              <a:t>CMB</a:t>
            </a:r>
          </a:p>
        </p:txBody>
      </p:sp>
      <p:sp>
        <p:nvSpPr>
          <p:cNvPr id="26641" name="TextBox 18"/>
          <p:cNvSpPr txBox="1">
            <a:spLocks noChangeArrowheads="1"/>
          </p:cNvSpPr>
          <p:nvPr/>
        </p:nvSpPr>
        <p:spPr bwMode="auto">
          <a:xfrm>
            <a:off x="6217203" y="3164650"/>
            <a:ext cx="19591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=</a:t>
            </a:r>
            <a:r>
              <a:rPr lang="en-US" sz="1350" dirty="0"/>
              <a:t>    </a:t>
            </a:r>
            <a:r>
              <a:rPr lang="en-US" dirty="0"/>
              <a:t>Neutrino Beam!</a:t>
            </a:r>
          </a:p>
        </p:txBody>
      </p:sp>
      <p:sp>
        <p:nvSpPr>
          <p:cNvPr id="25610" name="TextBox 22"/>
          <p:cNvSpPr txBox="1">
            <a:spLocks noChangeArrowheads="1"/>
          </p:cNvSpPr>
          <p:nvPr/>
        </p:nvSpPr>
        <p:spPr bwMode="auto">
          <a:xfrm>
            <a:off x="689523" y="4150116"/>
            <a:ext cx="2230940" cy="90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500" dirty="0"/>
              <a:t>Discover the origin of high energy cosmic rays and neutrinos?</a:t>
            </a:r>
          </a:p>
          <a:p>
            <a:pPr>
              <a:defRPr/>
            </a:pPr>
            <a:endParaRPr lang="en-US" sz="788" dirty="0"/>
          </a:p>
        </p:txBody>
      </p:sp>
      <p:sp>
        <p:nvSpPr>
          <p:cNvPr id="23" name="TextBox 22"/>
          <p:cNvSpPr txBox="1"/>
          <p:nvPr/>
        </p:nvSpPr>
        <p:spPr>
          <a:xfrm>
            <a:off x="3477822" y="4171954"/>
            <a:ext cx="2209511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What is the high energy cutoff of our universe?</a:t>
            </a:r>
          </a:p>
          <a:p>
            <a:endParaRPr lang="en-US" sz="1350" dirty="0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8454477" y="4790517"/>
            <a:ext cx="571500" cy="273844"/>
          </a:xfrm>
        </p:spPr>
        <p:txBody>
          <a:bodyPr/>
          <a:lstStyle/>
          <a:p>
            <a:fld id="{59B36E50-F3BB-7B4C-95D3-E4F495340936}" type="slidenum">
              <a:rPr lang="en-US" sz="1050"/>
              <a:pPr/>
              <a:t>12</a:t>
            </a:fld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575" y="2635844"/>
            <a:ext cx="2140418" cy="142694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019800" y="4150116"/>
            <a:ext cx="2580084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What </a:t>
            </a:r>
            <a:r>
              <a:rPr lang="en-US" sz="1500" dirty="0" err="1"/>
              <a:t>is(are</a:t>
            </a:r>
            <a:r>
              <a:rPr lang="en-US" sz="1500" dirty="0"/>
              <a:t>) the acceleration </a:t>
            </a:r>
            <a:r>
              <a:rPr lang="en-US" sz="1500" dirty="0" err="1"/>
              <a:t>mechanism(s</a:t>
            </a:r>
            <a:r>
              <a:rPr lang="en-US" sz="1500" dirty="0"/>
              <a:t>)?</a:t>
            </a:r>
          </a:p>
          <a:p>
            <a:endParaRPr lang="en-US" sz="1350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215" y="2614448"/>
            <a:ext cx="2047557" cy="153566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6858000" cy="586068"/>
          </a:xfrm>
        </p:spPr>
        <p:txBody>
          <a:bodyPr>
            <a:normAutofit fontScale="90000"/>
          </a:bodyPr>
          <a:lstStyle/>
          <a:p>
            <a:r>
              <a:rPr lang="en-US" dirty="0"/>
              <a:t>The Problem with Neutrino Astronomy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0127" y="742950"/>
            <a:ext cx="7143746" cy="2800350"/>
          </a:xfrm>
        </p:spPr>
        <p:txBody>
          <a:bodyPr/>
          <a:lstStyle/>
          <a:p>
            <a:r>
              <a:rPr lang="en-US" dirty="0"/>
              <a:t>Neutrinos don’t interact very often, so it is hard to detect them!</a:t>
            </a:r>
          </a:p>
          <a:p>
            <a:pPr lvl="1"/>
            <a:r>
              <a:rPr lang="en-US" dirty="0"/>
              <a:t>Need a huge detector to have a chance to see them (hence </a:t>
            </a:r>
            <a:r>
              <a:rPr lang="en-US" dirty="0" err="1"/>
              <a:t>IceCube</a:t>
            </a:r>
            <a:r>
              <a:rPr lang="en-US" dirty="0"/>
              <a:t>)</a:t>
            </a:r>
          </a:p>
          <a:p>
            <a:r>
              <a:rPr lang="en-US" dirty="0"/>
              <a:t>The highest energy neutrinos are even more rare, so you need an even bigger detector</a:t>
            </a:r>
          </a:p>
          <a:p>
            <a:pPr lvl="1"/>
            <a:r>
              <a:rPr lang="en-US" dirty="0"/>
              <a:t>You have to get creative (that’s the fun part!)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6E50-F3BB-7B4C-95D3-E4F49534093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7123093" y="3657604"/>
            <a:ext cx="95410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dirty="0"/>
              <a:t>… </a:t>
            </a:r>
            <a:r>
              <a:rPr lang="en-US" sz="3600" dirty="0"/>
              <a:t>?</a:t>
            </a:r>
            <a:endParaRPr lang="en-US" sz="4500" dirty="0"/>
          </a:p>
        </p:txBody>
      </p:sp>
      <p:pic>
        <p:nvPicPr>
          <p:cNvPr id="41" name="Picture 2" descr="http://www.lastwordonnothing.com/wp-content/uploads/2013/11/IceCube-Array-Publication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4" r="-2220"/>
          <a:stretch/>
        </p:blipFill>
        <p:spPr bwMode="auto">
          <a:xfrm>
            <a:off x="914400" y="2876550"/>
            <a:ext cx="1085850" cy="134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http://www.lastwordonnothing.com/wp-content/uploads/2013/11/IceCube-Array-Publication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4" r="-2220"/>
          <a:stretch/>
        </p:blipFill>
        <p:spPr bwMode="auto">
          <a:xfrm>
            <a:off x="1028700" y="2990850"/>
            <a:ext cx="1085850" cy="134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http://www.lastwordonnothing.com/wp-content/uploads/2013/11/IceCube-Array-Publication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4" r="-2220"/>
          <a:stretch/>
        </p:blipFill>
        <p:spPr bwMode="auto">
          <a:xfrm>
            <a:off x="1143000" y="3105150"/>
            <a:ext cx="1085850" cy="134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http://www.lastwordonnothing.com/wp-content/uploads/2013/11/IceCube-Array-Publication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4" r="-2220"/>
          <a:stretch/>
        </p:blipFill>
        <p:spPr bwMode="auto">
          <a:xfrm>
            <a:off x="1257300" y="3219450"/>
            <a:ext cx="1085850" cy="134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http://www.lastwordonnothing.com/wp-content/uploads/2013/11/IceCube-Array-Publication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4" r="-2220"/>
          <a:stretch/>
        </p:blipFill>
        <p:spPr bwMode="auto">
          <a:xfrm>
            <a:off x="1371600" y="3333750"/>
            <a:ext cx="1085850" cy="134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http://www.lastwordonnothing.com/wp-content/uploads/2013/11/IceCube-Array-Publication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4" r="-2220"/>
          <a:stretch/>
        </p:blipFill>
        <p:spPr bwMode="auto">
          <a:xfrm>
            <a:off x="1485900" y="3448050"/>
            <a:ext cx="1085850" cy="134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http://www.lastwordonnothing.com/wp-content/uploads/2013/11/IceCube-Array-Publication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4" r="-2220"/>
          <a:stretch/>
        </p:blipFill>
        <p:spPr bwMode="auto">
          <a:xfrm>
            <a:off x="3048000" y="2971800"/>
            <a:ext cx="1085850" cy="134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ttp://www.lastwordonnothing.com/wp-content/uploads/2013/11/IceCube-Array-Publication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4" r="-2220"/>
          <a:stretch/>
        </p:blipFill>
        <p:spPr bwMode="auto">
          <a:xfrm>
            <a:off x="3162300" y="3086100"/>
            <a:ext cx="1085850" cy="134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http://www.lastwordonnothing.com/wp-content/uploads/2013/11/IceCube-Array-Publication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4" r="-2220"/>
          <a:stretch/>
        </p:blipFill>
        <p:spPr bwMode="auto">
          <a:xfrm>
            <a:off x="3276600" y="3200400"/>
            <a:ext cx="1085850" cy="134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http://www.lastwordonnothing.com/wp-content/uploads/2013/11/IceCube-Array-Publication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4" r="-2220"/>
          <a:stretch/>
        </p:blipFill>
        <p:spPr bwMode="auto">
          <a:xfrm>
            <a:off x="3390900" y="3314700"/>
            <a:ext cx="1085850" cy="134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http://www.lastwordonnothing.com/wp-content/uploads/2013/11/IceCube-Array-Publication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4" r="-2220"/>
          <a:stretch/>
        </p:blipFill>
        <p:spPr bwMode="auto">
          <a:xfrm>
            <a:off x="3505200" y="3429000"/>
            <a:ext cx="1085850" cy="134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http://www.lastwordonnothing.com/wp-content/uploads/2013/11/IceCube-Array-Publication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4" r="-2220"/>
          <a:stretch/>
        </p:blipFill>
        <p:spPr bwMode="auto">
          <a:xfrm>
            <a:off x="3619500" y="3543300"/>
            <a:ext cx="1085850" cy="134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http://www.lastwordonnothing.com/wp-content/uploads/2013/11/IceCube-Array-Publication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4" r="-2220"/>
          <a:stretch/>
        </p:blipFill>
        <p:spPr bwMode="auto">
          <a:xfrm>
            <a:off x="5237138" y="2971800"/>
            <a:ext cx="1085850" cy="134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http://www.lastwordonnothing.com/wp-content/uploads/2013/11/IceCube-Array-Publication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4" r="-2220"/>
          <a:stretch/>
        </p:blipFill>
        <p:spPr bwMode="auto">
          <a:xfrm>
            <a:off x="5351438" y="3086100"/>
            <a:ext cx="1085850" cy="134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http://www.lastwordonnothing.com/wp-content/uploads/2013/11/IceCube-Array-Publication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4" r="-2220"/>
          <a:stretch/>
        </p:blipFill>
        <p:spPr bwMode="auto">
          <a:xfrm>
            <a:off x="5465738" y="3200400"/>
            <a:ext cx="1085850" cy="134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http://www.lastwordonnothing.com/wp-content/uploads/2013/11/IceCube-Array-Publication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4" r="-2220"/>
          <a:stretch/>
        </p:blipFill>
        <p:spPr bwMode="auto">
          <a:xfrm>
            <a:off x="5580038" y="3314700"/>
            <a:ext cx="1085850" cy="134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http://www.lastwordonnothing.com/wp-content/uploads/2013/11/IceCube-Array-Publication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4" r="-2220"/>
          <a:stretch/>
        </p:blipFill>
        <p:spPr bwMode="auto">
          <a:xfrm>
            <a:off x="5694338" y="3429000"/>
            <a:ext cx="1085850" cy="134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http://www.lastwordonnothing.com/wp-content/uploads/2013/11/IceCube-Array-Publication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4" r="-2220"/>
          <a:stretch/>
        </p:blipFill>
        <p:spPr bwMode="auto">
          <a:xfrm>
            <a:off x="5808638" y="3543300"/>
            <a:ext cx="1085850" cy="134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00900" y="4218385"/>
            <a:ext cx="571500" cy="205383"/>
          </a:xfrm>
          <a:noFill/>
        </p:spPr>
        <p:txBody>
          <a:bodyPr/>
          <a:lstStyle/>
          <a:p>
            <a:fld id="{44AE86F3-AC39-5342-9CA1-28A9C56F7941}" type="slidenum">
              <a:rPr lang="en-US" smtClean="0">
                <a:latin typeface="Arial" pitchFamily="8" charset="0"/>
              </a:rPr>
              <a:pPr/>
              <a:t>14</a:t>
            </a:fld>
            <a:endParaRPr lang="en-US">
              <a:latin typeface="Arial" pitchFamily="8" charset="0"/>
            </a:endParaRPr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1257300" y="13141"/>
            <a:ext cx="6858000" cy="901882"/>
          </a:xfrm>
        </p:spPr>
        <p:txBody>
          <a:bodyPr vert="horz" lIns="67500" tIns="35100" rIns="67500" bIns="35100" rtlCol="0" anchor="t" anchorCtr="0">
            <a:spAutoFit/>
          </a:bodyPr>
          <a:lstStyle/>
          <a:p>
            <a:pPr defTabSz="342900"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</a:pPr>
            <a:r>
              <a:rPr lang="en-GB" sz="2700" dirty="0">
                <a:ea typeface="ＭＳ Ｐゴシック" pitchFamily="8" charset="-128"/>
              </a:rPr>
              <a:t>Method 1: Radio emission from neutrino interactions in dense material</a:t>
            </a:r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57350" y="1001558"/>
            <a:ext cx="5943600" cy="843148"/>
          </a:xfrm>
          <a:noFill/>
        </p:spPr>
        <p:txBody>
          <a:bodyPr vert="horz" lIns="67500" tIns="35100" rIns="67500" bIns="35100" rtlCol="0">
            <a:spAutoFit/>
          </a:bodyPr>
          <a:lstStyle/>
          <a:p>
            <a:pPr marL="252413" indent="-252413" defTabSz="342900">
              <a:lnSpc>
                <a:spcPct val="90000"/>
              </a:lnSpc>
              <a:spcBef>
                <a:spcPts val="488"/>
              </a:spcBef>
              <a:tabLst>
                <a:tab pos="676275" algn="l"/>
                <a:tab pos="1362075" algn="l"/>
                <a:tab pos="2047875" algn="l"/>
                <a:tab pos="2733675" algn="l"/>
                <a:tab pos="3419475" algn="l"/>
                <a:tab pos="4105275" algn="l"/>
                <a:tab pos="4791075" algn="l"/>
                <a:tab pos="5476875" algn="l"/>
                <a:tab pos="6162675" algn="l"/>
                <a:tab pos="6848475" algn="l"/>
                <a:tab pos="7534275" algn="l"/>
                <a:tab pos="7536656" algn="l"/>
                <a:tab pos="7879556" algn="l"/>
                <a:tab pos="7881938" algn="l"/>
                <a:tab pos="7884319" algn="l"/>
              </a:tabLst>
            </a:pPr>
            <a:r>
              <a:rPr lang="en-GB" sz="1500" dirty="0">
                <a:ea typeface="Arial" pitchFamily="8" charset="0"/>
                <a:cs typeface="Arial" pitchFamily="8" charset="0"/>
              </a:rPr>
              <a:t>EM shower in dielectric (ice, sand) </a:t>
            </a:r>
            <a:r>
              <a:rPr lang="en-GB" sz="1500" dirty="0">
                <a:ea typeface="Arial" pitchFamily="8" charset="0"/>
                <a:cs typeface="Arial" pitchFamily="8" charset="0"/>
                <a:sym typeface="Wingdings" pitchFamily="8" charset="2"/>
              </a:rPr>
              <a:t> moving negative charge excess</a:t>
            </a:r>
          </a:p>
          <a:p>
            <a:pPr marL="252413" indent="-252413" defTabSz="342900">
              <a:lnSpc>
                <a:spcPct val="90000"/>
              </a:lnSpc>
              <a:spcBef>
                <a:spcPts val="488"/>
              </a:spcBef>
              <a:tabLst>
                <a:tab pos="676275" algn="l"/>
                <a:tab pos="1362075" algn="l"/>
                <a:tab pos="2047875" algn="l"/>
                <a:tab pos="2733675" algn="l"/>
                <a:tab pos="3419475" algn="l"/>
                <a:tab pos="4105275" algn="l"/>
                <a:tab pos="4791075" algn="l"/>
                <a:tab pos="5476875" algn="l"/>
                <a:tab pos="6162675" algn="l"/>
                <a:tab pos="6848475" algn="l"/>
                <a:tab pos="7534275" algn="l"/>
                <a:tab pos="7536656" algn="l"/>
                <a:tab pos="7879556" algn="l"/>
                <a:tab pos="7881938" algn="l"/>
                <a:tab pos="7884319" algn="l"/>
              </a:tabLst>
            </a:pPr>
            <a:r>
              <a:rPr lang="en-GB" sz="1500" dirty="0">
                <a:ea typeface="Arial" pitchFamily="8" charset="0"/>
                <a:cs typeface="Arial" pitchFamily="8" charset="0"/>
                <a:sym typeface="Wingdings" pitchFamily="8" charset="2"/>
              </a:rPr>
              <a:t>Coherent radio Cherenkov radiation (P ~ E</a:t>
            </a:r>
            <a:r>
              <a:rPr lang="en-GB" sz="1500" baseline="30000" dirty="0">
                <a:ea typeface="Arial" pitchFamily="8" charset="0"/>
                <a:cs typeface="Arial" pitchFamily="8" charset="0"/>
                <a:sym typeface="Wingdings" pitchFamily="8" charset="2"/>
              </a:rPr>
              <a:t>2</a:t>
            </a:r>
            <a:r>
              <a:rPr lang="en-GB" sz="1500" dirty="0">
                <a:ea typeface="Arial" pitchFamily="8" charset="0"/>
                <a:cs typeface="Arial" pitchFamily="8" charset="0"/>
                <a:sym typeface="Wingdings" pitchFamily="8" charset="2"/>
              </a:rPr>
              <a:t>) if </a:t>
            </a:r>
            <a:r>
              <a:rPr lang="el-GR" sz="1500" dirty="0">
                <a:ea typeface="Arial" pitchFamily="8" charset="0"/>
                <a:cs typeface="Arial" pitchFamily="8" charset="0"/>
              </a:rPr>
              <a:t>λ</a:t>
            </a:r>
            <a:r>
              <a:rPr lang="en-US" sz="1500" dirty="0">
                <a:ea typeface="Arial" pitchFamily="8" charset="0"/>
                <a:cs typeface="Arial" pitchFamily="8" charset="0"/>
              </a:rPr>
              <a:t> &gt; Moliere radius</a:t>
            </a:r>
            <a:endParaRPr lang="en-GB" sz="1500" dirty="0">
              <a:ea typeface="Arial" pitchFamily="8" charset="0"/>
              <a:cs typeface="Arial" pitchFamily="8" charset="0"/>
              <a:sym typeface="Wingdings" pitchFamily="8" charset="2"/>
            </a:endParaRPr>
          </a:p>
          <a:p>
            <a:pPr marL="252413" indent="-252413" defTabSz="342900">
              <a:lnSpc>
                <a:spcPct val="90000"/>
              </a:lnSpc>
              <a:spcBef>
                <a:spcPts val="488"/>
              </a:spcBef>
              <a:tabLst>
                <a:tab pos="676275" algn="l"/>
                <a:tab pos="1362075" algn="l"/>
                <a:tab pos="2047875" algn="l"/>
                <a:tab pos="2733675" algn="l"/>
                <a:tab pos="3419475" algn="l"/>
                <a:tab pos="4105275" algn="l"/>
                <a:tab pos="4791075" algn="l"/>
                <a:tab pos="5476875" algn="l"/>
                <a:tab pos="6162675" algn="l"/>
                <a:tab pos="6848475" algn="l"/>
                <a:tab pos="7534275" algn="l"/>
                <a:tab pos="7536656" algn="l"/>
                <a:tab pos="7879556" algn="l"/>
                <a:tab pos="7881938" algn="l"/>
                <a:tab pos="7884319" algn="l"/>
              </a:tabLst>
            </a:pPr>
            <a:endParaRPr lang="en-GB" sz="1650" dirty="0">
              <a:ea typeface="Arial" pitchFamily="8" charset="0"/>
              <a:cs typeface="Arial" pitchFamily="8" charset="0"/>
            </a:endParaRPr>
          </a:p>
        </p:txBody>
      </p:sp>
      <p:pic>
        <p:nvPicPr>
          <p:cNvPr id="29701" name="Picture 4"/>
          <p:cNvPicPr>
            <a:picLocks noChangeAspect="1" noChangeArrowheads="1"/>
          </p:cNvPicPr>
          <p:nvPr/>
        </p:nvPicPr>
        <p:blipFill>
          <a:blip r:embed="rId3"/>
          <a:srcRect b="50655"/>
          <a:stretch>
            <a:fillRect/>
          </a:stretch>
        </p:blipFill>
        <p:spPr bwMode="auto">
          <a:xfrm>
            <a:off x="4070684" y="2876550"/>
            <a:ext cx="4719740" cy="204232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9702" name="Text Box 5"/>
          <p:cNvSpPr txBox="1">
            <a:spLocks noChangeArrowheads="1"/>
          </p:cNvSpPr>
          <p:nvPr/>
        </p:nvSpPr>
        <p:spPr bwMode="auto">
          <a:xfrm>
            <a:off x="4573151" y="3795611"/>
            <a:ext cx="1609725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buClr>
                <a:srgbClr val="800000"/>
              </a:buClr>
              <a:buSzPct val="100000"/>
              <a:buFont typeface="Wingdings" pitchFamily="8" charset="2"/>
              <a:buNone/>
            </a:pPr>
            <a:r>
              <a:rPr lang="en-US" sz="1500" dirty="0" err="1">
                <a:solidFill>
                  <a:srgbClr val="404040"/>
                </a:solidFill>
              </a:rPr>
              <a:t>Askaryan</a:t>
            </a:r>
            <a:r>
              <a:rPr lang="en-US" sz="1500" dirty="0">
                <a:solidFill>
                  <a:srgbClr val="404040"/>
                </a:solidFill>
              </a:rPr>
              <a:t> Effect Observed at SLAC</a:t>
            </a:r>
          </a:p>
        </p:txBody>
      </p:sp>
      <p:sp>
        <p:nvSpPr>
          <p:cNvPr id="29703" name="TextBox 8"/>
          <p:cNvSpPr txBox="1">
            <a:spLocks noChangeArrowheads="1"/>
          </p:cNvSpPr>
          <p:nvPr/>
        </p:nvSpPr>
        <p:spPr bwMode="auto">
          <a:xfrm>
            <a:off x="6561814" y="2983706"/>
            <a:ext cx="149432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ANITA Coll., PRL (2007)</a:t>
            </a:r>
          </a:p>
        </p:txBody>
      </p:sp>
      <p:pic>
        <p:nvPicPr>
          <p:cNvPr id="29707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80281" y="1831378"/>
            <a:ext cx="3892153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9" name="TextBox 13"/>
          <p:cNvSpPr txBox="1">
            <a:spLocks noChangeArrowheads="1"/>
          </p:cNvSpPr>
          <p:nvPr/>
        </p:nvSpPr>
        <p:spPr bwMode="auto">
          <a:xfrm>
            <a:off x="1157658" y="2070897"/>
            <a:ext cx="681597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500" dirty="0" err="1"/>
              <a:t>e</a:t>
            </a:r>
            <a:r>
              <a:rPr lang="en-US" sz="1500" baseline="30000" dirty="0" err="1"/>
              <a:t>+</a:t>
            </a:r>
            <a:r>
              <a:rPr lang="en-US" sz="1500" dirty="0" err="1"/>
              <a:t>,e</a:t>
            </a:r>
            <a:r>
              <a:rPr lang="en-US" sz="1500" baseline="30000" dirty="0" err="1"/>
              <a:t>-</a:t>
            </a:r>
            <a:r>
              <a:rPr lang="en-US" sz="1500" dirty="0" err="1"/>
              <a:t>,γ</a:t>
            </a:r>
            <a:endParaRPr lang="en-US" sz="1500" dirty="0"/>
          </a:p>
        </p:txBody>
      </p:sp>
      <p:cxnSp>
        <p:nvCxnSpPr>
          <p:cNvPr id="29710" name="Straight Arrow Connector 17"/>
          <p:cNvCxnSpPr>
            <a:cxnSpLocks noChangeShapeType="1"/>
          </p:cNvCxnSpPr>
          <p:nvPr/>
        </p:nvCxnSpPr>
        <p:spPr bwMode="auto">
          <a:xfrm>
            <a:off x="1816998" y="2228165"/>
            <a:ext cx="514350" cy="893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9711" name="TextBox 18"/>
          <p:cNvSpPr txBox="1">
            <a:spLocks noChangeArrowheads="1"/>
          </p:cNvSpPr>
          <p:nvPr/>
        </p:nvSpPr>
        <p:spPr bwMode="auto">
          <a:xfrm>
            <a:off x="6272434" y="1862529"/>
            <a:ext cx="1770678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500" dirty="0"/>
              <a:t>Typical Dimensions:</a:t>
            </a:r>
          </a:p>
          <a:p>
            <a:r>
              <a:rPr lang="en-US" sz="1500" dirty="0"/>
              <a:t>L ~ 10 </a:t>
            </a:r>
            <a:r>
              <a:rPr lang="en-US" sz="1500" dirty="0" err="1"/>
              <a:t>m</a:t>
            </a:r>
            <a:endParaRPr lang="en-US" sz="1500" dirty="0"/>
          </a:p>
          <a:p>
            <a:r>
              <a:rPr lang="en-US" sz="1500" dirty="0" err="1"/>
              <a:t>R</a:t>
            </a:r>
            <a:r>
              <a:rPr lang="en-US" sz="1500" baseline="-25000" dirty="0" err="1"/>
              <a:t>moliere</a:t>
            </a:r>
            <a:r>
              <a:rPr lang="en-US" sz="1500" baseline="-25000" dirty="0"/>
              <a:t> </a:t>
            </a:r>
            <a:r>
              <a:rPr lang="en-US" sz="1500" dirty="0"/>
              <a:t>~ 10 cm</a:t>
            </a:r>
          </a:p>
        </p:txBody>
      </p:sp>
      <p:sp>
        <p:nvSpPr>
          <p:cNvPr id="29712" name="TextBox 15"/>
          <p:cNvSpPr txBox="1">
            <a:spLocks noChangeArrowheads="1"/>
          </p:cNvSpPr>
          <p:nvPr/>
        </p:nvSpPr>
        <p:spPr bwMode="auto">
          <a:xfrm>
            <a:off x="914400" y="3474108"/>
            <a:ext cx="25146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500" dirty="0" err="1">
                <a:solidFill>
                  <a:srgbClr val="F1C341"/>
                </a:solidFill>
                <a:sym typeface="Wingdings" pitchFamily="8" charset="2"/>
              </a:rPr>
              <a:t></a:t>
            </a:r>
            <a:r>
              <a:rPr lang="en-US" sz="1500" dirty="0">
                <a:solidFill>
                  <a:srgbClr val="F1C341"/>
                </a:solidFill>
                <a:sym typeface="Wingdings" pitchFamily="8" charset="2"/>
              </a:rPr>
              <a:t> </a:t>
            </a:r>
            <a:r>
              <a:rPr lang="en-US" sz="1500" dirty="0">
                <a:solidFill>
                  <a:srgbClr val="F1C341"/>
                </a:solidFill>
              </a:rPr>
              <a:t>Radio Emission is stronger than optical for UHE showers</a:t>
            </a:r>
          </a:p>
        </p:txBody>
      </p:sp>
    </p:spTree>
    <p:extLst>
      <p:ext uri="{BB962C8B-B14F-4D97-AF65-F5344CB8AC3E}">
        <p14:creationId xmlns:p14="http://schemas.microsoft.com/office/powerpoint/2010/main" val="22905699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93238"/>
            <a:ext cx="6858000" cy="439551"/>
          </a:xfrm>
        </p:spPr>
        <p:txBody>
          <a:bodyPr>
            <a:noAutofit/>
          </a:bodyPr>
          <a:lstStyle/>
          <a:p>
            <a:r>
              <a:rPr lang="en-US" sz="2400" dirty="0"/>
              <a:t>Method 2: Emission (Radio or Optical)  from Tau Neutrino Induced Air Showers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1650" y="3867150"/>
            <a:ext cx="5600700" cy="62865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Looks like an upward going cosmic ray air shower</a:t>
            </a:r>
          </a:p>
          <a:p>
            <a:pPr>
              <a:spcBef>
                <a:spcPts val="0"/>
              </a:spcBef>
            </a:pPr>
            <a:r>
              <a:rPr lang="en-US" dirty="0"/>
              <a:t>Observe from surface, a mountain, balloon, or space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6E50-F3BB-7B4C-95D3-E4F495340936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1.pdf" descr="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059552"/>
            <a:ext cx="6553053" cy="218435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/>
          <p:cNvSpPr txBox="1"/>
          <p:nvPr/>
        </p:nvSpPr>
        <p:spPr>
          <a:xfrm>
            <a:off x="7009598" y="3243900"/>
            <a:ext cx="81336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S. </a:t>
            </a:r>
            <a:r>
              <a:rPr lang="en-US" sz="1350" dirty="0" err="1"/>
              <a:t>Wissel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5846524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43AFF12-C48A-CE4B-B2FC-863F8BA18C62}" type="slidenum">
              <a:rPr lang="en-US" smtClean="0">
                <a:latin typeface="Arial" pitchFamily="8" charset="0"/>
              </a:rPr>
              <a:pPr/>
              <a:t>16</a:t>
            </a:fld>
            <a:endParaRPr lang="en-US">
              <a:latin typeface="Arial" pitchFamily="8" charset="0"/>
            </a:endParaRPr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" y="-17752"/>
            <a:ext cx="7848600" cy="58606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err="1">
                <a:ea typeface="ＭＳ Ｐゴシック" pitchFamily="8" charset="-128"/>
              </a:rPr>
              <a:t>Askaryan</a:t>
            </a:r>
            <a:r>
              <a:rPr lang="en-US" dirty="0">
                <a:ea typeface="ＭＳ Ｐゴシック" pitchFamily="8" charset="-128"/>
              </a:rPr>
              <a:t> Emission Detector Requirements</a:t>
            </a:r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1044" y="839064"/>
            <a:ext cx="3943350" cy="3657600"/>
          </a:xfrm>
          <a:noFill/>
          <a:ln w="2222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marL="274320">
              <a:spcBef>
                <a:spcPts val="0"/>
              </a:spcBef>
            </a:pPr>
            <a:r>
              <a:rPr lang="en-US" sz="1946" dirty="0">
                <a:ea typeface="ＭＳ Ｐゴシック" pitchFamily="8" charset="-128"/>
                <a:cs typeface="ＭＳ Ｐゴシック" pitchFamily="8" charset="-128"/>
              </a:rPr>
              <a:t>~1 GZK neutrino/km</a:t>
            </a:r>
            <a:r>
              <a:rPr lang="en-US" sz="1946" baseline="30000" dirty="0">
                <a:ea typeface="ＭＳ Ｐゴシック" pitchFamily="8" charset="-128"/>
                <a:cs typeface="ＭＳ Ｐゴシック" pitchFamily="8" charset="-128"/>
              </a:rPr>
              <a:t>2</a:t>
            </a:r>
            <a:r>
              <a:rPr lang="en-US" sz="1946" dirty="0">
                <a:ea typeface="ＭＳ Ｐゴシック" pitchFamily="8" charset="-128"/>
                <a:cs typeface="ＭＳ Ｐゴシック" pitchFamily="8" charset="-128"/>
              </a:rPr>
              <a:t>/year</a:t>
            </a:r>
          </a:p>
          <a:p>
            <a:pPr marL="274320">
              <a:spcBef>
                <a:spcPts val="0"/>
              </a:spcBef>
            </a:pPr>
            <a:r>
              <a:rPr lang="en-US" sz="1946" dirty="0">
                <a:ea typeface="ＭＳ Ｐゴシック" pitchFamily="8" charset="-128"/>
                <a:cs typeface="ＭＳ Ｐゴシック" pitchFamily="8" charset="-128"/>
              </a:rPr>
              <a:t>L</a:t>
            </a:r>
            <a:r>
              <a:rPr lang="en-US" sz="1946" baseline="-25000" dirty="0">
                <a:ea typeface="ＭＳ Ｐゴシック" pitchFamily="8" charset="-128"/>
                <a:cs typeface="ＭＳ Ｐゴシック" pitchFamily="8" charset="-128"/>
              </a:rPr>
              <a:t>int</a:t>
            </a:r>
            <a:r>
              <a:rPr lang="en-US" sz="1946" dirty="0">
                <a:ea typeface="ＭＳ Ｐゴシック" pitchFamily="8" charset="-128"/>
                <a:cs typeface="ＭＳ Ｐゴシック" pitchFamily="8" charset="-128"/>
              </a:rPr>
              <a:t> ~ 300 km</a:t>
            </a:r>
          </a:p>
          <a:p>
            <a:pPr marL="274320" lvl="1">
              <a:spcBef>
                <a:spcPts val="0"/>
              </a:spcBef>
              <a:buNone/>
            </a:pPr>
            <a:r>
              <a:rPr lang="en-US" sz="1946" dirty="0">
                <a:sym typeface="Wingdings" pitchFamily="8" charset="2"/>
              </a:rPr>
              <a:t>	</a:t>
            </a:r>
            <a:r>
              <a:rPr lang="en-US" sz="1946" dirty="0" err="1">
                <a:sym typeface="Wingdings" pitchFamily="8" charset="2"/>
              </a:rPr>
              <a:t></a:t>
            </a:r>
            <a:r>
              <a:rPr lang="en-US" sz="1946" dirty="0">
                <a:sym typeface="Wingdings" pitchFamily="8" charset="2"/>
              </a:rPr>
              <a:t> 0.01 neutrinos/km</a:t>
            </a:r>
            <a:r>
              <a:rPr lang="en-US" sz="1946" baseline="30000" dirty="0">
                <a:sym typeface="Wingdings" pitchFamily="8" charset="2"/>
              </a:rPr>
              <a:t>3</a:t>
            </a:r>
            <a:r>
              <a:rPr lang="en-US" sz="1946" dirty="0">
                <a:sym typeface="Wingdings" pitchFamily="8" charset="2"/>
              </a:rPr>
              <a:t>/year</a:t>
            </a:r>
          </a:p>
          <a:p>
            <a:pPr marL="274320">
              <a:spcBef>
                <a:spcPts val="0"/>
              </a:spcBef>
            </a:pPr>
            <a:r>
              <a:rPr lang="en-US" sz="1946" dirty="0">
                <a:ea typeface="ＭＳ Ｐゴシック" pitchFamily="8" charset="-128"/>
                <a:cs typeface="ＭＳ Ｐゴシック" pitchFamily="8" charset="-128"/>
                <a:sym typeface="Wingdings" pitchFamily="8" charset="2"/>
              </a:rPr>
              <a:t>Need a huge (~100 km</a:t>
            </a:r>
            <a:r>
              <a:rPr lang="en-US" sz="1946" baseline="30000" dirty="0">
                <a:ea typeface="ＭＳ Ｐゴシック" pitchFamily="8" charset="-128"/>
                <a:cs typeface="ＭＳ Ｐゴシック" pitchFamily="8" charset="-128"/>
                <a:sym typeface="Wingdings" pitchFamily="8" charset="2"/>
              </a:rPr>
              <a:t>3</a:t>
            </a:r>
            <a:r>
              <a:rPr lang="en-US" sz="1946" dirty="0">
                <a:ea typeface="ＭＳ Ｐゴシック" pitchFamily="8" charset="-128"/>
                <a:cs typeface="ＭＳ Ｐゴシック" pitchFamily="8" charset="-128"/>
                <a:sym typeface="Wingdings" pitchFamily="8" charset="2"/>
              </a:rPr>
              <a:t>), radio-transparent detector</a:t>
            </a:r>
            <a:endParaRPr lang="en-US" sz="1946" dirty="0">
              <a:ea typeface="ＭＳ Ｐゴシック" pitchFamily="8" charset="-128"/>
              <a:cs typeface="ＭＳ Ｐゴシック" pitchFamily="8" charset="-128"/>
            </a:endParaRPr>
          </a:p>
          <a:p>
            <a:pPr marL="274320">
              <a:spcBef>
                <a:spcPts val="0"/>
              </a:spcBef>
            </a:pPr>
            <a:r>
              <a:rPr lang="en-US" sz="1946" dirty="0">
                <a:ea typeface="ＭＳ Ｐゴシック" pitchFamily="8" charset="-128"/>
                <a:cs typeface="ＭＳ Ｐゴシック" pitchFamily="8" charset="-128"/>
              </a:rPr>
              <a:t>Long radio attenuation lengths in ice</a:t>
            </a:r>
          </a:p>
          <a:p>
            <a:pPr marL="486251" lvl="2">
              <a:spcBef>
                <a:spcPts val="0"/>
              </a:spcBef>
            </a:pPr>
            <a:r>
              <a:rPr lang="en-US" sz="1946" dirty="0"/>
              <a:t>1 km for RF (vs. ~100 </a:t>
            </a:r>
            <a:r>
              <a:rPr lang="en-US" sz="1946" dirty="0" err="1"/>
              <a:t>m</a:t>
            </a:r>
            <a:r>
              <a:rPr lang="en-US" sz="1946" dirty="0"/>
              <a:t> for optical signals used by </a:t>
            </a:r>
            <a:r>
              <a:rPr lang="en-US" sz="1946" dirty="0" err="1"/>
              <a:t>IceCube</a:t>
            </a:r>
            <a:r>
              <a:rPr lang="en-US" sz="1946" dirty="0"/>
              <a:t>)</a:t>
            </a:r>
          </a:p>
          <a:p>
            <a:pPr marL="274320">
              <a:spcBef>
                <a:spcPts val="0"/>
              </a:spcBef>
              <a:buNone/>
            </a:pPr>
            <a:r>
              <a:rPr lang="en-US" sz="1946" dirty="0" err="1">
                <a:ea typeface="ＭＳ Ｐゴシック" pitchFamily="8" charset="-128"/>
                <a:cs typeface="ＭＳ Ｐゴシック" pitchFamily="8" charset="-128"/>
                <a:sym typeface="Wingdings" pitchFamily="8" charset="2"/>
              </a:rPr>
              <a:t></a:t>
            </a:r>
            <a:r>
              <a:rPr lang="en-US" sz="1946" dirty="0">
                <a:ea typeface="ＭＳ Ｐゴシック" pitchFamily="8" charset="-128"/>
                <a:cs typeface="ＭＳ Ｐゴシック" pitchFamily="8" charset="-128"/>
                <a:sym typeface="Wingdings" pitchFamily="8" charset="2"/>
              </a:rPr>
              <a:t> </a:t>
            </a:r>
            <a:r>
              <a:rPr lang="en-US" sz="1946" dirty="0">
                <a:ea typeface="ＭＳ Ｐゴシック" pitchFamily="8" charset="-128"/>
                <a:cs typeface="ＭＳ Ｐゴシック" pitchFamily="8" charset="-128"/>
              </a:rPr>
              <a:t>Ice is good for radio detection of UHE neutrinos!</a:t>
            </a:r>
          </a:p>
          <a:p>
            <a:pPr eaLnBrk="1" hangingPunct="1"/>
            <a:endParaRPr lang="en-US" dirty="0">
              <a:ea typeface="ＭＳ Ｐゴシック" pitchFamily="8" charset="-128"/>
              <a:cs typeface="ＭＳ Ｐゴシック" pitchFamily="8" charset="-128"/>
            </a:endParaRPr>
          </a:p>
        </p:txBody>
      </p:sp>
      <p:pic>
        <p:nvPicPr>
          <p:cNvPr id="34821" name="Picture 4" descr="attenuation_lengt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0" y="613558"/>
            <a:ext cx="2971800" cy="2942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8679" name="Straight Connector 7"/>
          <p:cNvCxnSpPr>
            <a:cxnSpLocks noChangeShapeType="1"/>
          </p:cNvCxnSpPr>
          <p:nvPr/>
        </p:nvCxnSpPr>
        <p:spPr bwMode="auto">
          <a:xfrm>
            <a:off x="6078742" y="2029764"/>
            <a:ext cx="1690688" cy="1588"/>
          </a:xfrm>
          <a:prstGeom prst="line">
            <a:avLst/>
          </a:prstGeom>
          <a:noFill/>
          <a:ln w="22225" cap="flat" cmpd="sng" algn="ctr">
            <a:solidFill>
              <a:schemeClr val="accent1">
                <a:lumMod val="25000"/>
              </a:schemeClr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8680" name="TextBox 8"/>
          <p:cNvSpPr txBox="1">
            <a:spLocks noChangeArrowheads="1"/>
          </p:cNvSpPr>
          <p:nvPr/>
        </p:nvSpPr>
        <p:spPr bwMode="auto">
          <a:xfrm>
            <a:off x="6078742" y="2050073"/>
            <a:ext cx="779258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350" dirty="0">
                <a:solidFill>
                  <a:schemeClr val="accent1">
                    <a:lumMod val="25000"/>
                  </a:schemeClr>
                </a:solidFill>
                <a:latin typeface="Arial" charset="0"/>
              </a:rPr>
              <a:t>1 km</a:t>
            </a:r>
          </a:p>
        </p:txBody>
      </p:sp>
      <p:pic>
        <p:nvPicPr>
          <p:cNvPr id="34825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47193" y="3657600"/>
            <a:ext cx="1543664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90795" y="3581400"/>
            <a:ext cx="1199536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-114300"/>
            <a:ext cx="6858000" cy="586068"/>
          </a:xfrm>
        </p:spPr>
        <p:txBody>
          <a:bodyPr>
            <a:noAutofit/>
          </a:bodyPr>
          <a:lstStyle/>
          <a:p>
            <a:r>
              <a:rPr lang="en-US" sz="2700" dirty="0"/>
              <a:t>The Concept: Radio Detection in Dense Media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6E50-F3BB-7B4C-95D3-E4F495340936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23077"/>
          <a:stretch/>
        </p:blipFill>
        <p:spPr>
          <a:xfrm>
            <a:off x="1943100" y="469111"/>
            <a:ext cx="5143500" cy="4571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81344" y="4752201"/>
            <a:ext cx="135338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J. Alvarez-Muniz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99DEDD-C8EB-494E-A6A0-4A05914C2778}"/>
              </a:ext>
            </a:extLst>
          </p:cNvPr>
          <p:cNvSpPr/>
          <p:nvPr/>
        </p:nvSpPr>
        <p:spPr>
          <a:xfrm>
            <a:off x="5715000" y="2228850"/>
            <a:ext cx="1371600" cy="571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5CE505-357D-4743-A70F-9033370E148E}"/>
              </a:ext>
            </a:extLst>
          </p:cNvPr>
          <p:cNvSpPr/>
          <p:nvPr/>
        </p:nvSpPr>
        <p:spPr>
          <a:xfrm>
            <a:off x="6286500" y="2914650"/>
            <a:ext cx="800100" cy="685800"/>
          </a:xfrm>
          <a:prstGeom prst="rect">
            <a:avLst/>
          </a:prstGeom>
          <a:solidFill>
            <a:srgbClr val="9FC2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992577-B9EF-3543-B98E-5AEA7CAF2CF7}"/>
              </a:ext>
            </a:extLst>
          </p:cNvPr>
          <p:cNvSpPr/>
          <p:nvPr/>
        </p:nvSpPr>
        <p:spPr>
          <a:xfrm>
            <a:off x="6343650" y="2869408"/>
            <a:ext cx="228600" cy="330992"/>
          </a:xfrm>
          <a:prstGeom prst="rect">
            <a:avLst/>
          </a:prstGeom>
          <a:solidFill>
            <a:srgbClr val="9FC2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457304-B392-8B4C-8BC1-521A811B11E2}"/>
              </a:ext>
            </a:extLst>
          </p:cNvPr>
          <p:cNvCxnSpPr>
            <a:stCxn id="8" idx="1"/>
          </p:cNvCxnSpPr>
          <p:nvPr/>
        </p:nvCxnSpPr>
        <p:spPr>
          <a:xfrm>
            <a:off x="6343650" y="2731291"/>
            <a:ext cx="228600" cy="240509"/>
          </a:xfrm>
          <a:prstGeom prst="line">
            <a:avLst/>
          </a:prstGeom>
          <a:ln>
            <a:solidFill>
              <a:srgbClr val="9FC2E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AAB9AF1-1525-E14A-A979-D387F1BEF77D}"/>
              </a:ext>
            </a:extLst>
          </p:cNvPr>
          <p:cNvSpPr/>
          <p:nvPr/>
        </p:nvSpPr>
        <p:spPr>
          <a:xfrm>
            <a:off x="6343650" y="2616992"/>
            <a:ext cx="228600" cy="228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AACA83-28C5-3449-B56E-FF7427119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769427"/>
            <a:ext cx="647700" cy="2857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89527ED-1CE8-2744-9FF0-A9884D92C275}"/>
              </a:ext>
            </a:extLst>
          </p:cNvPr>
          <p:cNvSpPr txBox="1"/>
          <p:nvPr/>
        </p:nvSpPr>
        <p:spPr>
          <a:xfrm>
            <a:off x="5469294" y="812707"/>
            <a:ext cx="7569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</a:rPr>
              <a:t>Balloon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58A05C-33AD-3541-86FD-74AF9FE32E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3657600"/>
            <a:ext cx="445704" cy="2190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0BC144-4628-854F-9771-989F1286D9D4}"/>
              </a:ext>
            </a:extLst>
          </p:cNvPr>
          <p:cNvSpPr txBox="1"/>
          <p:nvPr/>
        </p:nvSpPr>
        <p:spPr>
          <a:xfrm>
            <a:off x="3771900" y="3657600"/>
            <a:ext cx="7429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</a:rPr>
              <a:t>Ground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38834-F86F-5E45-91A9-F7540A7CA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0" y="228600"/>
            <a:ext cx="6858000" cy="439551"/>
          </a:xfrm>
        </p:spPr>
        <p:txBody>
          <a:bodyPr>
            <a:normAutofit fontScale="90000"/>
          </a:bodyPr>
          <a:lstStyle/>
          <a:p>
            <a:r>
              <a:rPr lang="en-US" dirty="0"/>
              <a:t>ANITA: Designed for the Highest Energies</a:t>
            </a:r>
            <a:endParaRPr lang="en-US" baseline="30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8CD522-5656-F74F-9E89-E877A09C2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6E50-F3BB-7B4C-95D3-E4F495340936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Content Placeholder 5" descr="ANITA Group 1.jpg">
            <a:extLst>
              <a:ext uri="{FF2B5EF4-FFF2-40B4-BE49-F238E27FC236}">
                <a16:creationId xmlns:a16="http://schemas.microsoft.com/office/drawing/2014/main" id="{4EE15585-74D3-0A4A-9DD9-B9891BCB6E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1001" y="740610"/>
            <a:ext cx="5361424" cy="40266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64D5BE-C6D4-824C-8238-D24B717C26B3}"/>
              </a:ext>
            </a:extLst>
          </p:cNvPr>
          <p:cNvSpPr txBox="1"/>
          <p:nvPr/>
        </p:nvSpPr>
        <p:spPr>
          <a:xfrm>
            <a:off x="4207669" y="3936793"/>
            <a:ext cx="728663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/>
              <a:t>ANITA-III 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B048BADC-C290-5142-B6BF-E580E0159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1089321"/>
            <a:ext cx="298626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57175" indent="-257175">
              <a:buFont typeface="Arial" pitchFamily="8" charset="0"/>
              <a:buChar char="•"/>
            </a:pPr>
            <a:endParaRPr lang="en-US" sz="1500" dirty="0"/>
          </a:p>
          <a:p>
            <a:pPr marL="257175" indent="-257175"/>
            <a:r>
              <a:rPr lang="en-US" sz="1500" dirty="0"/>
              <a:t>NASA Long Duration Balloon launched from Antarctica, four flights</a:t>
            </a:r>
            <a:endParaRPr lang="en-US" sz="900" dirty="0"/>
          </a:p>
          <a:p>
            <a:pPr marL="257175" indent="-257175"/>
            <a:r>
              <a:rPr lang="en-US" sz="1500" u="sng" dirty="0"/>
              <a:t>Instrument Overview:</a:t>
            </a:r>
          </a:p>
          <a:p>
            <a:pPr marL="257175" indent="-257175">
              <a:buFont typeface="Arial" pitchFamily="8" charset="0"/>
              <a:buChar char="•"/>
            </a:pPr>
            <a:endParaRPr lang="en-US" sz="600" u="sng" dirty="0"/>
          </a:p>
          <a:p>
            <a:pPr marL="257175" indent="-257175">
              <a:buFont typeface="Arial" pitchFamily="8" charset="0"/>
              <a:buChar char="•"/>
            </a:pPr>
            <a:r>
              <a:rPr lang="en-US" sz="1350" dirty="0"/>
              <a:t>40 horn antennas, 200-1200 MHz</a:t>
            </a:r>
          </a:p>
          <a:p>
            <a:pPr marL="257175" indent="-257175">
              <a:buFont typeface="Arial" pitchFamily="8" charset="0"/>
              <a:buChar char="•"/>
            </a:pPr>
            <a:r>
              <a:rPr lang="en-US" sz="1350" dirty="0"/>
              <a:t>Direction calculated from timing delay between antennas (interferometry)</a:t>
            </a:r>
          </a:p>
          <a:p>
            <a:pPr marL="257175" indent="-257175">
              <a:buFont typeface="Arial" pitchFamily="8" charset="0"/>
              <a:buChar char="•"/>
            </a:pPr>
            <a:r>
              <a:rPr lang="en-US" sz="1350" dirty="0"/>
              <a:t>In-flight calibration from ground	</a:t>
            </a:r>
          </a:p>
          <a:p>
            <a:pPr marL="257175" indent="-257175">
              <a:buFont typeface="Arial" pitchFamily="8" charset="0"/>
              <a:buChar char="•"/>
            </a:pPr>
            <a:r>
              <a:rPr lang="en-US" sz="1350" dirty="0"/>
              <a:t>Threshold limited by thermal noise</a:t>
            </a:r>
          </a:p>
        </p:txBody>
      </p:sp>
    </p:spTree>
    <p:extLst>
      <p:ext uri="{BB962C8B-B14F-4D97-AF65-F5344CB8AC3E}">
        <p14:creationId xmlns:p14="http://schemas.microsoft.com/office/powerpoint/2010/main" val="35009482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B9CCEF-C6DC-5F4F-A3E5-37C6DBF5B4D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43000" y="-57150"/>
            <a:ext cx="68580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bg1"/>
                </a:solidFill>
              </a:rPr>
              <a:t>1) Neutrino-Induced </a:t>
            </a:r>
            <a:r>
              <a:rPr lang="en-US" sz="2100" dirty="0" err="1">
                <a:solidFill>
                  <a:schemeClr val="bg1"/>
                </a:solidFill>
              </a:rPr>
              <a:t>Askaryan</a:t>
            </a:r>
            <a:r>
              <a:rPr lang="en-US" sz="2100" dirty="0">
                <a:solidFill>
                  <a:schemeClr val="bg1"/>
                </a:solidFill>
              </a:rPr>
              <a:t> Emission in 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6E50-F3BB-7B4C-95D3-E4F495340936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6" descr="basic_scheme-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571500"/>
            <a:ext cx="6858000" cy="4572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Rectangle 7"/>
          <p:cNvSpPr/>
          <p:nvPr/>
        </p:nvSpPr>
        <p:spPr>
          <a:xfrm>
            <a:off x="1371600" y="628650"/>
            <a:ext cx="1028700" cy="285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/>
        </p:nvSpPr>
        <p:spPr>
          <a:xfrm>
            <a:off x="1371600" y="685800"/>
            <a:ext cx="1028700" cy="285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Box 11"/>
          <p:cNvSpPr txBox="1"/>
          <p:nvPr/>
        </p:nvSpPr>
        <p:spPr>
          <a:xfrm>
            <a:off x="5086350" y="1371600"/>
            <a:ext cx="27271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  Signals are vertically polarized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9E745B-9B9C-4945-BD92-CB56752731B9}"/>
              </a:ext>
            </a:extLst>
          </p:cNvPr>
          <p:cNvSpPr/>
          <p:nvPr/>
        </p:nvSpPr>
        <p:spPr>
          <a:xfrm>
            <a:off x="6686550" y="571500"/>
            <a:ext cx="1085850" cy="57150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391830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DA906-1DA6-9045-B0A1-7682478D6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36844"/>
            <a:ext cx="7086600" cy="586068"/>
          </a:xfrm>
        </p:spPr>
        <p:txBody>
          <a:bodyPr>
            <a:noAutofit/>
          </a:bodyPr>
          <a:lstStyle/>
          <a:p>
            <a:r>
              <a:rPr lang="en-US" sz="2700" dirty="0"/>
              <a:t>The People at </a:t>
            </a:r>
            <a:r>
              <a:rPr lang="en-US" sz="2700" dirty="0" err="1"/>
              <a:t>UChicago</a:t>
            </a:r>
            <a:r>
              <a:rPr lang="en-US" sz="2700" dirty="0"/>
              <a:t> Doing the Real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E06A11-B507-0C43-A2CD-CB9934107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6E50-F3BB-7B4C-95D3-E4F495340936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2050" name="Picture 2" descr="http://kicp.uchicago.edu/depot/oberla-eric-2018_ver_1.jpg">
            <a:extLst>
              <a:ext uri="{FF2B5EF4-FFF2-40B4-BE49-F238E27FC236}">
                <a16:creationId xmlns:a16="http://schemas.microsoft.com/office/drawing/2014/main" id="{D43F9BF7-2029-C849-A85E-A462C4A99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331" y="1008048"/>
            <a:ext cx="1117549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kicp.uchicago.edu/depot/deaconu-cosmin-2017_ver_1.jpg">
            <a:extLst>
              <a:ext uri="{FF2B5EF4-FFF2-40B4-BE49-F238E27FC236}">
                <a16:creationId xmlns:a16="http://schemas.microsoft.com/office/drawing/2014/main" id="{D0192423-E004-4843-AD32-EE422EA98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031" y="1008048"/>
            <a:ext cx="1011116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kicp.uchicago.edu/depot/hughes-kaeli-2018.jpg">
            <a:extLst>
              <a:ext uri="{FF2B5EF4-FFF2-40B4-BE49-F238E27FC236}">
                <a16:creationId xmlns:a16="http://schemas.microsoft.com/office/drawing/2014/main" id="{7A4FB3EB-C552-4544-9CC8-39D1236A1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828" y="2617856"/>
            <a:ext cx="1138522" cy="130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kicp.uchicago.edu/~avieregg/Images/Headshots/DanSmith.jpg">
            <a:extLst>
              <a:ext uri="{FF2B5EF4-FFF2-40B4-BE49-F238E27FC236}">
                <a16:creationId xmlns:a16="http://schemas.microsoft.com/office/drawing/2014/main" id="{80936C62-433B-F741-88A8-CB1D13F3E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809" y="1014784"/>
            <a:ext cx="1307714" cy="130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http://kicp.uchicago.edu/~avieregg/Images/Headshots/DanSouthall.jpg">
            <a:extLst>
              <a:ext uri="{FF2B5EF4-FFF2-40B4-BE49-F238E27FC236}">
                <a16:creationId xmlns:a16="http://schemas.microsoft.com/office/drawing/2014/main" id="{3F5B8BDE-EA17-BC4C-B1AE-511E620C2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929" y="1032302"/>
            <a:ext cx="1233386" cy="123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18659B9-9E48-F845-9FFE-8237D535B673}"/>
              </a:ext>
            </a:extLst>
          </p:cNvPr>
          <p:cNvSpPr txBox="1"/>
          <p:nvPr/>
        </p:nvSpPr>
        <p:spPr>
          <a:xfrm>
            <a:off x="1720081" y="2315761"/>
            <a:ext cx="139653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Cosmin </a:t>
            </a:r>
            <a:r>
              <a:rPr lang="en-US" sz="1350" dirty="0" err="1"/>
              <a:t>Deaconu</a:t>
            </a:r>
            <a:endParaRPr lang="en-US" sz="135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174E66-1E0F-4E4C-A08E-20C0F8375526}"/>
              </a:ext>
            </a:extLst>
          </p:cNvPr>
          <p:cNvSpPr txBox="1"/>
          <p:nvPr/>
        </p:nvSpPr>
        <p:spPr>
          <a:xfrm>
            <a:off x="3245230" y="2322497"/>
            <a:ext cx="97142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Eric </a:t>
            </a:r>
            <a:r>
              <a:rPr lang="en-US" sz="1350" dirty="0" err="1"/>
              <a:t>Oberla</a:t>
            </a:r>
            <a:endParaRPr lang="en-US" sz="135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BD4B97-9CD7-9F42-A8EE-9CA66EEEF6C3}"/>
              </a:ext>
            </a:extLst>
          </p:cNvPr>
          <p:cNvSpPr txBox="1"/>
          <p:nvPr/>
        </p:nvSpPr>
        <p:spPr>
          <a:xfrm>
            <a:off x="2395265" y="3878137"/>
            <a:ext cx="112082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/>
              <a:t>Kaeli</a:t>
            </a:r>
            <a:r>
              <a:rPr lang="en-US" sz="1350" dirty="0"/>
              <a:t> Hughes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F1904C-B5E9-5347-BCF4-16AD59CB6D98}"/>
              </a:ext>
            </a:extLst>
          </p:cNvPr>
          <p:cNvSpPr txBox="1"/>
          <p:nvPr/>
        </p:nvSpPr>
        <p:spPr>
          <a:xfrm>
            <a:off x="5786977" y="2256442"/>
            <a:ext cx="110216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Dan </a:t>
            </a:r>
            <a:r>
              <a:rPr lang="en-US" sz="1350" dirty="0" err="1"/>
              <a:t>Southall</a:t>
            </a:r>
            <a:endParaRPr lang="en-US" sz="135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C0EC22-6426-F947-91FC-4561B86358D5}"/>
              </a:ext>
            </a:extLst>
          </p:cNvPr>
          <p:cNvSpPr txBox="1"/>
          <p:nvPr/>
        </p:nvSpPr>
        <p:spPr>
          <a:xfrm>
            <a:off x="4576264" y="2329234"/>
            <a:ext cx="93705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Dan Smith</a:t>
            </a:r>
          </a:p>
        </p:txBody>
      </p:sp>
      <p:pic>
        <p:nvPicPr>
          <p:cNvPr id="4098" name="Picture 2" descr="https://kicp.uchicago.edu/~avieregg/Images/Headshots/joalda.jpeg">
            <a:extLst>
              <a:ext uri="{FF2B5EF4-FFF2-40B4-BE49-F238E27FC236}">
                <a16:creationId xmlns:a16="http://schemas.microsoft.com/office/drawing/2014/main" id="{8ACEF24D-7DD2-F147-BC83-BAA203801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829" y="2662439"/>
            <a:ext cx="1145962" cy="119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kicp.uchicago.edu/~avieregg/Images/Headshots/zach.jpg">
            <a:extLst>
              <a:ext uri="{FF2B5EF4-FFF2-40B4-BE49-F238E27FC236}">
                <a16:creationId xmlns:a16="http://schemas.microsoft.com/office/drawing/2014/main" id="{92109467-DF3D-7943-A034-75105E0EF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650" y="2725432"/>
            <a:ext cx="1295024" cy="108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E85970-B0CE-EA49-B2D2-071226D66FCF}"/>
              </a:ext>
            </a:extLst>
          </p:cNvPr>
          <p:cNvSpPr txBox="1"/>
          <p:nvPr/>
        </p:nvSpPr>
        <p:spPr>
          <a:xfrm>
            <a:off x="3735264" y="3855919"/>
            <a:ext cx="13083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/>
              <a:t>Joalda</a:t>
            </a:r>
            <a:r>
              <a:rPr lang="en-US" sz="1350" dirty="0"/>
              <a:t> </a:t>
            </a:r>
            <a:r>
              <a:rPr lang="en-US" sz="1350" dirty="0" err="1"/>
              <a:t>Morancy</a:t>
            </a:r>
            <a:endParaRPr lang="en-US" sz="13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FA1D9E-F54B-924B-8F38-864A01F4E0CB}"/>
              </a:ext>
            </a:extLst>
          </p:cNvPr>
          <p:cNvSpPr txBox="1"/>
          <p:nvPr/>
        </p:nvSpPr>
        <p:spPr>
          <a:xfrm>
            <a:off x="5001510" y="3855919"/>
            <a:ext cx="16895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Zach Curtis-Ginsberg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7B7F3DC8-498A-364B-B197-EF0D22F4F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658" y="2636809"/>
            <a:ext cx="1062040" cy="119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158284F6-FAF5-FD46-88FF-A25DBCEF94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81"/>
          <a:stretch/>
        </p:blipFill>
        <p:spPr bwMode="auto">
          <a:xfrm>
            <a:off x="924903" y="2697495"/>
            <a:ext cx="1376495" cy="125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3C7EA83E-8BBD-5F4D-833F-AE0DE3DAF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4" y="970159"/>
            <a:ext cx="1087689" cy="145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>
            <a:extLst>
              <a:ext uri="{FF2B5EF4-FFF2-40B4-BE49-F238E27FC236}">
                <a16:creationId xmlns:a16="http://schemas.microsoft.com/office/drawing/2014/main" id="{9563C91C-15FC-EB4F-9C60-E26D78375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006811"/>
            <a:ext cx="1258877" cy="125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AB63E58-648D-2E47-BB3A-235430A74BBF}"/>
              </a:ext>
            </a:extLst>
          </p:cNvPr>
          <p:cNvSpPr txBox="1"/>
          <p:nvPr/>
        </p:nvSpPr>
        <p:spPr>
          <a:xfrm>
            <a:off x="1039478" y="3937977"/>
            <a:ext cx="104868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Zach Martin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B3A7397-3635-9C46-9FD8-B6D462646A0F}"/>
              </a:ext>
            </a:extLst>
          </p:cNvPr>
          <p:cNvSpPr txBox="1"/>
          <p:nvPr/>
        </p:nvSpPr>
        <p:spPr>
          <a:xfrm>
            <a:off x="6616375" y="3855919"/>
            <a:ext cx="18053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Katherine McDonough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CA9FCD1-1D92-C04F-8796-F1258EC84E47}"/>
              </a:ext>
            </a:extLst>
          </p:cNvPr>
          <p:cNvSpPr txBox="1"/>
          <p:nvPr/>
        </p:nvSpPr>
        <p:spPr>
          <a:xfrm>
            <a:off x="494165" y="2402329"/>
            <a:ext cx="130574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Rachel </a:t>
            </a:r>
            <a:r>
              <a:rPr lang="en-US" sz="1350" dirty="0" err="1"/>
              <a:t>Scrandis</a:t>
            </a:r>
            <a:endParaRPr lang="en-US" sz="135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393D59E-35DE-464B-9BDC-994DE9891EA5}"/>
              </a:ext>
            </a:extLst>
          </p:cNvPr>
          <p:cNvSpPr txBox="1"/>
          <p:nvPr/>
        </p:nvSpPr>
        <p:spPr>
          <a:xfrm>
            <a:off x="7180620" y="2278161"/>
            <a:ext cx="11591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Kelli Michaels</a:t>
            </a:r>
          </a:p>
        </p:txBody>
      </p:sp>
    </p:spTree>
    <p:extLst>
      <p:ext uri="{BB962C8B-B14F-4D97-AF65-F5344CB8AC3E}">
        <p14:creationId xmlns:p14="http://schemas.microsoft.com/office/powerpoint/2010/main" val="36771822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77DD608-CC30-634A-94E8-7F1648B2C7C7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43000" y="-5954"/>
            <a:ext cx="68580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bg1"/>
                </a:solidFill>
              </a:rPr>
              <a:t>2) Radio Emission from Tau-Neutrino-Induced Air Showers</a:t>
            </a:r>
          </a:p>
        </p:txBody>
      </p:sp>
      <p:pic>
        <p:nvPicPr>
          <p:cNvPr id="6" name="Content Placeholder 5" descr="basic_scheme_tau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571500"/>
            <a:ext cx="6858000" cy="4572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6E50-F3BB-7B4C-95D3-E4F495340936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371600" y="628650"/>
            <a:ext cx="1028700" cy="285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1371600" y="685800"/>
            <a:ext cx="1028700" cy="285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/>
          <p:cNvSpPr txBox="1"/>
          <p:nvPr/>
        </p:nvSpPr>
        <p:spPr>
          <a:xfrm>
            <a:off x="4972050" y="1264376"/>
            <a:ext cx="30289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  Signals are horizontally polarized </a:t>
            </a:r>
          </a:p>
          <a:p>
            <a:pPr>
              <a:buFont typeface="Arial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  Comes from below the horizon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CEFBAC-AF89-A846-845A-9BA89911A8F4}"/>
              </a:ext>
            </a:extLst>
          </p:cNvPr>
          <p:cNvSpPr/>
          <p:nvPr/>
        </p:nvSpPr>
        <p:spPr>
          <a:xfrm>
            <a:off x="6686550" y="571500"/>
            <a:ext cx="1085850" cy="57150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8939192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330F571-65B9-4444-A5A1-AFB246C04E74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143000" y="-57150"/>
            <a:ext cx="68580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bg1"/>
                </a:solidFill>
              </a:rPr>
              <a:t>3) Radio Emission from Cosmic-Ray-Induced Air Showers</a:t>
            </a:r>
          </a:p>
        </p:txBody>
      </p:sp>
      <p:pic>
        <p:nvPicPr>
          <p:cNvPr id="5" name="Content Placeholder 4" descr="basic_scheme_cr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571500"/>
            <a:ext cx="6858000" cy="4572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6E50-F3BB-7B4C-95D3-E4F49534093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71600" y="628650"/>
            <a:ext cx="1028700" cy="285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1371600" y="685800"/>
            <a:ext cx="1028700" cy="285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1" y="571500"/>
            <a:ext cx="2571750" cy="26070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72053" y="1257301"/>
            <a:ext cx="302895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  Signals are horizontally polarized</a:t>
            </a:r>
          </a:p>
          <a:p>
            <a:pPr>
              <a:buFont typeface="Arial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  Polarity of reflected (below-horizon) signal is inverted compared to direct (above-horizon) signal and </a:t>
            </a:r>
            <a:r>
              <a:rPr lang="en-US" sz="1500" dirty="0" err="1">
                <a:solidFill>
                  <a:srgbClr val="000000"/>
                </a:solidFill>
              </a:rPr>
              <a:t>tau</a:t>
            </a:r>
            <a:r>
              <a:rPr lang="en-US" sz="1500" dirty="0">
                <a:solidFill>
                  <a:srgbClr val="000000"/>
                </a:solidFill>
              </a:rPr>
              <a:t> neutrino (below-horizon) signal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FA0993-00A2-4948-83F7-D17D62799D0F}"/>
              </a:ext>
            </a:extLst>
          </p:cNvPr>
          <p:cNvSpPr/>
          <p:nvPr/>
        </p:nvSpPr>
        <p:spPr>
          <a:xfrm>
            <a:off x="6686550" y="571500"/>
            <a:ext cx="1085850" cy="57150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164313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8296"/>
            <a:ext cx="7620000" cy="586068"/>
          </a:xfrm>
        </p:spPr>
        <p:txBody>
          <a:bodyPr>
            <a:noAutofit/>
          </a:bodyPr>
          <a:lstStyle/>
          <a:p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ANITA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and ANITA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Neutrino Search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44737" y="4767264"/>
            <a:ext cx="571500" cy="273844"/>
          </a:xfrm>
        </p:spPr>
        <p:txBody>
          <a:bodyPr/>
          <a:lstStyle/>
          <a:p>
            <a:fld id="{59B36E50-F3BB-7B4C-95D3-E4F495340936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038350"/>
            <a:ext cx="3086100" cy="31123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64454" y="1738268"/>
            <a:ext cx="203934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Simulated Neutrino Event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4915837" y="3200400"/>
            <a:ext cx="3389963" cy="19431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Picture 9" descr="83139414_map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915837" y="1983174"/>
            <a:ext cx="3389963" cy="1502980"/>
          </a:xfrm>
          <a:prstGeom prst="rect">
            <a:avLst/>
          </a:prstGeom>
        </p:spPr>
      </p:pic>
      <p:pic>
        <p:nvPicPr>
          <p:cNvPr id="9" name="Picture 8" descr="ab77e16bfe6cabd98233d9f9341678cd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963533" y="3416314"/>
            <a:ext cx="3200399" cy="16700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92237" y="1723251"/>
            <a:ext cx="13692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Candidate Event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58596" y="4748413"/>
            <a:ext cx="82105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2">
                    <a:lumMod val="25000"/>
                  </a:schemeClr>
                </a:solidFill>
              </a:rPr>
              <a:t>C. </a:t>
            </a:r>
            <a:r>
              <a:rPr lang="en-US" sz="1050" dirty="0" err="1">
                <a:solidFill>
                  <a:schemeClr val="tx2">
                    <a:lumMod val="25000"/>
                  </a:schemeClr>
                </a:solidFill>
              </a:rPr>
              <a:t>Deaconu</a:t>
            </a:r>
            <a:endParaRPr lang="en-US" sz="1050" dirty="0">
              <a:solidFill>
                <a:schemeClr val="tx2">
                  <a:lumMod val="25000"/>
                </a:schemeClr>
              </a:solidFill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CC896DE-D7F6-6743-A9EE-2BE2A497F2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8096562"/>
              </p:ext>
            </p:extLst>
          </p:nvPr>
        </p:nvGraphicFramePr>
        <p:xfrm>
          <a:off x="2184125" y="574184"/>
          <a:ext cx="4208601" cy="11461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8807">
                  <a:extLst>
                    <a:ext uri="{9D8B030D-6E8A-4147-A177-3AD203B41FA5}">
                      <a16:colId xmlns:a16="http://schemas.microsoft.com/office/drawing/2014/main" val="3133499409"/>
                    </a:ext>
                  </a:extLst>
                </a:gridCol>
                <a:gridCol w="1561256">
                  <a:extLst>
                    <a:ext uri="{9D8B030D-6E8A-4147-A177-3AD203B41FA5}">
                      <a16:colId xmlns:a16="http://schemas.microsoft.com/office/drawing/2014/main" val="1892462116"/>
                    </a:ext>
                  </a:extLst>
                </a:gridCol>
                <a:gridCol w="1968538">
                  <a:extLst>
                    <a:ext uri="{9D8B030D-6E8A-4147-A177-3AD203B41FA5}">
                      <a16:colId xmlns:a16="http://schemas.microsoft.com/office/drawing/2014/main" val="3843909848"/>
                    </a:ext>
                  </a:extLst>
                </a:gridCol>
              </a:tblGrid>
              <a:tr h="4480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Events in Signal Region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Background Estimate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324573000"/>
                  </a:ext>
                </a:extLst>
              </a:tr>
              <a:tr h="3212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ANITA3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</a:t>
                      </a:r>
                      <a:r>
                        <a:rPr lang="en-US" sz="1400" u="none" strike="noStrike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+0.5</a:t>
                      </a:r>
                      <a:r>
                        <a:rPr lang="en-US" sz="1400" u="none" strike="noStrike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-0.3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events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831977308"/>
                  </a:ext>
                </a:extLst>
              </a:tr>
              <a:tr h="3768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ANITA4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</a:t>
                      </a:r>
                      <a:r>
                        <a:rPr lang="en-US" sz="1400" u="none" strike="noStrike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+0.7</a:t>
                      </a:r>
                      <a:r>
                        <a:rPr lang="en-US" sz="1400" u="none" strike="noStrike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-0.4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events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7889133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5E8DFFE-7686-454E-97B1-1F747FCAA526}"/>
              </a:ext>
            </a:extLst>
          </p:cNvPr>
          <p:cNvSpPr txBox="1"/>
          <p:nvPr/>
        </p:nvSpPr>
        <p:spPr>
          <a:xfrm>
            <a:off x="6402326" y="1459719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ANITA Coll., PRD 2018 &amp; 2019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674" y="1200150"/>
            <a:ext cx="3975176" cy="38202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1650" y="114301"/>
            <a:ext cx="5772150" cy="685799"/>
          </a:xfrm>
        </p:spPr>
        <p:txBody>
          <a:bodyPr>
            <a:noAutofit/>
          </a:bodyPr>
          <a:lstStyle/>
          <a:p>
            <a:r>
              <a:rPr lang="en-US" sz="2400" kern="0" dirty="0"/>
              <a:t>ANITA Also Sees Air Showers </a:t>
            </a:r>
            <a:br>
              <a:rPr lang="en-US" sz="2100" kern="0" dirty="0"/>
            </a:br>
            <a:endParaRPr lang="en-US" sz="2100" kern="0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0" y="1310651"/>
            <a:ext cx="20249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0000"/>
                </a:solidFill>
              </a:rPr>
              <a:t>ANITA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350" dirty="0">
                <a:solidFill>
                  <a:srgbClr val="000000"/>
                </a:solidFill>
              </a:rPr>
              <a:t> Candidate Events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97693" y="1370527"/>
            <a:ext cx="2997124" cy="228600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marL="261938" indent="-261938" defTabSz="685800">
              <a:spcBef>
                <a:spcPts val="600"/>
              </a:spcBef>
              <a:buFont typeface="Wingdings 2" pitchFamily="18" charset="2"/>
              <a:buChar char=""/>
              <a:defRPr/>
            </a:pPr>
            <a:r>
              <a:rPr lang="en-US" dirty="0">
                <a:cs typeface="Helvetica Neue"/>
              </a:rPr>
              <a:t>Signals are distinguishable from in-ice neutrinos via polarization</a:t>
            </a:r>
          </a:p>
          <a:p>
            <a:pPr marL="261938" indent="-261938" defTabSz="685800">
              <a:spcBef>
                <a:spcPts val="600"/>
              </a:spcBef>
              <a:buFont typeface="Wingdings 2" pitchFamily="18" charset="2"/>
              <a:buChar char=""/>
              <a:defRPr/>
            </a:pPr>
            <a:r>
              <a:rPr lang="en-US" dirty="0">
                <a:cs typeface="Helvetica Neue"/>
              </a:rPr>
              <a:t>Energy &gt; 10</a:t>
            </a:r>
            <a:r>
              <a:rPr lang="en-US" baseline="30000" dirty="0">
                <a:cs typeface="Helvetica Neue"/>
              </a:rPr>
              <a:t>18</a:t>
            </a:r>
            <a:r>
              <a:rPr lang="en-US" dirty="0">
                <a:cs typeface="Helvetica Neue"/>
              </a:rPr>
              <a:t> eV</a:t>
            </a:r>
          </a:p>
          <a:p>
            <a:pPr marL="261938" indent="-261938" defTabSz="685800">
              <a:spcBef>
                <a:spcPts val="1500"/>
              </a:spcBef>
              <a:defRPr/>
            </a:pPr>
            <a:r>
              <a:rPr lang="en-US" sz="2400" dirty="0">
                <a:cs typeface="Helvetica Neue"/>
              </a:rPr>
              <a:t> </a:t>
            </a:r>
          </a:p>
          <a:p>
            <a:pPr marL="261938" indent="-261938" defTabSz="685800">
              <a:spcBef>
                <a:spcPts val="1500"/>
              </a:spcBef>
              <a:buFont typeface="Wingdings 2" pitchFamily="18" charset="2"/>
              <a:buChar char=""/>
              <a:defRPr/>
            </a:pPr>
            <a:endParaRPr lang="en-US" dirty="0">
              <a:cs typeface="Helvetica Neue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61830" y="4212536"/>
            <a:ext cx="25074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cs typeface="Helvetica Neue"/>
              </a:rPr>
              <a:t>ANITA Coll., PRL 2016 </a:t>
            </a:r>
          </a:p>
          <a:p>
            <a:r>
              <a:rPr lang="en-US" sz="1200" dirty="0">
                <a:cs typeface="Helvetica Neue"/>
              </a:rPr>
              <a:t>ANITA Coll., </a:t>
            </a:r>
            <a:r>
              <a:rPr lang="en-US" sz="1200" dirty="0" err="1">
                <a:cs typeface="Helvetica Neue"/>
              </a:rPr>
              <a:t>Astroparticle</a:t>
            </a:r>
            <a:r>
              <a:rPr lang="en-US" sz="1200" dirty="0">
                <a:cs typeface="Helvetica Neue"/>
              </a:rPr>
              <a:t> Phys. 2016</a:t>
            </a:r>
          </a:p>
          <a:p>
            <a:r>
              <a:rPr lang="en-US" sz="1200" dirty="0">
                <a:cs typeface="Helvetica Neue"/>
              </a:rPr>
              <a:t>ANITA Coll., PRD 2018</a:t>
            </a:r>
          </a:p>
          <a:p>
            <a:r>
              <a:rPr lang="en-US" sz="1200" dirty="0">
                <a:cs typeface="Helvetica Neue"/>
              </a:rPr>
              <a:t>ANITA Coll, arXiv:2008.05690</a:t>
            </a:r>
            <a:endParaRPr lang="en-US" sz="1200" dirty="0"/>
          </a:p>
        </p:txBody>
      </p:sp>
      <p:sp>
        <p:nvSpPr>
          <p:cNvPr id="13" name="Rectangle 12"/>
          <p:cNvSpPr/>
          <p:nvPr/>
        </p:nvSpPr>
        <p:spPr>
          <a:xfrm>
            <a:off x="6915150" y="4114803"/>
            <a:ext cx="3429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ANITA Coll., </a:t>
            </a:r>
          </a:p>
          <a:p>
            <a:r>
              <a:rPr lang="en-US" sz="1200" dirty="0">
                <a:solidFill>
                  <a:schemeClr val="bg1"/>
                </a:solidFill>
              </a:rPr>
              <a:t>PRD 2018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6750FD-B23D-C249-886C-A3FCC9E655B9}"/>
              </a:ext>
            </a:extLst>
          </p:cNvPr>
          <p:cNvSpPr txBox="1"/>
          <p:nvPr/>
        </p:nvSpPr>
        <p:spPr>
          <a:xfrm>
            <a:off x="597693" y="497338"/>
            <a:ext cx="7948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kern="0" dirty="0"/>
              <a:t>(Cosmic Rays + Tau Neutrinos + Anything Else That Might Make Air Showers)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37637B-029C-0A46-9280-B46B27EA8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6E50-F3BB-7B4C-95D3-E4F495340936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57150"/>
            <a:ext cx="6858000" cy="586068"/>
          </a:xfrm>
        </p:spPr>
        <p:txBody>
          <a:bodyPr>
            <a:normAutofit fontScale="90000"/>
          </a:bodyPr>
          <a:lstStyle/>
          <a:p>
            <a:r>
              <a:rPr lang="en-US" dirty="0"/>
              <a:t>Polarity Flipping and </a:t>
            </a:r>
            <a:r>
              <a:rPr lang="en-US" dirty="0" err="1"/>
              <a:t>Tau</a:t>
            </a:r>
            <a:r>
              <a:rPr lang="en-US" dirty="0"/>
              <a:t> Neutrinos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760153"/>
            <a:ext cx="6858000" cy="3457460"/>
          </a:xfrm>
        </p:spPr>
        <p:txBody>
          <a:bodyPr/>
          <a:lstStyle/>
          <a:p>
            <a:pPr>
              <a:spcBef>
                <a:spcPts val="150"/>
              </a:spcBef>
            </a:pPr>
            <a:r>
              <a:rPr lang="en-US" sz="1600" dirty="0"/>
              <a:t>Polarity should be the same for all reflected cosmic ray events</a:t>
            </a:r>
          </a:p>
          <a:p>
            <a:pPr>
              <a:spcBef>
                <a:spcPts val="150"/>
              </a:spcBef>
            </a:pPr>
            <a:r>
              <a:rPr lang="en-US" sz="1600" dirty="0"/>
              <a:t>One of the 28 air showers in ANITA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dirty="0"/>
              <a:t> is NOT the same polarity as the rest</a:t>
            </a:r>
          </a:p>
          <a:p>
            <a:pPr lvl="1">
              <a:spcBef>
                <a:spcPts val="150"/>
              </a:spcBef>
            </a:pPr>
            <a:r>
              <a:rPr lang="en-US" sz="1600" dirty="0"/>
              <a:t>There was another one of these in ANITA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/>
              <a:t>!!</a:t>
            </a:r>
          </a:p>
          <a:p>
            <a:pPr>
              <a:spcBef>
                <a:spcPts val="150"/>
              </a:spcBef>
            </a:pPr>
            <a:r>
              <a:rPr lang="en-US" sz="1600" dirty="0"/>
              <a:t>Each of these two observations is 1 event on a background of ~0.01</a:t>
            </a:r>
          </a:p>
          <a:p>
            <a:pPr>
              <a:spcBef>
                <a:spcPts val="150"/>
              </a:spcBef>
            </a:pPr>
            <a:r>
              <a:rPr lang="en-US" sz="1600" dirty="0"/>
              <a:t>Sign of an upgoing (tau neutrino?) air shower?</a:t>
            </a:r>
          </a:p>
          <a:p>
            <a:pPr marL="0" indent="0">
              <a:spcBef>
                <a:spcPts val="150"/>
              </a:spcBef>
              <a:buNone/>
            </a:pPr>
            <a:endParaRPr lang="en-US" sz="1500" dirty="0"/>
          </a:p>
          <a:p>
            <a:pPr>
              <a:spcBef>
                <a:spcPts val="150"/>
              </a:spcBef>
              <a:buNone/>
            </a:pPr>
            <a:r>
              <a:rPr lang="en-US" dirty="0"/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6E50-F3BB-7B4C-95D3-E4F495340936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6874" y="2740567"/>
            <a:ext cx="2745476" cy="217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054" y="2740563"/>
            <a:ext cx="2690618" cy="21743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46412" y="2480731"/>
            <a:ext cx="1992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Typical Cosmic Ray Event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15301" y="2467960"/>
            <a:ext cx="12170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Mystery Event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72100" y="4866501"/>
            <a:ext cx="175381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cs typeface="Helvetica Neue"/>
              </a:rPr>
              <a:t>ANITA Coll., PRL 2018</a:t>
            </a:r>
            <a:endParaRPr lang="en-US" sz="1350" dirty="0"/>
          </a:p>
        </p:txBody>
      </p:sp>
      <p:sp>
        <p:nvSpPr>
          <p:cNvPr id="11" name="Rectangle 10"/>
          <p:cNvSpPr/>
          <p:nvPr/>
        </p:nvSpPr>
        <p:spPr>
          <a:xfrm>
            <a:off x="2053004" y="3015364"/>
            <a:ext cx="228600" cy="228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/>
        </p:nvSpPr>
        <p:spPr>
          <a:xfrm>
            <a:off x="5186701" y="3007428"/>
            <a:ext cx="228600" cy="228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E0103-B863-6245-9D58-0AA221FB9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3379" y="42116"/>
            <a:ext cx="5715000" cy="439551"/>
          </a:xfrm>
        </p:spPr>
        <p:txBody>
          <a:bodyPr>
            <a:noAutofit/>
          </a:bodyPr>
          <a:lstStyle/>
          <a:p>
            <a:r>
              <a:rPr lang="en-US" sz="2400" dirty="0"/>
              <a:t>Problem with a Tau Neutrino Interpretation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CB5E3-1E99-3445-884A-AF80D275C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9360" y="580712"/>
            <a:ext cx="6563039" cy="275761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1500" dirty="0"/>
              <a:t>Both events are too steeply upgoing to nicely fit the standard model for a diffuse flux of tau neutrinos. </a:t>
            </a:r>
          </a:p>
          <a:p>
            <a:pPr>
              <a:spcBef>
                <a:spcPts val="0"/>
              </a:spcBef>
            </a:pPr>
            <a:r>
              <a:rPr lang="en-US" sz="1500" dirty="0"/>
              <a:t>Maybe it is Transition Radiation (</a:t>
            </a:r>
            <a:r>
              <a:rPr lang="en-US" sz="1500" dirty="0" err="1"/>
              <a:t>Motloch</a:t>
            </a:r>
            <a:r>
              <a:rPr lang="en-US" sz="1500" dirty="0"/>
              <a:t> et al. 2017, de Vries &amp; </a:t>
            </a:r>
            <a:r>
              <a:rPr lang="en-US" sz="1500" dirty="0" err="1"/>
              <a:t>Prohira</a:t>
            </a:r>
            <a:r>
              <a:rPr lang="en-US" sz="1500" dirty="0"/>
              <a:t> 2019) from cosmic ray air showers? (acceptance too low) </a:t>
            </a:r>
          </a:p>
          <a:p>
            <a:pPr>
              <a:spcBef>
                <a:spcPts val="0"/>
              </a:spcBef>
            </a:pPr>
            <a:r>
              <a:rPr lang="en-US" sz="1500" dirty="0"/>
              <a:t>Or (more mundane) maybe there is some non-physics background we have not yet accounted for?</a:t>
            </a:r>
          </a:p>
          <a:p>
            <a:pPr>
              <a:spcBef>
                <a:spcPts val="0"/>
              </a:spcBef>
            </a:pPr>
            <a:r>
              <a:rPr lang="en-US" sz="1500" dirty="0"/>
              <a:t>Maybe it is beyond-standard-model physics? (e.g. Fox et al. 2019, and even I joined the fun: Hooper et al. 2019)  </a:t>
            </a:r>
          </a:p>
          <a:p>
            <a:pPr>
              <a:spcBef>
                <a:spcPts val="0"/>
              </a:spcBef>
            </a:pPr>
            <a:endParaRPr lang="en-US" sz="135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175FB4-B3B9-144F-ABEA-146ED3EEB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6E50-F3BB-7B4C-95D3-E4F495340936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78589B-D5CC-2D4D-8092-5CFE8535F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880" y="2571750"/>
            <a:ext cx="5200650" cy="25476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0E0199-2864-994E-A707-9F116FB451E0}"/>
              </a:ext>
            </a:extLst>
          </p:cNvPr>
          <p:cNvSpPr txBox="1"/>
          <p:nvPr/>
        </p:nvSpPr>
        <p:spPr>
          <a:xfrm>
            <a:off x="6081322" y="4122218"/>
            <a:ext cx="1757363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/>
              <a:t>A. Romero-Wolf et al., 2018</a:t>
            </a:r>
          </a:p>
        </p:txBody>
      </p:sp>
    </p:spTree>
    <p:extLst>
      <p:ext uri="{BB962C8B-B14F-4D97-AF65-F5344CB8AC3E}">
        <p14:creationId xmlns:p14="http://schemas.microsoft.com/office/powerpoint/2010/main" val="23868985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FC611-62CD-5040-B439-B33674D08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4197" y="38360"/>
            <a:ext cx="3371850" cy="586068"/>
          </a:xfrm>
        </p:spPr>
        <p:txBody>
          <a:bodyPr>
            <a:noAutofit/>
          </a:bodyPr>
          <a:lstStyle/>
          <a:p>
            <a:r>
              <a:rPr lang="en-US" sz="2700" dirty="0"/>
              <a:t>The Mystery Deepens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363B5-EC72-B743-9BA6-9F8CE6175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33114"/>
            <a:ext cx="3638550" cy="343450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ANITA-IV saw a handful of polarity-flipped events, this time near the horizon.  (SMH).</a:t>
            </a:r>
          </a:p>
          <a:p>
            <a:r>
              <a:rPr lang="en-US" dirty="0"/>
              <a:t>~3σ that the ensemble not explained by:</a:t>
            </a:r>
          </a:p>
          <a:p>
            <a:pPr lvl="1"/>
            <a:r>
              <a:rPr lang="en-US" dirty="0"/>
              <a:t>Mis-pointed above-horizon air shower events (including systematics)</a:t>
            </a:r>
          </a:p>
          <a:p>
            <a:pPr lvl="1"/>
            <a:r>
              <a:rPr lang="en-US" dirty="0"/>
              <a:t>Man-made background</a:t>
            </a:r>
          </a:p>
          <a:p>
            <a:pPr lvl="1"/>
            <a:r>
              <a:rPr lang="en-US" dirty="0"/>
              <a:t>Mis-identified event polarity</a:t>
            </a:r>
          </a:p>
          <a:p>
            <a:r>
              <a:rPr lang="en-US" dirty="0"/>
              <a:t>We basically have no idea what is going 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1D10BB-CD20-304D-919E-911AF48FA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6E50-F3BB-7B4C-95D3-E4F495340936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91ABCC-87DF-F440-8AB9-50680033D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122" y="779348"/>
            <a:ext cx="3509478" cy="37420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B7A821-4D44-8647-93F2-4E5A092C1441}"/>
              </a:ext>
            </a:extLst>
          </p:cNvPr>
          <p:cNvSpPr txBox="1"/>
          <p:nvPr/>
        </p:nvSpPr>
        <p:spPr>
          <a:xfrm>
            <a:off x="4876800" y="4521383"/>
            <a:ext cx="24384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ANITA Coll. PRL 2021</a:t>
            </a:r>
          </a:p>
        </p:txBody>
      </p:sp>
    </p:spTree>
    <p:extLst>
      <p:ext uri="{BB962C8B-B14F-4D97-AF65-F5344CB8AC3E}">
        <p14:creationId xmlns:p14="http://schemas.microsoft.com/office/powerpoint/2010/main" val="2503824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04;p17">
            <a:extLst>
              <a:ext uri="{FF2B5EF4-FFF2-40B4-BE49-F238E27FC236}">
                <a16:creationId xmlns:a16="http://schemas.microsoft.com/office/drawing/2014/main" id="{DB709C92-5185-5446-B883-DC62F6EC908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28601" y="964377"/>
            <a:ext cx="3657599" cy="335931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4B9244-0740-5A4F-981C-2BEB2D8AB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52667"/>
            <a:ext cx="7162800" cy="739541"/>
          </a:xfrm>
        </p:spPr>
        <p:txBody>
          <a:bodyPr>
            <a:noAutofit/>
          </a:bodyPr>
          <a:lstStyle/>
          <a:p>
            <a:r>
              <a:rPr lang="en-US" sz="2400" dirty="0"/>
              <a:t>PUEO:</a:t>
            </a:r>
            <a:r>
              <a:rPr lang="en-US" sz="2400" dirty="0">
                <a:cs typeface="Cambria"/>
              </a:rPr>
              <a:t> The Payload for Ultrahigh Energy Observations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A5C0E4-D57D-0249-85A3-6FA65C6DD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6E50-F3BB-7B4C-95D3-E4F495340936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E091DF-FEBF-2C45-97B7-3490E055BF8D}"/>
              </a:ext>
            </a:extLst>
          </p:cNvPr>
          <p:cNvSpPr txBox="1"/>
          <p:nvPr/>
        </p:nvSpPr>
        <p:spPr>
          <a:xfrm>
            <a:off x="228601" y="625823"/>
            <a:ext cx="3657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PUEO Neutrino Sensitivity Projections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EEEE9C-3DFC-E143-97BC-2E400308F397}"/>
              </a:ext>
            </a:extLst>
          </p:cNvPr>
          <p:cNvSpPr txBox="1"/>
          <p:nvPr/>
        </p:nvSpPr>
        <p:spPr>
          <a:xfrm>
            <a:off x="4362786" y="3965597"/>
            <a:ext cx="41503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What do Experimentalists do?  Figure out a way to change the discovery space significantly.</a:t>
            </a:r>
          </a:p>
          <a:p>
            <a:endParaRPr lang="en-US" sz="450" dirty="0"/>
          </a:p>
          <a:p>
            <a:r>
              <a:rPr lang="en-US" sz="1350" dirty="0"/>
              <a:t>Especially large instantaneous effective volume, for transient, point source, and multi-messenger searches</a:t>
            </a:r>
          </a:p>
          <a:p>
            <a:endParaRPr lang="en-US" sz="135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D2D4E3-2F11-F345-AF4D-4A6AD7EA6FDC}"/>
              </a:ext>
            </a:extLst>
          </p:cNvPr>
          <p:cNvSpPr txBox="1"/>
          <p:nvPr/>
        </p:nvSpPr>
        <p:spPr>
          <a:xfrm>
            <a:off x="464139" y="4356069"/>
            <a:ext cx="290729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Much lower threshold than ANITA (x10 more sensitive across energies), takes over from </a:t>
            </a:r>
            <a:r>
              <a:rPr lang="en-US" sz="1350" dirty="0" err="1"/>
              <a:t>IceCube</a:t>
            </a:r>
            <a:r>
              <a:rPr lang="en-US" sz="1350" dirty="0"/>
              <a:t> at 10</a:t>
            </a:r>
            <a:r>
              <a:rPr lang="en-US" sz="1350" baseline="30000" dirty="0"/>
              <a:t>18</a:t>
            </a:r>
            <a:r>
              <a:rPr lang="en-US" sz="1350" dirty="0"/>
              <a:t> eV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D6CECD-CD3B-444F-910E-ABDE5FA80861}"/>
              </a:ext>
            </a:extLst>
          </p:cNvPr>
          <p:cNvSpPr txBox="1"/>
          <p:nvPr/>
        </p:nvSpPr>
        <p:spPr>
          <a:xfrm>
            <a:off x="2438400" y="1876628"/>
            <a:ext cx="1245897" cy="260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arXiv:2010.02892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CF4716-23D9-CA4C-96E5-E869D3D02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7038" y="625823"/>
            <a:ext cx="2974362" cy="3220362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58598F26-943E-B242-97DA-5B9C622F00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132" y="102392"/>
            <a:ext cx="1365468" cy="73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7520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88B51-D0C3-6145-91BD-B60A560B9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1644"/>
            <a:ext cx="9144000" cy="586068"/>
          </a:xfrm>
        </p:spPr>
        <p:txBody>
          <a:bodyPr>
            <a:noAutofit/>
          </a:bodyPr>
          <a:lstStyle/>
          <a:p>
            <a:r>
              <a:rPr lang="en-US" sz="2700" dirty="0"/>
              <a:t>PUEO Selected for Astrophysics Pioneers Mission by NASA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43EE4-F8E0-1D42-BFC7-66E7A9332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0" y="717146"/>
            <a:ext cx="3505200" cy="385527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 new class of larger, more science capable balloon missions, small satellites, </a:t>
            </a:r>
            <a:r>
              <a:rPr lang="en-US" dirty="0" err="1"/>
              <a:t>cubesats</a:t>
            </a:r>
            <a:r>
              <a:rPr lang="en-US" dirty="0"/>
              <a:t>, rockets, or ISS payloads, up to $20M.</a:t>
            </a:r>
          </a:p>
          <a:p>
            <a:r>
              <a:rPr lang="en-US" dirty="0"/>
              <a:t>Inaugural class is 4 missions: 3 small satellites and PUEO.</a:t>
            </a:r>
          </a:p>
          <a:p>
            <a:r>
              <a:rPr lang="en-US" dirty="0"/>
              <a:t>All 4 missions passed the gate review and have been approved to proceed to implementation.</a:t>
            </a:r>
          </a:p>
          <a:p>
            <a:r>
              <a:rPr lang="en-US" dirty="0"/>
              <a:t>PUEO is scheduled to fly in December 2024!!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4C59AB-D07D-F743-B767-B0C39233C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6E50-F3BB-7B4C-95D3-E4F495340936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80A969-2BA8-4240-889E-356966721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42" y="492992"/>
            <a:ext cx="4724400" cy="39175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F5F163-ECA9-634C-A9D5-C224CC47C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323" y="4572418"/>
            <a:ext cx="4260039" cy="38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7613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86D64-3106-CA49-AE5B-2EB01E225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PUEO Team</a:t>
            </a:r>
          </a:p>
        </p:txBody>
      </p:sp>
      <p:pic>
        <p:nvPicPr>
          <p:cNvPr id="19" name="Content Placeholder 18" descr="A group of people standing in front of a screen&#10;&#10;Description automatically generated">
            <a:extLst>
              <a:ext uri="{FF2B5EF4-FFF2-40B4-BE49-F238E27FC236}">
                <a16:creationId xmlns:a16="http://schemas.microsoft.com/office/drawing/2014/main" id="{D2646801-370E-FF4B-9478-9017AD13F0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0502" y="852654"/>
            <a:ext cx="6020099" cy="258694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76541-D39F-4C4D-BCF8-C738DBCD9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6E50-F3BB-7B4C-95D3-E4F495340936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Google Shape;67;p14">
            <a:extLst>
              <a:ext uri="{FF2B5EF4-FFF2-40B4-BE49-F238E27FC236}">
                <a16:creationId xmlns:a16="http://schemas.microsoft.com/office/drawing/2014/main" id="{84436C12-99B5-7B4B-8150-98B7111ABCC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9613" y="4157087"/>
            <a:ext cx="864600" cy="853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8;p14">
            <a:extLst>
              <a:ext uri="{FF2B5EF4-FFF2-40B4-BE49-F238E27FC236}">
                <a16:creationId xmlns:a16="http://schemas.microsoft.com/office/drawing/2014/main" id="{351C2188-F3F6-BF45-8315-823AAB30A1B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0552" y="3693674"/>
            <a:ext cx="651500" cy="643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69;p14">
            <a:extLst>
              <a:ext uri="{FF2B5EF4-FFF2-40B4-BE49-F238E27FC236}">
                <a16:creationId xmlns:a16="http://schemas.microsoft.com/office/drawing/2014/main" id="{C8A9756B-AFF6-664F-B91F-C170B663216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72800" y="3627268"/>
            <a:ext cx="651500" cy="65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0;p14">
            <a:extLst>
              <a:ext uri="{FF2B5EF4-FFF2-40B4-BE49-F238E27FC236}">
                <a16:creationId xmlns:a16="http://schemas.microsoft.com/office/drawing/2014/main" id="{CA172AD2-A4CB-4443-B968-7B436C656D6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20126" y="3551976"/>
            <a:ext cx="864600" cy="765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1;p14">
            <a:extLst>
              <a:ext uri="{FF2B5EF4-FFF2-40B4-BE49-F238E27FC236}">
                <a16:creationId xmlns:a16="http://schemas.microsoft.com/office/drawing/2014/main" id="{A7D3B4E3-867E-EA44-A2F2-CFECA7AECF82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27878" y="3593079"/>
            <a:ext cx="765775" cy="76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2;p14">
            <a:extLst>
              <a:ext uri="{FF2B5EF4-FFF2-40B4-BE49-F238E27FC236}">
                <a16:creationId xmlns:a16="http://schemas.microsoft.com/office/drawing/2014/main" id="{58E419EE-88CA-C94D-815E-79A913862A31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41991" y="4442140"/>
            <a:ext cx="1495950" cy="58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4;p14">
            <a:extLst>
              <a:ext uri="{FF2B5EF4-FFF2-40B4-BE49-F238E27FC236}">
                <a16:creationId xmlns:a16="http://schemas.microsoft.com/office/drawing/2014/main" id="{234AC040-2F08-A948-A667-0961ACB75061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71514" y="4583618"/>
            <a:ext cx="1797792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75;p14">
            <a:extLst>
              <a:ext uri="{FF2B5EF4-FFF2-40B4-BE49-F238E27FC236}">
                <a16:creationId xmlns:a16="http://schemas.microsoft.com/office/drawing/2014/main" id="{AD51941C-F6F8-3643-9F22-28CB801FCFD2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781789" y="4388490"/>
            <a:ext cx="1135235" cy="64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76;p14">
            <a:extLst>
              <a:ext uri="{FF2B5EF4-FFF2-40B4-BE49-F238E27FC236}">
                <a16:creationId xmlns:a16="http://schemas.microsoft.com/office/drawing/2014/main" id="{26B56F91-3402-6B40-98A9-C1FB2E3802EA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24967" y="3961968"/>
            <a:ext cx="1295900" cy="51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77;p14">
            <a:extLst>
              <a:ext uri="{FF2B5EF4-FFF2-40B4-BE49-F238E27FC236}">
                <a16:creationId xmlns:a16="http://schemas.microsoft.com/office/drawing/2014/main" id="{514F11A1-3109-AF42-AB58-CD4803E8BC22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862908" y="4583618"/>
            <a:ext cx="1651200" cy="470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4AB599C5-A0D1-CB41-BCEB-D367634F4F1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132" y="102392"/>
            <a:ext cx="1365468" cy="739541"/>
          </a:xfrm>
          <a:prstGeom prst="rect">
            <a:avLst/>
          </a:prstGeom>
        </p:spPr>
      </p:pic>
      <p:pic>
        <p:nvPicPr>
          <p:cNvPr id="20" name="Google Shape;73;p14">
            <a:extLst>
              <a:ext uri="{FF2B5EF4-FFF2-40B4-BE49-F238E27FC236}">
                <a16:creationId xmlns:a16="http://schemas.microsoft.com/office/drawing/2014/main" id="{C312A172-3907-1446-BD77-3C302BCA56C7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029594" y="4015331"/>
            <a:ext cx="1495950" cy="5268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5609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DE7AE8F-B3DD-2846-BECF-8B545CBE822E}" type="slidenum">
              <a:rPr lang="en-US" smtClean="0">
                <a:latin typeface="Arial" pitchFamily="4" charset="0"/>
              </a:rPr>
              <a:pPr/>
              <a:t>3</a:t>
            </a:fld>
            <a:endParaRPr lang="en-US">
              <a:latin typeface="Arial" pitchFamily="4" charset="0"/>
            </a:endParaRPr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57150"/>
            <a:ext cx="6858000" cy="586068"/>
          </a:xfrm>
        </p:spPr>
        <p:txBody>
          <a:bodyPr/>
          <a:lstStyle/>
          <a:p>
            <a:pPr eaLnBrk="1" hangingPunct="1"/>
            <a:r>
              <a:rPr lang="en-US" sz="2400" dirty="0">
                <a:ea typeface="ＭＳ Ｐゴシック" pitchFamily="4" charset="-128"/>
              </a:rPr>
              <a:t>Neutrino Astronomy: A Brief But Important History</a:t>
            </a: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/>
          <a:srcRect l="1963" t="2021" r="1963" b="2021"/>
          <a:stretch>
            <a:fillRect/>
          </a:stretch>
        </p:blipFill>
        <p:spPr bwMode="auto">
          <a:xfrm>
            <a:off x="685800" y="1143000"/>
            <a:ext cx="3129671" cy="3036763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</p:spPr>
      </p:pic>
      <p:sp>
        <p:nvSpPr>
          <p:cNvPr id="22533" name="Text Box 7"/>
          <p:cNvSpPr txBox="1">
            <a:spLocks noChangeArrowheads="1"/>
          </p:cNvSpPr>
          <p:nvPr/>
        </p:nvSpPr>
        <p:spPr bwMode="auto">
          <a:xfrm>
            <a:off x="646736" y="749598"/>
            <a:ext cx="3221523" cy="369332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buClr>
                <a:schemeClr val="accent1"/>
              </a:buClr>
              <a:buSzPct val="125000"/>
              <a:buFont typeface="Wingdings" pitchFamily="4" charset="2"/>
              <a:buNone/>
            </a:pPr>
            <a:r>
              <a:rPr lang="en-US" dirty="0"/>
              <a:t>The Sun in the light of neutrinos</a:t>
            </a:r>
          </a:p>
        </p:txBody>
      </p:sp>
      <p:sp>
        <p:nvSpPr>
          <p:cNvPr id="22534" name="Text Box 9"/>
          <p:cNvSpPr txBox="1">
            <a:spLocks noChangeArrowheads="1"/>
          </p:cNvSpPr>
          <p:nvPr/>
        </p:nvSpPr>
        <p:spPr bwMode="auto">
          <a:xfrm>
            <a:off x="5328531" y="780043"/>
            <a:ext cx="2400300" cy="369332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buClr>
                <a:schemeClr val="accent1"/>
              </a:buClr>
              <a:buSzPct val="125000"/>
              <a:buFont typeface="Wingdings" pitchFamily="4" charset="2"/>
              <a:buNone/>
            </a:pPr>
            <a:r>
              <a:rPr lang="en-US" dirty="0">
                <a:sym typeface="Wingdings" pitchFamily="4" charset="2"/>
              </a:rPr>
              <a:t>Supernova 1987a</a:t>
            </a:r>
          </a:p>
        </p:txBody>
      </p:sp>
      <p:sp>
        <p:nvSpPr>
          <p:cNvPr id="22535" name="Text Box 10"/>
          <p:cNvSpPr txBox="1">
            <a:spLocks noChangeArrowheads="1"/>
          </p:cNvSpPr>
          <p:nvPr/>
        </p:nvSpPr>
        <p:spPr bwMode="auto">
          <a:xfrm>
            <a:off x="623892" y="4274770"/>
            <a:ext cx="3191579" cy="507831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buSzPct val="125000"/>
              <a:buFont typeface="Arial" pitchFamily="4" charset="0"/>
              <a:buChar char="•"/>
            </a:pPr>
            <a:r>
              <a:rPr lang="en-US" sz="1350" dirty="0"/>
              <a:t> “Solar Neutrino Problem” </a:t>
            </a:r>
            <a:r>
              <a:rPr lang="en-US" sz="1350" dirty="0">
                <a:sym typeface="Wingdings" pitchFamily="4" charset="2"/>
              </a:rPr>
              <a:t> Oscillations</a:t>
            </a:r>
          </a:p>
          <a:p>
            <a:pPr eaLnBrk="0" hangingPunct="0">
              <a:buSzPct val="125000"/>
              <a:buFont typeface="Arial" pitchFamily="4" charset="0"/>
              <a:buChar char="•"/>
            </a:pPr>
            <a:r>
              <a:rPr lang="en-US" sz="1350" dirty="0">
                <a:sym typeface="Wingdings" pitchFamily="4" charset="2"/>
              </a:rPr>
              <a:t> Mass eigenstates ≠ weak eigenstates</a:t>
            </a:r>
          </a:p>
        </p:txBody>
      </p:sp>
      <p:sp>
        <p:nvSpPr>
          <p:cNvPr id="22536" name="TextBox 10"/>
          <p:cNvSpPr txBox="1">
            <a:spLocks noChangeArrowheads="1"/>
          </p:cNvSpPr>
          <p:nvPr/>
        </p:nvSpPr>
        <p:spPr bwMode="auto">
          <a:xfrm>
            <a:off x="2450677" y="3909154"/>
            <a:ext cx="1246175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350">
                <a:solidFill>
                  <a:srgbClr val="FF585B"/>
                </a:solidFill>
              </a:rPr>
              <a:t>Super-K (1998)</a:t>
            </a:r>
          </a:p>
        </p:txBody>
      </p:sp>
      <p:pic>
        <p:nvPicPr>
          <p:cNvPr id="22538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1216418"/>
            <a:ext cx="3483498" cy="273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9" name="TextBox 14"/>
          <p:cNvSpPr txBox="1">
            <a:spLocks noChangeArrowheads="1"/>
          </p:cNvSpPr>
          <p:nvPr/>
        </p:nvSpPr>
        <p:spPr bwMode="auto">
          <a:xfrm>
            <a:off x="5142535" y="3585646"/>
            <a:ext cx="1119188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350" dirty="0">
                <a:solidFill>
                  <a:srgbClr val="FF585B"/>
                </a:solidFill>
              </a:rPr>
              <a:t>Hubble</a:t>
            </a:r>
          </a:p>
        </p:txBody>
      </p:sp>
      <p:sp>
        <p:nvSpPr>
          <p:cNvPr id="22540" name="Slide Number Placeholder 4"/>
          <p:cNvSpPr txBox="1">
            <a:spLocks/>
          </p:cNvSpPr>
          <p:nvPr/>
        </p:nvSpPr>
        <p:spPr bwMode="auto">
          <a:xfrm>
            <a:off x="6343650" y="4914901"/>
            <a:ext cx="16002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E0C6C050-B81A-524C-B327-AE3370BF85AB}" type="slidenum">
              <a:rPr lang="en-US" sz="1050">
                <a:solidFill>
                  <a:srgbClr val="808080"/>
                </a:solidFill>
              </a:rPr>
              <a:pPr algn="r"/>
              <a:t>3</a:t>
            </a:fld>
            <a:endParaRPr lang="en-US" sz="1050">
              <a:solidFill>
                <a:srgbClr val="808080"/>
              </a:solidFill>
            </a:endParaRPr>
          </a:p>
        </p:txBody>
      </p:sp>
      <p:sp>
        <p:nvSpPr>
          <p:cNvPr id="22541" name="TextBox 15"/>
          <p:cNvSpPr txBox="1">
            <a:spLocks noChangeArrowheads="1"/>
          </p:cNvSpPr>
          <p:nvPr/>
        </p:nvSpPr>
        <p:spPr bwMode="auto">
          <a:xfrm>
            <a:off x="5289577" y="4112676"/>
            <a:ext cx="278762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SzPct val="125000"/>
              <a:buFont typeface="Arial" pitchFamily="4" charset="0"/>
              <a:buChar char="•"/>
            </a:pPr>
            <a:r>
              <a:rPr lang="en-US" sz="1350" dirty="0">
                <a:sym typeface="Wingdings" pitchFamily="4" charset="2"/>
              </a:rPr>
              <a:t> Spread in Arrival Time </a:t>
            </a:r>
          </a:p>
          <a:p>
            <a:pPr>
              <a:buSzPct val="125000"/>
            </a:pPr>
            <a:r>
              <a:rPr lang="en-US" sz="1350" dirty="0">
                <a:sym typeface="Wingdings" pitchFamily="4" charset="2"/>
              </a:rPr>
              <a:t>	 </a:t>
            </a:r>
            <a:r>
              <a:rPr lang="en-US" sz="1350" dirty="0"/>
              <a:t>Neutrino Mass Limits</a:t>
            </a:r>
          </a:p>
          <a:p>
            <a:pPr>
              <a:buSzPct val="125000"/>
              <a:buFont typeface="Arial" pitchFamily="4" charset="0"/>
              <a:buChar char="•"/>
            </a:pPr>
            <a:r>
              <a:rPr lang="en-US" sz="1350" dirty="0"/>
              <a:t> Constrain neutrino decay scenarios</a:t>
            </a:r>
          </a:p>
          <a:p>
            <a:pPr>
              <a:buFont typeface="Arial" pitchFamily="4" charset="0"/>
              <a:buChar char="•"/>
            </a:pPr>
            <a:endParaRPr lang="en-US" sz="135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6757F-7D9B-7E43-BB38-F51799A18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PUEO Instrument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B06DFB-7F58-D642-993E-2FB0A58F2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6E50-F3BB-7B4C-95D3-E4F495340936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E9D15B-847B-AB45-9603-4D3268A65FCA}"/>
              </a:ext>
            </a:extLst>
          </p:cNvPr>
          <p:cNvSpPr txBox="1"/>
          <p:nvPr/>
        </p:nvSpPr>
        <p:spPr>
          <a:xfrm>
            <a:off x="108473" y="1123950"/>
            <a:ext cx="5758928" cy="32506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216-RF-Channel Main Instrument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with a          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16-antenna, dual-polarization beamforming trigger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16-RF-Channel Low Frequency Instrument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Triply redundant 128 TB onboard data storage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Command and control, data transfer to the ground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Suite of navigation instruments: heading, pitch, roll, location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Housekeeping/environment sensor system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In-flight calibration from the ground and from a suite of hand-launched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HiCal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payloads.</a:t>
            </a:r>
          </a:p>
        </p:txBody>
      </p:sp>
      <p:pic>
        <p:nvPicPr>
          <p:cNvPr id="7" name="Google Shape;104;p19">
            <a:extLst>
              <a:ext uri="{FF2B5EF4-FFF2-40B4-BE49-F238E27FC236}">
                <a16:creationId xmlns:a16="http://schemas.microsoft.com/office/drawing/2014/main" id="{A41072FD-B8FE-F84B-B009-6C9C7CEBB88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44703" y="1106448"/>
            <a:ext cx="3034054" cy="326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8AAD34A-894E-1643-BB62-ABE6FFD8AE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132" y="102392"/>
            <a:ext cx="1365468" cy="73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375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2392"/>
            <a:ext cx="9144000" cy="385008"/>
          </a:xfrm>
        </p:spPr>
        <p:txBody>
          <a:bodyPr>
            <a:noAutofit/>
          </a:bodyPr>
          <a:lstStyle/>
          <a:p>
            <a:r>
              <a:rPr lang="en-US" sz="2400" dirty="0"/>
              <a:t>Pushing the Threshold Down and Increasing Sensitivity: A Phased Array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6E50-F3BB-7B4C-95D3-E4F495340936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7" name="Picture 6" descr="stationLayout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rcRect l="11818" t="10588" r="10909" b="22353"/>
              <a:stretch>
                <a:fillRect/>
              </a:stretch>
            </p:blipFill>
          </mc:Choice>
          <mc:Fallback>
            <p:blipFill>
              <a:blip r:embed="rId3"/>
              <a:srcRect l="11818" t="10588" r="10909" b="22353"/>
              <a:stretch>
                <a:fillRect/>
              </a:stretch>
            </p:blipFill>
          </mc:Fallback>
        </mc:AlternateContent>
        <p:spPr>
          <a:xfrm>
            <a:off x="3441380" y="587985"/>
            <a:ext cx="5702620" cy="3824078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2333" y="737054"/>
            <a:ext cx="3304945" cy="4030209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150"/>
              </a:spcBef>
            </a:pPr>
            <a:r>
              <a:rPr lang="en-US" dirty="0">
                <a:ea typeface="ＭＳ Ｐゴシック" pitchFamily="4" charset="-128"/>
                <a:cs typeface="ＭＳ Ｐゴシック" pitchFamily="4" charset="-128"/>
              </a:rPr>
              <a:t>You know </a:t>
            </a:r>
            <a:r>
              <a:rPr lang="en-US" dirty="0" err="1">
                <a:ea typeface="ＭＳ Ｐゴシック" pitchFamily="4" charset="-128"/>
                <a:cs typeface="ＭＳ Ｐゴシック" pitchFamily="4" charset="-128"/>
              </a:rPr>
              <a:t>Δt</a:t>
            </a:r>
            <a:r>
              <a:rPr lang="en-US" dirty="0">
                <a:ea typeface="ＭＳ Ｐゴシック" pitchFamily="4" charset="-128"/>
                <a:cs typeface="ＭＳ Ｐゴシック" pitchFamily="4" charset="-128"/>
              </a:rPr>
              <a:t> based on the antenna geometry and the speed of light in ice</a:t>
            </a:r>
          </a:p>
          <a:p>
            <a:pPr>
              <a:spcBef>
                <a:spcPts val="150"/>
              </a:spcBef>
            </a:pPr>
            <a:r>
              <a:rPr lang="en-US" dirty="0">
                <a:ea typeface="ＭＳ Ｐゴシック" pitchFamily="4" charset="-128"/>
                <a:cs typeface="ＭＳ Ｐゴシック" pitchFamily="4" charset="-128"/>
              </a:rPr>
              <a:t>Line up signals according to the </a:t>
            </a:r>
            <a:r>
              <a:rPr lang="en-US" dirty="0" err="1">
                <a:ea typeface="ＭＳ Ｐゴシック" pitchFamily="4" charset="-128"/>
                <a:cs typeface="ＭＳ Ｐゴシック" pitchFamily="4" charset="-128"/>
              </a:rPr>
              <a:t>Δt</a:t>
            </a:r>
            <a:r>
              <a:rPr lang="en-US" dirty="0">
                <a:ea typeface="ＭＳ Ｐゴシック" pitchFamily="4" charset="-128"/>
                <a:cs typeface="ＭＳ Ｐゴシック" pitchFamily="4" charset="-128"/>
              </a:rPr>
              <a:t> you know, then sum</a:t>
            </a:r>
          </a:p>
          <a:p>
            <a:pPr>
              <a:spcBef>
                <a:spcPts val="150"/>
              </a:spcBef>
            </a:pPr>
            <a:r>
              <a:rPr lang="en-US" dirty="0">
                <a:ea typeface="ＭＳ Ｐゴシック" pitchFamily="4" charset="-128"/>
                <a:cs typeface="ＭＳ Ｐゴシック" pitchFamily="4" charset="-128"/>
              </a:rPr>
              <a:t>For real neutrino events (plane waves), you a get a higher signal-to-noise </a:t>
            </a:r>
            <a:r>
              <a:rPr lang="en-US" dirty="0" err="1">
                <a:ea typeface="ＭＳ Ｐゴシック" pitchFamily="4" charset="-128"/>
                <a:cs typeface="ＭＳ Ｐゴシック" pitchFamily="4" charset="-128"/>
              </a:rPr>
              <a:t>sqrt(N</a:t>
            </a:r>
            <a:r>
              <a:rPr lang="en-US" dirty="0">
                <a:ea typeface="ＭＳ Ｐゴシック" pitchFamily="4" charset="-128"/>
                <a:cs typeface="ＭＳ Ｐゴシック" pitchFamily="4" charset="-128"/>
              </a:rPr>
              <a:t>) in voltage</a:t>
            </a:r>
          </a:p>
          <a:p>
            <a:pPr>
              <a:spcBef>
                <a:spcPts val="150"/>
              </a:spcBef>
            </a:pPr>
            <a:r>
              <a:rPr lang="en-US" dirty="0">
                <a:ea typeface="ＭＳ Ｐゴシック" pitchFamily="4" charset="-128"/>
                <a:cs typeface="ＭＳ Ｐゴシック" pitchFamily="4" charset="-128"/>
              </a:rPr>
              <a:t>Do this all the time for all  possible incoming angles </a:t>
            </a:r>
          </a:p>
          <a:p>
            <a:pPr>
              <a:spcBef>
                <a:spcPts val="150"/>
              </a:spcBef>
            </a:pPr>
            <a:endParaRPr lang="en-US" dirty="0">
              <a:ea typeface="ＭＳ Ｐゴシック" pitchFamily="4" charset="-128"/>
              <a:cs typeface="ＭＳ Ｐゴシック" pitchFamily="4" charset="-128"/>
            </a:endParaRPr>
          </a:p>
          <a:p>
            <a:pPr>
              <a:spcBef>
                <a:spcPts val="150"/>
              </a:spcBef>
            </a:pPr>
            <a:r>
              <a:rPr lang="en-US" dirty="0">
                <a:ea typeface="ＭＳ Ｐゴシック" pitchFamily="4" charset="-128"/>
                <a:cs typeface="ＭＳ Ｐゴシック" pitchFamily="4" charset="-128"/>
              </a:rPr>
              <a:t>This is the major technological advancement for PUEO; we’re flying 24 </a:t>
            </a:r>
            <a:r>
              <a:rPr lang="en-US" dirty="0" err="1">
                <a:ea typeface="ＭＳ Ｐゴシック" pitchFamily="4" charset="-128"/>
                <a:cs typeface="ＭＳ Ｐゴシック" pitchFamily="4" charset="-128"/>
              </a:rPr>
              <a:t>RFSoC</a:t>
            </a:r>
            <a:r>
              <a:rPr lang="en-US" dirty="0">
                <a:ea typeface="ＭＳ Ｐゴシック" pitchFamily="4" charset="-128"/>
                <a:cs typeface="ＭＳ Ｐゴシック" pitchFamily="4" charset="-128"/>
              </a:rPr>
              <a:t>-based boards</a:t>
            </a:r>
          </a:p>
          <a:p>
            <a:endParaRPr lang="en-US" sz="1500" dirty="0">
              <a:ea typeface="ＭＳ Ｐゴシック" pitchFamily="4" charset="-128"/>
              <a:cs typeface="ＭＳ Ｐゴシック" pitchFamily="4" charset="-128"/>
            </a:endParaRPr>
          </a:p>
          <a:p>
            <a:endParaRPr lang="en-US" sz="1500" dirty="0">
              <a:ea typeface="ＭＳ Ｐゴシック" pitchFamily="4" charset="-128"/>
              <a:cs typeface="ＭＳ Ｐゴシック" pitchFamily="4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1999" y="597826"/>
            <a:ext cx="2887195" cy="3000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Si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49090" y="613625"/>
            <a:ext cx="23330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3 Antenna Example, Side View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37643-6D95-3448-AFF7-615B181AF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1476" y="108355"/>
            <a:ext cx="9144000" cy="586068"/>
          </a:xfrm>
        </p:spPr>
        <p:txBody>
          <a:bodyPr>
            <a:normAutofit/>
          </a:bodyPr>
          <a:lstStyle/>
          <a:p>
            <a:r>
              <a:rPr lang="en-US" sz="2400" dirty="0"/>
              <a:t>Low Frequency Instrument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925FC-FB1E-DD45-B8CB-6B79CF741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6E50-F3BB-7B4C-95D3-E4F495340936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963F8032-BEBE-8340-B63D-4584C97BE50B}"/>
              </a:ext>
            </a:extLst>
          </p:cNvPr>
          <p:cNvSpPr txBox="1">
            <a:spLocks/>
          </p:cNvSpPr>
          <p:nvPr/>
        </p:nvSpPr>
        <p:spPr>
          <a:xfrm>
            <a:off x="8077200" y="4767264"/>
            <a:ext cx="7620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2FC1D0-E474-2F4B-9026-5C955C61B4DC}"/>
              </a:ext>
            </a:extLst>
          </p:cNvPr>
          <p:cNvSpPr txBox="1"/>
          <p:nvPr/>
        </p:nvSpPr>
        <p:spPr>
          <a:xfrm>
            <a:off x="2362200" y="838214"/>
            <a:ext cx="4719086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14313" indent="-214313">
              <a:buFont typeface="Arial"/>
              <a:buChar char="•"/>
            </a:pPr>
            <a:r>
              <a:rPr lang="en-US" sz="1600" dirty="0">
                <a:cs typeface="Calibri"/>
              </a:rPr>
              <a:t>Degree-scale angular resolution expected  </a:t>
            </a:r>
          </a:p>
          <a:p>
            <a:pPr marL="214313" indent="-214313">
              <a:buFont typeface="Arial"/>
              <a:buChar char="•"/>
            </a:pPr>
            <a:r>
              <a:rPr lang="en-US" sz="1600" dirty="0">
                <a:cs typeface="Calibri"/>
              </a:rPr>
              <a:t>Factor of 2 improved sensitivity (effective area) to tau neutrinos compared with Main Instrument</a:t>
            </a:r>
          </a:p>
          <a:p>
            <a:endParaRPr lang="en-US" sz="1350" dirty="0">
              <a:cs typeface="Calibri"/>
            </a:endParaRPr>
          </a:p>
        </p:txBody>
      </p:sp>
      <p:pic>
        <p:nvPicPr>
          <p:cNvPr id="7" name="Picture 14">
            <a:extLst>
              <a:ext uri="{FF2B5EF4-FFF2-40B4-BE49-F238E27FC236}">
                <a16:creationId xmlns:a16="http://schemas.microsoft.com/office/drawing/2014/main" id="{141F1456-2161-0548-94F8-758F70463F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26"/>
          <a:stretch/>
        </p:blipFill>
        <p:spPr>
          <a:xfrm>
            <a:off x="4038601" y="1950455"/>
            <a:ext cx="3276600" cy="30596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D31CAF5-CBC7-A94C-9181-A19726D6F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301" y="10712"/>
            <a:ext cx="1524699" cy="825781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C72B6EA8-4C3B-4542-A5E0-4872101C92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076" y="1907071"/>
            <a:ext cx="1892868" cy="3085801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9D8B723-B732-3C4F-9D46-4952E12BB6E8}"/>
              </a:ext>
            </a:extLst>
          </p:cNvPr>
          <p:cNvGrpSpPr/>
          <p:nvPr/>
        </p:nvGrpSpPr>
        <p:grpSpPr>
          <a:xfrm>
            <a:off x="181476" y="272455"/>
            <a:ext cx="1365886" cy="3269232"/>
            <a:chOff x="8490758" y="219528"/>
            <a:chExt cx="2776053" cy="6346372"/>
          </a:xfrm>
        </p:grpSpPr>
        <p:pic>
          <p:nvPicPr>
            <p:cNvPr id="23" name="Picture 22" descr="A picture containing lamp&#10;&#10;Description automatically generated">
              <a:extLst>
                <a:ext uri="{FF2B5EF4-FFF2-40B4-BE49-F238E27FC236}">
                  <a16:creationId xmlns:a16="http://schemas.microsoft.com/office/drawing/2014/main" id="{3D7F4617-FA11-2C42-A32B-80BA988EF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90758" y="219528"/>
              <a:ext cx="2776053" cy="6346370"/>
            </a:xfrm>
            <a:prstGeom prst="rect">
              <a:avLst/>
            </a:prstGeom>
          </p:spPr>
        </p:pic>
        <p:pic>
          <p:nvPicPr>
            <p:cNvPr id="24" name="Picture 13" descr="A picture containing text, turtle&#10;&#10;Description automatically generated">
              <a:extLst>
                <a:ext uri="{FF2B5EF4-FFF2-40B4-BE49-F238E27FC236}">
                  <a16:creationId xmlns:a16="http://schemas.microsoft.com/office/drawing/2014/main" id="{8A3BB810-3382-634D-B15A-54B406535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37382" y="3820885"/>
              <a:ext cx="1609808" cy="2745015"/>
            </a:xfrm>
            <a:prstGeom prst="rect">
              <a:avLst/>
            </a:prstGeom>
          </p:spPr>
        </p:pic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9D200BA-B618-F646-A3ED-029E6C9A4C95}"/>
              </a:ext>
            </a:extLst>
          </p:cNvPr>
          <p:cNvCxnSpPr/>
          <p:nvPr/>
        </p:nvCxnSpPr>
        <p:spPr>
          <a:xfrm>
            <a:off x="1291696" y="2127636"/>
            <a:ext cx="830214" cy="1164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AF2C0E5-7B20-6442-AC6E-F4DC533708AB}"/>
              </a:ext>
            </a:extLst>
          </p:cNvPr>
          <p:cNvCxnSpPr>
            <a:cxnSpLocks/>
          </p:cNvCxnSpPr>
          <p:nvPr/>
        </p:nvCxnSpPr>
        <p:spPr>
          <a:xfrm>
            <a:off x="1132255" y="3541686"/>
            <a:ext cx="989655" cy="13236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97120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94640-9ECC-4868-A98E-B3E84B535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-347188"/>
            <a:ext cx="7886700" cy="99417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Low Frequency (LF) Antenna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23CAC1-8250-4B1C-834E-83BAD0511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6" descr="A picture containing candelabrum, plant, leaf&#10;&#10;Description automatically generated">
            <a:extLst>
              <a:ext uri="{FF2B5EF4-FFF2-40B4-BE49-F238E27FC236}">
                <a16:creationId xmlns:a16="http://schemas.microsoft.com/office/drawing/2014/main" id="{EF78D2EF-BAE7-20DA-A889-14D5AF880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088" y="2203366"/>
            <a:ext cx="2608490" cy="254651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87A8018-8DB5-0F6D-FC52-68BD52096078}"/>
              </a:ext>
            </a:extLst>
          </p:cNvPr>
          <p:cNvSpPr/>
          <p:nvPr/>
        </p:nvSpPr>
        <p:spPr>
          <a:xfrm>
            <a:off x="288131" y="2097883"/>
            <a:ext cx="2796267" cy="3605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350">
                <a:cs typeface="Calibri"/>
              </a:rPr>
              <a:t>Single antenna gain (</a:t>
            </a:r>
            <a:r>
              <a:rPr lang="en-US" sz="1350" err="1">
                <a:cs typeface="Calibri"/>
              </a:rPr>
              <a:t>dBi</a:t>
            </a:r>
            <a:r>
              <a:rPr lang="en-US" sz="1350">
                <a:cs typeface="Calibri"/>
              </a:rPr>
              <a:t>) vs azimuth</a:t>
            </a:r>
            <a:endParaRPr lang="en-US" sz="135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441FFC-6370-CE30-7312-E8ED7DF320BE}"/>
              </a:ext>
            </a:extLst>
          </p:cNvPr>
          <p:cNvSpPr txBox="1"/>
          <p:nvPr/>
        </p:nvSpPr>
        <p:spPr>
          <a:xfrm>
            <a:off x="209035" y="827790"/>
            <a:ext cx="8742437" cy="14542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Sinuous antenna has log-periodic, complementary structure </a:t>
            </a:r>
            <a:r>
              <a:rPr lang="en-US" dirty="0">
                <a:sym typeface="Wingdings" pitchFamily="2" charset="2"/>
              </a:rPr>
              <a:t> W</a:t>
            </a:r>
            <a:r>
              <a:rPr lang="en-US" dirty="0"/>
              <a:t>ideband: 50-300 MHz</a:t>
            </a:r>
            <a:endParaRPr lang="en-US" dirty="0">
              <a:ea typeface="+mn-lt"/>
              <a:cs typeface="+mn-lt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Dual polarization: independent horizontal and vertical polarization feeds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4-6 </a:t>
            </a:r>
            <a:r>
              <a:rPr lang="en-US" dirty="0" err="1">
                <a:cs typeface="Calibri"/>
              </a:rPr>
              <a:t>dBi</a:t>
            </a:r>
            <a:r>
              <a:rPr lang="en-US" dirty="0">
                <a:cs typeface="Calibri"/>
              </a:rPr>
              <a:t> gain at boresight</a:t>
            </a:r>
            <a:endParaRPr lang="en-US" dirty="0">
              <a:ea typeface="+mn-lt"/>
              <a:cs typeface="+mn-lt"/>
            </a:endParaRPr>
          </a:p>
          <a:p>
            <a:endParaRPr lang="en-US" dirty="0">
              <a:cs typeface="Calibri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b="1" dirty="0">
              <a:cs typeface="Calibri"/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958329D9-0BD2-4A8E-8DF0-30748E45A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8017" y="2581049"/>
            <a:ext cx="2721701" cy="20384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997EF6-02C3-4E36-97D8-A769C4A54029}"/>
              </a:ext>
            </a:extLst>
          </p:cNvPr>
          <p:cNvSpPr txBox="1"/>
          <p:nvPr/>
        </p:nvSpPr>
        <p:spPr>
          <a:xfrm>
            <a:off x="6140563" y="1827099"/>
            <a:ext cx="2764970" cy="27699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350"/>
              <a:t>Conductive fabric sewed on curtain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A96B5E-48DF-9DF9-1367-6CDD4F3BD624}"/>
              </a:ext>
            </a:extLst>
          </p:cNvPr>
          <p:cNvSpPr/>
          <p:nvPr/>
        </p:nvSpPr>
        <p:spPr>
          <a:xfrm>
            <a:off x="3955255" y="2097882"/>
            <a:ext cx="1306286" cy="3605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350">
                <a:cs typeface="Calibri"/>
              </a:rPr>
              <a:t> vs zenith</a:t>
            </a:r>
            <a:endParaRPr lang="en-US" sz="1350"/>
          </a:p>
        </p:txBody>
      </p:sp>
      <p:pic>
        <p:nvPicPr>
          <p:cNvPr id="7" name="Picture 7" descr="Chart, radar chart&#10;&#10;Description automatically generated">
            <a:extLst>
              <a:ext uri="{FF2B5EF4-FFF2-40B4-BE49-F238E27FC236}">
                <a16:creationId xmlns:a16="http://schemas.microsoft.com/office/drawing/2014/main" id="{06171098-0844-8925-C073-13268D3E5C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710" y="2581049"/>
            <a:ext cx="2714058" cy="2038466"/>
          </a:xfrm>
          <a:prstGeom prst="rect">
            <a:avLst/>
          </a:prstGeom>
        </p:spPr>
      </p:pic>
      <p:sp>
        <p:nvSpPr>
          <p:cNvPr id="3" name="Down Arrow 2">
            <a:extLst>
              <a:ext uri="{FF2B5EF4-FFF2-40B4-BE49-F238E27FC236}">
                <a16:creationId xmlns:a16="http://schemas.microsoft.com/office/drawing/2014/main" id="{2C00233C-2C0C-DB4B-8519-8DEBB5C5E9E2}"/>
              </a:ext>
            </a:extLst>
          </p:cNvPr>
          <p:cNvSpPr/>
          <p:nvPr/>
        </p:nvSpPr>
        <p:spPr>
          <a:xfrm>
            <a:off x="7862935" y="3272828"/>
            <a:ext cx="155754" cy="6055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100626-96A3-AB42-9A07-9C5A821854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9301" y="10712"/>
            <a:ext cx="1524699" cy="82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5485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23CAC1-8250-4B1C-834E-83BAD0511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100626-96A3-AB42-9A07-9C5A82185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301" y="10712"/>
            <a:ext cx="1524699" cy="82578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A245FDAB-E859-5247-881B-953F3A44D6F6}"/>
              </a:ext>
            </a:extLst>
          </p:cNvPr>
          <p:cNvSpPr txBox="1">
            <a:spLocks/>
          </p:cNvSpPr>
          <p:nvPr/>
        </p:nvSpPr>
        <p:spPr>
          <a:xfrm>
            <a:off x="152400" y="10712"/>
            <a:ext cx="9144000" cy="5860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7500"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Helvetica Neue"/>
              </a:defRPr>
            </a:lvl1pPr>
          </a:lstStyle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Array Performance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0" descr="Chart, radar chart&#10;&#10;Description automatically generated">
            <a:extLst>
              <a:ext uri="{FF2B5EF4-FFF2-40B4-BE49-F238E27FC236}">
                <a16:creationId xmlns:a16="http://schemas.microsoft.com/office/drawing/2014/main" id="{C8B66917-C9F4-964F-A0D8-614783BD1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3125" y="2339060"/>
            <a:ext cx="3193411" cy="23851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8177E08-94D5-EB45-9A67-151738C8AAF7}"/>
              </a:ext>
            </a:extLst>
          </p:cNvPr>
          <p:cNvSpPr txBox="1"/>
          <p:nvPr/>
        </p:nvSpPr>
        <p:spPr>
          <a:xfrm>
            <a:off x="2130895" y="1036348"/>
            <a:ext cx="7070300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14313" indent="-214313">
              <a:buFont typeface="Arial"/>
              <a:buChar char="•"/>
            </a:pPr>
            <a:r>
              <a:rPr lang="en-US" sz="1350" dirty="0">
                <a:cs typeface="Calibri"/>
              </a:rPr>
              <a:t>Layout chosen so that antennas in adjacent layers are not in beam of other antennas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cs typeface="Calibri"/>
              </a:rPr>
              <a:t>Array gain ~10 </a:t>
            </a:r>
            <a:r>
              <a:rPr lang="en-US" sz="1350" dirty="0" err="1">
                <a:cs typeface="Calibri"/>
              </a:rPr>
              <a:t>dBi</a:t>
            </a:r>
            <a:endParaRPr lang="en-US" sz="1350" dirty="0">
              <a:cs typeface="Calibri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 err="1">
                <a:cs typeface="Calibri"/>
              </a:rPr>
              <a:t>Asymetric</a:t>
            </a:r>
            <a:r>
              <a:rPr lang="en-US" sz="1350" dirty="0">
                <a:cs typeface="Calibri"/>
              </a:rPr>
              <a:t> beam pattern in azimuthal direction (±2 dB) requires good antenna indexing</a:t>
            </a:r>
            <a:endParaRPr lang="en-US" sz="1350" dirty="0"/>
          </a:p>
          <a:p>
            <a:endParaRPr lang="en-US" sz="1350" dirty="0">
              <a:cs typeface="Calibri"/>
            </a:endParaRPr>
          </a:p>
          <a:p>
            <a:endParaRPr lang="en-US" sz="1350" dirty="0">
              <a:cs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9A51834-AA0E-3F4F-A1B9-016DF1E3E099}"/>
              </a:ext>
            </a:extLst>
          </p:cNvPr>
          <p:cNvSpPr/>
          <p:nvPr/>
        </p:nvSpPr>
        <p:spPr>
          <a:xfrm>
            <a:off x="2403068" y="1871512"/>
            <a:ext cx="2796267" cy="3605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350" dirty="0">
                <a:cs typeface="Calibri"/>
              </a:rPr>
              <a:t>Array again (</a:t>
            </a:r>
            <a:r>
              <a:rPr lang="en-US" sz="1350" dirty="0" err="1">
                <a:cs typeface="Calibri"/>
              </a:rPr>
              <a:t>dBi</a:t>
            </a:r>
            <a:r>
              <a:rPr lang="en-US" sz="1350" dirty="0">
                <a:cs typeface="Calibri"/>
              </a:rPr>
              <a:t>) vs azimuth</a:t>
            </a:r>
            <a:endParaRPr lang="en-US" sz="135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D62FEF-6B17-DE41-9C83-0829843DC38B}"/>
              </a:ext>
            </a:extLst>
          </p:cNvPr>
          <p:cNvSpPr/>
          <p:nvPr/>
        </p:nvSpPr>
        <p:spPr>
          <a:xfrm>
            <a:off x="6310956" y="1868273"/>
            <a:ext cx="1306286" cy="3605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350" dirty="0">
                <a:cs typeface="Calibri"/>
              </a:rPr>
              <a:t> vs zenith</a:t>
            </a:r>
            <a:endParaRPr lang="en-US" sz="1350" dirty="0"/>
          </a:p>
        </p:txBody>
      </p:sp>
      <p:pic>
        <p:nvPicPr>
          <p:cNvPr id="20" name="Picture 8" descr="Chart, radar chart&#10;&#10;Description automatically generated">
            <a:extLst>
              <a:ext uri="{FF2B5EF4-FFF2-40B4-BE49-F238E27FC236}">
                <a16:creationId xmlns:a16="http://schemas.microsoft.com/office/drawing/2014/main" id="{5B9B8F77-96C8-9449-B6B1-DFF2F33F85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895" y="2343170"/>
            <a:ext cx="3167522" cy="238512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1A9595D-B400-304B-A6A3-B2336B89135F}"/>
              </a:ext>
            </a:extLst>
          </p:cNvPr>
          <p:cNvGrpSpPr/>
          <p:nvPr/>
        </p:nvGrpSpPr>
        <p:grpSpPr>
          <a:xfrm>
            <a:off x="255044" y="803564"/>
            <a:ext cx="1681315" cy="4055062"/>
            <a:chOff x="8490758" y="219528"/>
            <a:chExt cx="2776053" cy="6346372"/>
          </a:xfrm>
        </p:grpSpPr>
        <p:pic>
          <p:nvPicPr>
            <p:cNvPr id="22" name="Picture 21" descr="A picture containing lamp&#10;&#10;Description automatically generated">
              <a:extLst>
                <a:ext uri="{FF2B5EF4-FFF2-40B4-BE49-F238E27FC236}">
                  <a16:creationId xmlns:a16="http://schemas.microsoft.com/office/drawing/2014/main" id="{1439D7C3-79B5-9346-8FAE-E2EF55111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90758" y="219528"/>
              <a:ext cx="2776053" cy="6346370"/>
            </a:xfrm>
            <a:prstGeom prst="rect">
              <a:avLst/>
            </a:prstGeom>
          </p:spPr>
        </p:pic>
        <p:pic>
          <p:nvPicPr>
            <p:cNvPr id="23" name="Picture 13" descr="A picture containing text, turtle&#10;&#10;Description automatically generated">
              <a:extLst>
                <a:ext uri="{FF2B5EF4-FFF2-40B4-BE49-F238E27FC236}">
                  <a16:creationId xmlns:a16="http://schemas.microsoft.com/office/drawing/2014/main" id="{14232270-BB8A-6840-8ADF-4CC3DCFFA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37382" y="3820885"/>
              <a:ext cx="1609808" cy="27450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71545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1143000" y="-71718"/>
            <a:ext cx="6858000" cy="58606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itchFamily="8" charset="0"/>
                <a:ea typeface="ＭＳ Ｐゴシック" pitchFamily="8" charset="-128"/>
              </a:rPr>
              <a:t>Advantages of Ground-Based Detectors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571455" y="665976"/>
            <a:ext cx="4914900" cy="2914650"/>
          </a:xfrm>
        </p:spPr>
        <p:txBody>
          <a:bodyPr>
            <a:normAutofit fontScale="32500" lnSpcReduction="20000"/>
          </a:bodyPr>
          <a:lstStyle/>
          <a:p>
            <a:pPr>
              <a:buFontTx/>
              <a:buNone/>
            </a:pPr>
            <a:endParaRPr lang="en-US" sz="2100" dirty="0">
              <a:ea typeface="ＭＳ Ｐゴシック" pitchFamily="8" charset="-128"/>
              <a:cs typeface="ＭＳ Ｐゴシック" pitchFamily="8" charset="-128"/>
            </a:endParaRPr>
          </a:p>
          <a:p>
            <a:pPr lvl="1"/>
            <a:r>
              <a:rPr lang="en-US" sz="6461" dirty="0"/>
              <a:t>Lower energy threshold: cover energy range between </a:t>
            </a:r>
            <a:r>
              <a:rPr lang="en-US" sz="6461" dirty="0" err="1"/>
              <a:t>IceCube</a:t>
            </a:r>
            <a:r>
              <a:rPr lang="en-US" sz="6461" dirty="0"/>
              <a:t> &amp; PUEO</a:t>
            </a:r>
          </a:p>
          <a:p>
            <a:pPr lvl="1"/>
            <a:r>
              <a:rPr lang="en-US" sz="6461" dirty="0"/>
              <a:t>More </a:t>
            </a:r>
            <a:r>
              <a:rPr lang="en-US" sz="6461" dirty="0" err="1"/>
              <a:t>livetime</a:t>
            </a:r>
            <a:r>
              <a:rPr lang="en-US" sz="6461" dirty="0"/>
              <a:t> </a:t>
            </a:r>
          </a:p>
          <a:p>
            <a:pPr lvl="2"/>
            <a:r>
              <a:rPr lang="en-US" sz="5539" dirty="0">
                <a:ea typeface="ＭＳ Ｐゴシック" pitchFamily="8" charset="-128"/>
              </a:rPr>
              <a:t>300 days/year vs. 30 days/3 years</a:t>
            </a:r>
          </a:p>
          <a:p>
            <a:pPr lvl="1"/>
            <a:r>
              <a:rPr lang="en-US" sz="6461" dirty="0"/>
              <a:t>Less man-made background to battle</a:t>
            </a:r>
          </a:p>
          <a:p>
            <a:pPr lvl="1"/>
            <a:r>
              <a:rPr lang="en-US" sz="6461" dirty="0"/>
              <a:t>Use more antennas than on a balloon</a:t>
            </a:r>
          </a:p>
          <a:p>
            <a:pPr lvl="1"/>
            <a:r>
              <a:rPr lang="en-US" sz="6461" dirty="0"/>
              <a:t>But: smaller instrumented volume</a:t>
            </a:r>
          </a:p>
        </p:txBody>
      </p:sp>
      <p:sp>
        <p:nvSpPr>
          <p:cNvPr id="4608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438D1E3-EC25-D54B-969B-C04F71CD3D61}" type="slidenum">
              <a:rPr lang="en-US" smtClean="0">
                <a:latin typeface="Arial" pitchFamily="8" charset="0"/>
              </a:rPr>
              <a:pPr/>
              <a:t>35</a:t>
            </a:fld>
            <a:endParaRPr lang="en-US">
              <a:latin typeface="Arial" pitchFamily="8" charset="0"/>
            </a:endParaRPr>
          </a:p>
        </p:txBody>
      </p:sp>
      <p:pic>
        <p:nvPicPr>
          <p:cNvPr id="46086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29400" y="770077"/>
            <a:ext cx="1759743" cy="1618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82933" y="2755364"/>
            <a:ext cx="1531143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8" name="Picture 8"/>
          <p:cNvPicPr>
            <a:picLocks noChangeAspect="1"/>
          </p:cNvPicPr>
          <p:nvPr/>
        </p:nvPicPr>
        <p:blipFill>
          <a:blip r:embed="rId4"/>
          <a:srcRect t="11551" b="13477"/>
          <a:stretch>
            <a:fillRect/>
          </a:stretch>
        </p:blipFill>
        <p:spPr bwMode="auto">
          <a:xfrm>
            <a:off x="838200" y="3278160"/>
            <a:ext cx="2571750" cy="1569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17618" y="3261491"/>
            <a:ext cx="1885950" cy="1603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6B6A0-6ECE-FB4E-A184-05F87BFD5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593"/>
            <a:ext cx="9144000" cy="586068"/>
          </a:xfrm>
        </p:spPr>
        <p:txBody>
          <a:bodyPr>
            <a:normAutofit fontScale="90000"/>
          </a:bodyPr>
          <a:lstStyle/>
          <a:p>
            <a:r>
              <a:rPr lang="en-US" dirty="0"/>
              <a:t>ARA:  In-Ice Radio Detector at South Pole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9F4175-67B0-C34F-BADD-1AAB6A47B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6E50-F3BB-7B4C-95D3-E4F495340936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1C1BE9-4DF3-3A41-B3E9-512830F48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2266" y="761008"/>
            <a:ext cx="3773133" cy="3642615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00640B8-9D7B-3245-8701-FE5527DDB954}"/>
              </a:ext>
            </a:extLst>
          </p:cNvPr>
          <p:cNvSpPr txBox="1">
            <a:spLocks/>
          </p:cNvSpPr>
          <p:nvPr/>
        </p:nvSpPr>
        <p:spPr>
          <a:xfrm>
            <a:off x="3881801" y="4426122"/>
            <a:ext cx="769088" cy="93602"/>
          </a:xfrm>
          <a:prstGeom prst="rect">
            <a:avLst/>
          </a:prstGeom>
          <a:noFill/>
        </p:spPr>
        <p:txBody>
          <a:bodyPr vert="horz" lIns="0" tIns="34290" rIns="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2FA6C7-C1D9-264A-B968-5518F1AAE3F5}" type="slidenum">
              <a:rPr lang="en-US" sz="900">
                <a:solidFill>
                  <a:srgbClr val="898989"/>
                </a:solidFill>
                <a:latin typeface="Arial" pitchFamily="8" charset="0"/>
              </a:rPr>
              <a:pPr/>
              <a:t>36</a:t>
            </a:fld>
            <a:endParaRPr lang="en-US" sz="900">
              <a:solidFill>
                <a:srgbClr val="898989"/>
              </a:solidFill>
              <a:latin typeface="Arial" pitchFamily="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2001F5B-1FB6-DA48-A0EA-B0479ECEEDD8}"/>
              </a:ext>
            </a:extLst>
          </p:cNvPr>
          <p:cNvSpPr txBox="1">
            <a:spLocks/>
          </p:cNvSpPr>
          <p:nvPr/>
        </p:nvSpPr>
        <p:spPr>
          <a:xfrm>
            <a:off x="1684402" y="-869681"/>
            <a:ext cx="2966484" cy="105405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Helvetica Neue"/>
              </a:defRPr>
            </a:lvl1pPr>
          </a:lstStyle>
          <a:p>
            <a:pPr>
              <a:defRPr/>
            </a:pPr>
            <a:r>
              <a:rPr lang="en-US" sz="2700">
                <a:latin typeface="Arial" pitchFamily="4" charset="0"/>
                <a:ea typeface="ＭＳ Ｐゴシック" pitchFamily="4" charset="-128"/>
              </a:rPr>
              <a:t>An ARA Station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4E0794-D7B6-AC45-A680-CAD6B0863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17" y="761008"/>
            <a:ext cx="4979794" cy="348714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66B6AB-2D9A-3547-99E6-39EB2E996EDB}"/>
              </a:ext>
            </a:extLst>
          </p:cNvPr>
          <p:cNvSpPr/>
          <p:nvPr/>
        </p:nvSpPr>
        <p:spPr>
          <a:xfrm>
            <a:off x="3733800" y="2571750"/>
            <a:ext cx="533400" cy="196208"/>
          </a:xfrm>
          <a:prstGeom prst="rect">
            <a:avLst/>
          </a:prstGeom>
          <a:solidFill>
            <a:srgbClr val="D4E4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703B89-C7A5-A24D-84E1-760F59BAFC79}"/>
              </a:ext>
            </a:extLst>
          </p:cNvPr>
          <p:cNvSpPr txBox="1"/>
          <p:nvPr/>
        </p:nvSpPr>
        <p:spPr>
          <a:xfrm>
            <a:off x="3652208" y="2527564"/>
            <a:ext cx="122459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dirty="0">
                <a:solidFill>
                  <a:schemeClr val="tx2">
                    <a:lumMod val="50000"/>
                  </a:schemeClr>
                </a:solidFill>
              </a:rPr>
              <a:t>incoherently</a:t>
            </a:r>
            <a:endParaRPr lang="en-US" sz="788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3" name="Picture 10" descr="Image result for uchicago logo">
            <a:extLst>
              <a:ext uri="{FF2B5EF4-FFF2-40B4-BE49-F238E27FC236}">
                <a16:creationId xmlns:a16="http://schemas.microsoft.com/office/drawing/2014/main" id="{ED9CF4C5-48D6-6046-B73D-EF4C2F006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8" y="4713276"/>
            <a:ext cx="1393916" cy="296874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4" name="Picture 12" descr="Image result for university of wisconsin logo">
            <a:extLst>
              <a:ext uri="{FF2B5EF4-FFF2-40B4-BE49-F238E27FC236}">
                <a16:creationId xmlns:a16="http://schemas.microsoft.com/office/drawing/2014/main" id="{F2A23C7B-6157-EE42-B8EB-A7B8B02E8D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9" t="24520" r="3703" b="24752"/>
          <a:stretch/>
        </p:blipFill>
        <p:spPr bwMode="auto">
          <a:xfrm>
            <a:off x="6833338" y="4688720"/>
            <a:ext cx="1091462" cy="362089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5" name="Picture 14" descr="Image result for ohio state university logo">
            <a:extLst>
              <a:ext uri="{FF2B5EF4-FFF2-40B4-BE49-F238E27FC236}">
                <a16:creationId xmlns:a16="http://schemas.microsoft.com/office/drawing/2014/main" id="{967BC758-EFBF-3D42-8EC8-C5561D3AC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125" y="4491666"/>
            <a:ext cx="586116" cy="57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 descr="Image result for university of kansas logo">
            <a:extLst>
              <a:ext uri="{FF2B5EF4-FFF2-40B4-BE49-F238E27FC236}">
                <a16:creationId xmlns:a16="http://schemas.microsoft.com/office/drawing/2014/main" id="{E5075685-B96D-4843-BC59-18FA7DAE7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882" y="4484304"/>
            <a:ext cx="663918" cy="58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8" descr="Image result for university of delaware logo">
            <a:extLst>
              <a:ext uri="{FF2B5EF4-FFF2-40B4-BE49-F238E27FC236}">
                <a16:creationId xmlns:a16="http://schemas.microsoft.com/office/drawing/2014/main" id="{E17E69EC-A443-AD45-A121-2E0673761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631" y="4437667"/>
            <a:ext cx="596593" cy="59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0" descr="Image result for university of maryland logo">
            <a:extLst>
              <a:ext uri="{FF2B5EF4-FFF2-40B4-BE49-F238E27FC236}">
                <a16:creationId xmlns:a16="http://schemas.microsoft.com/office/drawing/2014/main" id="{1FC25D82-9D8D-464A-9129-26AD4F04C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974" y="4476750"/>
            <a:ext cx="6667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6" descr="Image result for university of nebraska logo">
            <a:extLst>
              <a:ext uri="{FF2B5EF4-FFF2-40B4-BE49-F238E27FC236}">
                <a16:creationId xmlns:a16="http://schemas.microsoft.com/office/drawing/2014/main" id="{F9200059-F344-494A-9466-F805E1C9C4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3" t="30616" r="5881" b="25262"/>
          <a:stretch/>
        </p:blipFill>
        <p:spPr bwMode="auto">
          <a:xfrm>
            <a:off x="1524000" y="4647329"/>
            <a:ext cx="754726" cy="39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0" descr="Image result for ntu taiwan logo">
            <a:extLst>
              <a:ext uri="{FF2B5EF4-FFF2-40B4-BE49-F238E27FC236}">
                <a16:creationId xmlns:a16="http://schemas.microsoft.com/office/drawing/2014/main" id="{5B249D7B-4A5C-2345-84F2-7D95AA5BD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282" y="4618262"/>
            <a:ext cx="1182718" cy="46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8" descr="Image result for chiba university logo">
            <a:extLst>
              <a:ext uri="{FF2B5EF4-FFF2-40B4-BE49-F238E27FC236}">
                <a16:creationId xmlns:a16="http://schemas.microsoft.com/office/drawing/2014/main" id="{03B2E2A6-08FE-064D-95E5-0351E4A59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476750"/>
            <a:ext cx="625271" cy="54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4" descr="Image result for vub brussels logo">
            <a:extLst>
              <a:ext uri="{FF2B5EF4-FFF2-40B4-BE49-F238E27FC236}">
                <a16:creationId xmlns:a16="http://schemas.microsoft.com/office/drawing/2014/main" id="{E9B2B71B-6ED0-5C44-B482-DD02C820E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655" y="4688720"/>
            <a:ext cx="952565" cy="33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6223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A8190-145C-C546-BEFA-ACB11FBF9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Upgrade for ARA in 2018: Demonstrating a Phased Array Trigger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D31136-3747-F541-96B7-11B41EE84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447" y="692054"/>
            <a:ext cx="6515099" cy="310070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A real-time interferometric phased array trigger system</a:t>
            </a:r>
          </a:p>
          <a:p>
            <a:pPr lvl="1">
              <a:spcBef>
                <a:spcPts val="0"/>
              </a:spcBef>
            </a:pPr>
            <a:r>
              <a:rPr lang="en-US" dirty="0"/>
              <a:t>New DAQ – has been perfectly stable since deployment</a:t>
            </a:r>
          </a:p>
          <a:p>
            <a:pPr lvl="1">
              <a:spcBef>
                <a:spcPts val="0"/>
              </a:spcBef>
            </a:pPr>
            <a:r>
              <a:rPr lang="en-US" dirty="0"/>
              <a:t>Trigger performance matches simulations exactly</a:t>
            </a:r>
          </a:p>
          <a:p>
            <a:pPr lvl="1">
              <a:spcBef>
                <a:spcPts val="0"/>
              </a:spcBef>
            </a:pPr>
            <a:r>
              <a:rPr lang="en-US" dirty="0"/>
              <a:t>Improvement x2 effective volume achieved already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15B8D-946C-C84C-99C1-D82AACFC0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6E50-F3BB-7B4C-95D3-E4F495340936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5" name="Picture 4" descr="trigger_efficiency_measurement.png">
            <a:extLst>
              <a:ext uri="{FF2B5EF4-FFF2-40B4-BE49-F238E27FC236}">
                <a16:creationId xmlns:a16="http://schemas.microsoft.com/office/drawing/2014/main" id="{C4E87B26-D27E-B54E-B03D-B7CAFCE369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1" t="6472" r="6635"/>
          <a:stretch/>
        </p:blipFill>
        <p:spPr>
          <a:xfrm>
            <a:off x="55564" y="1835906"/>
            <a:ext cx="4194474" cy="29313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D986C2-0FDA-C94E-A56D-C85C0F01901C}"/>
              </a:ext>
            </a:extLst>
          </p:cNvPr>
          <p:cNvSpPr txBox="1"/>
          <p:nvPr/>
        </p:nvSpPr>
        <p:spPr>
          <a:xfrm>
            <a:off x="2919961" y="4843418"/>
            <a:ext cx="16204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ARA Coll., NIM 2018</a:t>
            </a:r>
          </a:p>
        </p:txBody>
      </p:sp>
      <p:pic>
        <p:nvPicPr>
          <p:cNvPr id="8" name="Picture 7" descr="Untitled-1.png">
            <a:extLst>
              <a:ext uri="{FF2B5EF4-FFF2-40B4-BE49-F238E27FC236}">
                <a16:creationId xmlns:a16="http://schemas.microsoft.com/office/drawing/2014/main" id="{C180016E-92AE-C84D-B96B-47495382D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872008"/>
            <a:ext cx="4321699" cy="289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4483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DA89B-8192-0742-93F4-2E9BE02B9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0" y="-496038"/>
            <a:ext cx="5372100" cy="992075"/>
          </a:xfrm>
        </p:spPr>
        <p:txBody>
          <a:bodyPr>
            <a:noAutofit/>
          </a:bodyPr>
          <a:lstStyle/>
          <a:p>
            <a:r>
              <a:rPr lang="en-US" sz="2400" dirty="0"/>
              <a:t>First Analysis of ARA Phased Array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7D35B-A6E0-6546-A51C-8E6FDBC98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11" y="187615"/>
            <a:ext cx="5372100" cy="284133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>
              <a:spcBef>
                <a:spcPts val="600"/>
              </a:spcBef>
            </a:pPr>
            <a:r>
              <a:rPr lang="en-US" sz="1500" dirty="0"/>
              <a:t>Its nice to get more sensitivity in hardware, but it only matters if you can analyze the data near threshold</a:t>
            </a:r>
          </a:p>
          <a:p>
            <a:pPr>
              <a:spcBef>
                <a:spcPts val="600"/>
              </a:spcBef>
            </a:pPr>
            <a:r>
              <a:rPr lang="en-US" sz="1500" dirty="0"/>
              <a:t>Turns out you can analyze the data down to threshold (see arXiv:2202.07080), and do it better than before.</a:t>
            </a:r>
          </a:p>
          <a:p>
            <a:pPr>
              <a:spcBef>
                <a:spcPts val="600"/>
              </a:spcBef>
            </a:pPr>
            <a:r>
              <a:rPr lang="en-US" sz="1500" dirty="0"/>
              <a:t>Points the way to building future detectors with the low-threshold phased array trigger design. </a:t>
            </a:r>
          </a:p>
          <a:p>
            <a:pPr>
              <a:spcBef>
                <a:spcPts val="600"/>
              </a:spcBef>
            </a:pPr>
            <a:r>
              <a:rPr lang="en-US" sz="1500" dirty="0"/>
              <a:t>Eyeballing: 50 station-years beats 10 years of </a:t>
            </a:r>
            <a:r>
              <a:rPr lang="en-US" sz="1500" dirty="0" err="1"/>
              <a:t>IceCube</a:t>
            </a:r>
            <a:r>
              <a:rPr lang="en-US" sz="1500" dirty="0"/>
              <a:t> @ 10</a:t>
            </a:r>
            <a:r>
              <a:rPr lang="en-US" sz="1500" baseline="30000" dirty="0"/>
              <a:t>18</a:t>
            </a:r>
            <a:r>
              <a:rPr lang="en-US" sz="1500" dirty="0"/>
              <a:t> eV.  Another  x 10 is a real ultra-high energy neutrino detector.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537131-CDF7-F14E-89D4-4EF5375D0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6E50-F3BB-7B4C-95D3-E4F495340936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6525704B-B7F2-7643-94F8-840FBC76C8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24574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47C7DCA0-A34C-9440-86C9-1111E64330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BC86371-8A4D-394D-8C97-A5A6AE77E3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66" r="67391"/>
          <a:stretch/>
        </p:blipFill>
        <p:spPr>
          <a:xfrm>
            <a:off x="4873631" y="3290941"/>
            <a:ext cx="1942678" cy="15458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3A99B3B-F0ED-DE4D-8D89-E29E02053E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217" t="5574"/>
          <a:stretch/>
        </p:blipFill>
        <p:spPr>
          <a:xfrm>
            <a:off x="6923184" y="3299357"/>
            <a:ext cx="2093237" cy="152902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97C6BE5-F5C9-6D45-95BB-39BE49F681C4}"/>
              </a:ext>
            </a:extLst>
          </p:cNvPr>
          <p:cNvSpPr txBox="1"/>
          <p:nvPr/>
        </p:nvSpPr>
        <p:spPr>
          <a:xfrm>
            <a:off x="5562600" y="4828385"/>
            <a:ext cx="30289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OLD			   	              NEW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FE4993-463D-C346-B89D-473FBDC997D2}"/>
              </a:ext>
            </a:extLst>
          </p:cNvPr>
          <p:cNvSpPr txBox="1"/>
          <p:nvPr/>
        </p:nvSpPr>
        <p:spPr>
          <a:xfrm>
            <a:off x="2950966" y="456155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ARA Collaboration: </a:t>
            </a:r>
          </a:p>
          <a:p>
            <a:r>
              <a:rPr lang="en-US" sz="1400" dirty="0"/>
              <a:t>arXiv:2202.07080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2581DB-9286-264C-A20C-2EBACD327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898" y="2706047"/>
            <a:ext cx="2721099" cy="23350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52131B-5F07-8840-9326-EA9FE465BC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5980" y="121442"/>
            <a:ext cx="361950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8551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AF324-A1D7-4544-A1BC-584C3702C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43" y="-71682"/>
            <a:ext cx="3486150" cy="682568"/>
          </a:xfrm>
        </p:spPr>
        <p:txBody>
          <a:bodyPr>
            <a:noAutofit/>
          </a:bodyPr>
          <a:lstStyle/>
          <a:p>
            <a:r>
              <a:rPr lang="en-US" sz="2700" dirty="0"/>
              <a:t>Toward IceCube-Gen2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4238B-E203-214A-8332-5B91C8F5D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82" y="800707"/>
            <a:ext cx="5486400" cy="2113943"/>
          </a:xfrm>
        </p:spPr>
        <p:txBody>
          <a:bodyPr>
            <a:normAutofit/>
          </a:bodyPr>
          <a:lstStyle/>
          <a:p>
            <a:r>
              <a:rPr lang="en-US" dirty="0" err="1"/>
              <a:t>IceCube</a:t>
            </a:r>
            <a:r>
              <a:rPr lang="en-US" dirty="0"/>
              <a:t> Gen2: a multi-component facility to reach the broadest range of energies.</a:t>
            </a:r>
          </a:p>
          <a:p>
            <a:r>
              <a:rPr lang="en-US" dirty="0"/>
              <a:t>Radio component required to reach the science goals at the highest energies (e.g. revealing the sources and propagation of the highest energy particles)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0EAAFB-AB11-0045-AD76-9A3428B75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6E50-F3BB-7B4C-95D3-E4F495340936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5" name="AutoShape 2" descr="decadal_survey_gen2-fan_radio_geometry.pdf">
            <a:extLst>
              <a:ext uri="{FF2B5EF4-FFF2-40B4-BE49-F238E27FC236}">
                <a16:creationId xmlns:a16="http://schemas.microsoft.com/office/drawing/2014/main" id="{D89EC0BA-551C-ED48-BD8E-6DB4AE8EBE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24574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" name="AutoShape 4" descr="decadal_survey_gen2-fan_radio_geometry.pdf">
            <a:extLst>
              <a:ext uri="{FF2B5EF4-FFF2-40B4-BE49-F238E27FC236}">
                <a16:creationId xmlns:a16="http://schemas.microsoft.com/office/drawing/2014/main" id="{83D68800-C73B-9B4A-8318-45830A0C82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" name="AutoShape 6" descr="decadal_survey_gen2-fan_radio_geometry.pdf">
            <a:extLst>
              <a:ext uri="{FF2B5EF4-FFF2-40B4-BE49-F238E27FC236}">
                <a16:creationId xmlns:a16="http://schemas.microsoft.com/office/drawing/2014/main" id="{C6B50A30-576B-6043-950B-45E0BA5691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86300" y="26860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2" name="AutoShape 8" descr="Sensitivities_white_paper_instrumentation.pdf">
            <a:extLst>
              <a:ext uri="{FF2B5EF4-FFF2-40B4-BE49-F238E27FC236}">
                <a16:creationId xmlns:a16="http://schemas.microsoft.com/office/drawing/2014/main" id="{0D9EDAFD-60D0-3549-BF80-B5D46F0D93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00600" y="28003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7997C0-8BE9-894E-BDAE-053D1BE6AB16}"/>
              </a:ext>
            </a:extLst>
          </p:cNvPr>
          <p:cNvSpPr txBox="1"/>
          <p:nvPr/>
        </p:nvSpPr>
        <p:spPr>
          <a:xfrm>
            <a:off x="2625825" y="3002878"/>
            <a:ext cx="30226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IceCube</a:t>
            </a:r>
            <a:r>
              <a:rPr lang="en-US" sz="1200" dirty="0"/>
              <a:t> Gen2 Whitepaper: </a:t>
            </a:r>
            <a:r>
              <a:rPr lang="en-US" sz="1200" dirty="0" err="1"/>
              <a:t>arXiv</a:t>
            </a:r>
            <a:r>
              <a:rPr lang="en-US" sz="1200" dirty="0"/>
              <a:t>: 2008.04323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7A4A252-A484-0E4F-B135-3BB262C94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8447" y="102392"/>
            <a:ext cx="3356572" cy="28555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E0F1B34-E767-4A40-8016-13C08215C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2995170"/>
            <a:ext cx="2193433" cy="212645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FE4F8A8-44EE-7F44-B6FB-0F2D59E2D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43" y="3329839"/>
            <a:ext cx="5476061" cy="171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71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62AF4AF-6263-7B45-A964-F55CB497259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6E50-F3BB-7B4C-95D3-E4F495340936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86551" y="4798369"/>
            <a:ext cx="14141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>
                <a:solidFill>
                  <a:schemeClr val="bg1"/>
                </a:solidFill>
              </a:rPr>
              <a:t>IceCube</a:t>
            </a:r>
            <a:r>
              <a:rPr lang="en-US" sz="1050" dirty="0">
                <a:solidFill>
                  <a:schemeClr val="bg1"/>
                </a:solidFill>
              </a:rPr>
              <a:t> Collaboration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0930F-FF35-3047-BA0B-6F7F52A08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666" y="355648"/>
            <a:ext cx="7230835" cy="439551"/>
          </a:xfrm>
        </p:spPr>
        <p:txBody>
          <a:bodyPr>
            <a:noAutofit/>
          </a:bodyPr>
          <a:lstStyle/>
          <a:p>
            <a:r>
              <a:rPr lang="en-US" sz="2000" dirty="0"/>
              <a:t>Radio Neutrino Observatory in Greenland (RNO-G): Discovering UHE Neutrinos and Paving the Way for IceCube-Gen2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E5411-D981-7B4E-9563-30BC98340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715" y="1229008"/>
            <a:ext cx="3955368" cy="2690595"/>
          </a:xfrm>
        </p:spPr>
        <p:txBody>
          <a:bodyPr>
            <a:normAutofit/>
          </a:bodyPr>
          <a:lstStyle/>
          <a:p>
            <a:pPr>
              <a:spcBef>
                <a:spcPts val="150"/>
              </a:spcBef>
            </a:pPr>
            <a:r>
              <a:rPr lang="en-US" sz="1500" dirty="0"/>
              <a:t>NSF-Operated Year-round Summit Station</a:t>
            </a:r>
          </a:p>
          <a:p>
            <a:pPr>
              <a:spcBef>
                <a:spcPts val="150"/>
              </a:spcBef>
            </a:pPr>
            <a:r>
              <a:rPr lang="en-US" sz="1500" dirty="0"/>
              <a:t>3km thick glacial ice</a:t>
            </a:r>
          </a:p>
          <a:p>
            <a:pPr>
              <a:spcBef>
                <a:spcPts val="150"/>
              </a:spcBef>
            </a:pPr>
            <a:r>
              <a:rPr lang="en-US" sz="1500" dirty="0"/>
              <a:t>Site is good for Solar/Wind generation</a:t>
            </a:r>
          </a:p>
          <a:p>
            <a:pPr>
              <a:spcBef>
                <a:spcPts val="150"/>
              </a:spcBef>
            </a:pPr>
            <a:r>
              <a:rPr lang="en-US" sz="1500" dirty="0"/>
              <a:t>2013: Attenuation Length Measurement</a:t>
            </a:r>
          </a:p>
          <a:p>
            <a:pPr>
              <a:spcBef>
                <a:spcPts val="150"/>
              </a:spcBef>
            </a:pPr>
            <a:r>
              <a:rPr lang="en-US" sz="1500" dirty="0"/>
              <a:t>2015: Prototype of phased array system in Greenland</a:t>
            </a:r>
          </a:p>
          <a:p>
            <a:pPr>
              <a:spcBef>
                <a:spcPts val="150"/>
              </a:spcBef>
            </a:pPr>
            <a:r>
              <a:rPr lang="en-US" sz="1500" dirty="0"/>
              <a:t>2021: First deployment of stations with scalable design</a:t>
            </a:r>
          </a:p>
        </p:txBody>
      </p:sp>
      <p:sp>
        <p:nvSpPr>
          <p:cNvPr id="17" name="Rectangle">
            <a:extLst>
              <a:ext uri="{FF2B5EF4-FFF2-40B4-BE49-F238E27FC236}">
                <a16:creationId xmlns:a16="http://schemas.microsoft.com/office/drawing/2014/main" id="{DA382A9B-0E72-9848-BCA6-A55062ED75EA}"/>
              </a:ext>
            </a:extLst>
          </p:cNvPr>
          <p:cNvSpPr/>
          <p:nvPr/>
        </p:nvSpPr>
        <p:spPr>
          <a:xfrm>
            <a:off x="1021003" y="4060377"/>
            <a:ext cx="6854812" cy="87401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0092" tIns="20092" rIns="20092" bIns="20092" anchor="ctr"/>
          <a:lstStyle/>
          <a:p>
            <a:pPr algn="ctr">
              <a:defRPr sz="3200" i="0" spc="0">
                <a:solidFill>
                  <a:srgbClr val="FFFFFF"/>
                </a:solidFill>
                <a:latin typeface="+mn-lt"/>
                <a:ea typeface="+mn-ea"/>
                <a:cs typeface="+mn-cs"/>
                <a:sym typeface="Avenir Medium"/>
              </a:defRPr>
            </a:pPr>
            <a:endParaRPr sz="900"/>
          </a:p>
        </p:txBody>
      </p:sp>
      <p:grpSp>
        <p:nvGrpSpPr>
          <p:cNvPr id="18" name="Group">
            <a:extLst>
              <a:ext uri="{FF2B5EF4-FFF2-40B4-BE49-F238E27FC236}">
                <a16:creationId xmlns:a16="http://schemas.microsoft.com/office/drawing/2014/main" id="{08FC6AE6-7203-8C4F-9B9B-2CC74ED3D630}"/>
              </a:ext>
            </a:extLst>
          </p:cNvPr>
          <p:cNvGrpSpPr/>
          <p:nvPr/>
        </p:nvGrpSpPr>
        <p:grpSpPr>
          <a:xfrm>
            <a:off x="1096981" y="4085550"/>
            <a:ext cx="6736421" cy="838015"/>
            <a:chOff x="0" y="0"/>
            <a:chExt cx="23951715" cy="2979606"/>
          </a:xfrm>
        </p:grpSpPr>
        <p:pic>
          <p:nvPicPr>
            <p:cNvPr id="19" name="PS-HOR-RGB-2C.png" descr="PS-HOR-RGB-2C.png">
              <a:extLst>
                <a:ext uri="{FF2B5EF4-FFF2-40B4-BE49-F238E27FC236}">
                  <a16:creationId xmlns:a16="http://schemas.microsoft.com/office/drawing/2014/main" id="{38DCAEB3-11C1-AC4B-9E65-F8AC00131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360658" y="452401"/>
              <a:ext cx="3009901" cy="1032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" name="512px-VUB_RGB.png" descr="512px-VUB_RGB.png">
              <a:extLst>
                <a:ext uri="{FF2B5EF4-FFF2-40B4-BE49-F238E27FC236}">
                  <a16:creationId xmlns:a16="http://schemas.microsoft.com/office/drawing/2014/main" id="{7E57D2EE-2320-E445-B543-52EE41FB6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9235722" y="331555"/>
              <a:ext cx="2579548" cy="9270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" name="Université_libre_de_Bruxelles_(logo).png" descr="Université_libre_de_Bruxelles_(logo).png">
              <a:extLst>
                <a:ext uri="{FF2B5EF4-FFF2-40B4-BE49-F238E27FC236}">
                  <a16:creationId xmlns:a16="http://schemas.microsoft.com/office/drawing/2014/main" id="{6F6F4A1E-86A9-044D-B2A6-C431E87AF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00574" y="331555"/>
              <a:ext cx="3009901" cy="927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" name="Friedrich-Alexander-Universität_Erlangen-Nürnberg_logo.svg.png" descr="Friedrich-Alexander-Universität_Erlangen-Nürnberg_logo.svg.png">
              <a:extLst>
                <a:ext uri="{FF2B5EF4-FFF2-40B4-BE49-F238E27FC236}">
                  <a16:creationId xmlns:a16="http://schemas.microsoft.com/office/drawing/2014/main" id="{6ADACD2F-9565-7144-86CD-1D30A6362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13897" y="460681"/>
              <a:ext cx="3261430" cy="6688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" name="Image" descr="Image">
              <a:extLst>
                <a:ext uri="{FF2B5EF4-FFF2-40B4-BE49-F238E27FC236}">
                  <a16:creationId xmlns:a16="http://schemas.microsoft.com/office/drawing/2014/main" id="{FF0C5AD7-98CF-A643-95B6-F8A54B5BE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035786" y="407106"/>
              <a:ext cx="3104000" cy="77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" name="color-flush-UWlogo-print.pdf" descr="color-flush-UWlogo-print.pdf">
              <a:extLst>
                <a:ext uri="{FF2B5EF4-FFF2-40B4-BE49-F238E27FC236}">
                  <a16:creationId xmlns:a16="http://schemas.microsoft.com/office/drawing/2014/main" id="{13554E41-5181-D04F-9DD9-08E358DA3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588495" y="272427"/>
              <a:ext cx="3104000" cy="10453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" name="Image" descr="Image">
              <a:extLst>
                <a:ext uri="{FF2B5EF4-FFF2-40B4-BE49-F238E27FC236}">
                  <a16:creationId xmlns:a16="http://schemas.microsoft.com/office/drawing/2014/main" id="{D2DE7CCF-770F-854A-9B23-FAD79F382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01347" y="1878355"/>
              <a:ext cx="2419278" cy="10209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" name="Image" descr="Image">
              <a:extLst>
                <a:ext uri="{FF2B5EF4-FFF2-40B4-BE49-F238E27FC236}">
                  <a16:creationId xmlns:a16="http://schemas.microsoft.com/office/drawing/2014/main" id="{A7EBFF9A-F683-CD47-A0CF-4B05586D8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93745" y="1867400"/>
              <a:ext cx="5250304" cy="7980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" name="Image" descr="Image">
              <a:extLst>
                <a:ext uri="{FF2B5EF4-FFF2-40B4-BE49-F238E27FC236}">
                  <a16:creationId xmlns:a16="http://schemas.microsoft.com/office/drawing/2014/main" id="{7CBFA4E7-611D-0344-8647-62BB08B66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036282" y="21787"/>
              <a:ext cx="1778633" cy="15466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" name="uppsalalogo.png" descr="uppsalalogo.png">
              <a:extLst>
                <a:ext uri="{FF2B5EF4-FFF2-40B4-BE49-F238E27FC236}">
                  <a16:creationId xmlns:a16="http://schemas.microsoft.com/office/drawing/2014/main" id="{0EFFB4D0-9DEC-214C-8F8D-D66D6776D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1317170" y="1798074"/>
              <a:ext cx="2731721" cy="11815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" name="desy_logo_3c_web.png" descr="desy_logo_3c_web.png">
              <a:extLst>
                <a:ext uri="{FF2B5EF4-FFF2-40B4-BE49-F238E27FC236}">
                  <a16:creationId xmlns:a16="http://schemas.microsoft.com/office/drawing/2014/main" id="{FE2B3B52-3EC3-6A4C-A79F-CE8327C9C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0" y="0"/>
              <a:ext cx="1590212" cy="15902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" name="Image" descr="Image">
              <a:extLst>
                <a:ext uri="{FF2B5EF4-FFF2-40B4-BE49-F238E27FC236}">
                  <a16:creationId xmlns:a16="http://schemas.microsoft.com/office/drawing/2014/main" id="{B0EE72A8-1DAA-6744-AD7B-1FC3A1A2D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0938075" y="1528955"/>
              <a:ext cx="3013641" cy="10453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" name="Image" descr="Image">
              <a:extLst>
                <a:ext uri="{FF2B5EF4-FFF2-40B4-BE49-F238E27FC236}">
                  <a16:creationId xmlns:a16="http://schemas.microsoft.com/office/drawing/2014/main" id="{42106DC3-7C76-A640-BA32-E2094FDE1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53115" y="1850418"/>
              <a:ext cx="1275111" cy="8320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" name="500px-Michigan_State_University_wordmark.svg.png" descr="500px-Michigan_State_University_wordmark.svg.png">
              <a:extLst>
                <a:ext uri="{FF2B5EF4-FFF2-40B4-BE49-F238E27FC236}">
                  <a16:creationId xmlns:a16="http://schemas.microsoft.com/office/drawing/2014/main" id="{12B1D2DB-9675-6D41-A4E1-DAC0F6EDF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7140722" y="1876880"/>
              <a:ext cx="3329421" cy="7790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6" name="WC_logo_2c_md.jpg" descr="WC_logo_2c_md.jpg">
            <a:extLst>
              <a:ext uri="{FF2B5EF4-FFF2-40B4-BE49-F238E27FC236}">
                <a16:creationId xmlns:a16="http://schemas.microsoft.com/office/drawing/2014/main" id="{8A23877F-F1BC-EC4A-84F2-1D4135482E2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70339" y="4519360"/>
            <a:ext cx="510640" cy="3557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Berkeley_Lab_Logo_Large.jpg" descr="Berkeley_Lab_Logo_Large.jpg">
            <a:extLst>
              <a:ext uri="{FF2B5EF4-FFF2-40B4-BE49-F238E27FC236}">
                <a16:creationId xmlns:a16="http://schemas.microsoft.com/office/drawing/2014/main" id="{03FDA17B-62C2-754B-ABD3-06840CD9C53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03208" y="4475616"/>
            <a:ext cx="584135" cy="443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7F2845D-00D7-9F4A-83E9-AA391CDA6E4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88279" y="907685"/>
            <a:ext cx="3650921" cy="299824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D51A69-8088-8A46-A197-305C003DF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6E50-F3BB-7B4C-95D3-E4F495340936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1994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69D56A-4A21-1842-980F-CF4067C25ACE}"/>
              </a:ext>
            </a:extLst>
          </p:cNvPr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59" name="Timeline_RNO_G.pdf" descr="Timeline_RNO_G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90" y="1654182"/>
            <a:ext cx="3708556" cy="1294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map-2.pdf" descr="map-2.pdf"/>
          <p:cNvPicPr>
            <a:picLocks noChangeAspect="1"/>
          </p:cNvPicPr>
          <p:nvPr/>
        </p:nvPicPr>
        <p:blipFill rotWithShape="1">
          <a:blip r:embed="rId4"/>
          <a:srcRect r="5550" b="28666"/>
          <a:stretch/>
        </p:blipFill>
        <p:spPr>
          <a:xfrm>
            <a:off x="3935196" y="263699"/>
            <a:ext cx="4734247" cy="4627207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35 stations, 1.25 km spacing…"/>
          <p:cNvSpPr txBox="1">
            <a:spLocks noGrp="1"/>
          </p:cNvSpPr>
          <p:nvPr>
            <p:ph type="body" sz="quarter" idx="1"/>
          </p:nvPr>
        </p:nvSpPr>
        <p:spPr>
          <a:xfrm>
            <a:off x="360423" y="604052"/>
            <a:ext cx="3737332" cy="1308931"/>
          </a:xfrm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pPr marL="138107" indent="-138107" defTabSz="175602">
              <a:spcBef>
                <a:spcPts val="535"/>
              </a:spcBef>
              <a:defRPr sz="3343"/>
            </a:pPr>
            <a:r>
              <a:rPr dirty="0"/>
              <a:t>35 stations, 1.25 km spacing</a:t>
            </a:r>
          </a:p>
          <a:p>
            <a:pPr marL="138107" indent="-138107" defTabSz="175602">
              <a:spcBef>
                <a:spcPts val="535"/>
              </a:spcBef>
              <a:defRPr sz="3343"/>
            </a:pPr>
            <a:r>
              <a:rPr dirty="0"/>
              <a:t>Summit Station, Greenland</a:t>
            </a:r>
          </a:p>
          <a:p>
            <a:pPr marL="138107" indent="-138107" defTabSz="175602">
              <a:spcBef>
                <a:spcPts val="535"/>
              </a:spcBef>
              <a:defRPr sz="3343"/>
            </a:pPr>
            <a:r>
              <a:rPr dirty="0"/>
              <a:t>First deployment season </a:t>
            </a:r>
            <a:r>
              <a:rPr lang="en-US" dirty="0"/>
              <a:t>in 2021</a:t>
            </a:r>
            <a:endParaRPr b="1" dirty="0"/>
          </a:p>
          <a:p>
            <a:pPr marL="138107" indent="-138107" defTabSz="175602">
              <a:spcBef>
                <a:spcPts val="535"/>
              </a:spcBef>
              <a:defRPr sz="3343"/>
            </a:pPr>
            <a:r>
              <a:rPr dirty="0"/>
              <a:t>3 complete stations </a:t>
            </a:r>
            <a:r>
              <a:rPr lang="en-US" dirty="0"/>
              <a:t>running well now!</a:t>
            </a:r>
            <a:endParaRPr dirty="0"/>
          </a:p>
        </p:txBody>
      </p:sp>
      <p:sp>
        <p:nvSpPr>
          <p:cNvPr id="3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462945" y="4710087"/>
            <a:ext cx="105298" cy="16971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41</a:t>
            </a:fld>
            <a:endParaRPr/>
          </a:p>
        </p:txBody>
      </p:sp>
      <p:pic>
        <p:nvPicPr>
          <p:cNvPr id="365" name="aerial_site1and3.jpg" descr="aerial_site1and3.jpg"/>
          <p:cNvPicPr>
            <a:picLocks noChangeAspect="1"/>
          </p:cNvPicPr>
          <p:nvPr/>
        </p:nvPicPr>
        <p:blipFill>
          <a:blip r:embed="rId5"/>
          <a:srcRect l="17705" t="26430" r="36690" b="16092"/>
          <a:stretch>
            <a:fillRect/>
          </a:stretch>
        </p:blipFill>
        <p:spPr>
          <a:xfrm>
            <a:off x="1877749" y="3212267"/>
            <a:ext cx="2202393" cy="1561366"/>
          </a:xfrm>
          <a:prstGeom prst="rect">
            <a:avLst/>
          </a:prstGeom>
          <a:ln w="12700">
            <a:miter lim="400000"/>
          </a:ln>
        </p:spPr>
      </p:pic>
      <p:sp>
        <p:nvSpPr>
          <p:cNvPr id="366" name="Line"/>
          <p:cNvSpPr/>
          <p:nvPr/>
        </p:nvSpPr>
        <p:spPr>
          <a:xfrm flipH="1">
            <a:off x="2789600" y="4091744"/>
            <a:ext cx="2202394" cy="237531"/>
          </a:xfrm>
          <a:prstGeom prst="line">
            <a:avLst/>
          </a:prstGeom>
          <a:ln w="101600">
            <a:solidFill>
              <a:srgbClr val="FFFC79"/>
            </a:solidFill>
            <a:miter lim="400000"/>
            <a:tailEnd type="triangle"/>
          </a:ln>
        </p:spPr>
        <p:txBody>
          <a:bodyPr lIns="20092" tIns="20092" rIns="20092" bIns="20092" anchor="ctr"/>
          <a:lstStyle/>
          <a:p>
            <a:pPr algn="ctr">
              <a:defRPr sz="3200" i="0" spc="0">
                <a:latin typeface="Avenir Heavy"/>
                <a:ea typeface="Avenir Heavy"/>
                <a:cs typeface="Avenir Heavy"/>
                <a:sym typeface="Avenir Heavy"/>
              </a:defRPr>
            </a:pPr>
            <a:endParaRPr sz="900"/>
          </a:p>
        </p:txBody>
      </p:sp>
      <p:sp>
        <p:nvSpPr>
          <p:cNvPr id="367" name="Line"/>
          <p:cNvSpPr/>
          <p:nvPr/>
        </p:nvSpPr>
        <p:spPr>
          <a:xfrm flipH="1">
            <a:off x="3306293" y="3581434"/>
            <a:ext cx="1810803" cy="328234"/>
          </a:xfrm>
          <a:prstGeom prst="line">
            <a:avLst/>
          </a:prstGeom>
          <a:ln w="101600">
            <a:solidFill>
              <a:srgbClr val="FFFC79"/>
            </a:solidFill>
            <a:miter lim="400000"/>
            <a:tailEnd type="triangle"/>
          </a:ln>
        </p:spPr>
        <p:txBody>
          <a:bodyPr lIns="20092" tIns="20092" rIns="20092" bIns="20092" anchor="ctr"/>
          <a:lstStyle/>
          <a:p>
            <a:pPr algn="ctr">
              <a:defRPr sz="3200" i="0" spc="0">
                <a:latin typeface="Avenir Heavy"/>
                <a:ea typeface="Avenir Heavy"/>
                <a:cs typeface="Avenir Heavy"/>
                <a:sym typeface="Avenir Heavy"/>
              </a:defRPr>
            </a:pPr>
            <a:endParaRPr sz="900"/>
          </a:p>
        </p:txBody>
      </p:sp>
      <p:pic>
        <p:nvPicPr>
          <p:cNvPr id="368" name="Oval Oval" descr="Oval Oval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2877889" y="3698706"/>
            <a:ext cx="462846" cy="388337"/>
          </a:xfrm>
          <a:prstGeom prst="rect">
            <a:avLst/>
          </a:prstGeom>
        </p:spPr>
      </p:pic>
      <p:pic>
        <p:nvPicPr>
          <p:cNvPr id="370" name="Oval Oval" descr="Oval Oval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2185080" y="4008878"/>
            <a:ext cx="713161" cy="456685"/>
          </a:xfrm>
          <a:prstGeom prst="rect">
            <a:avLst/>
          </a:prstGeom>
        </p:spPr>
      </p:pic>
      <p:pic>
        <p:nvPicPr>
          <p:cNvPr id="372" name="Triangle Triangle" descr="Triangle Triangle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 rot="16401240">
            <a:off x="4328739" y="3026934"/>
            <a:ext cx="837764" cy="1299749"/>
          </a:xfrm>
          <a:prstGeom prst="rect">
            <a:avLst/>
          </a:prstGeom>
        </p:spPr>
      </p:pic>
      <p:pic>
        <p:nvPicPr>
          <p:cNvPr id="374" name="map-2.pdf" descr="map-2.pdf"/>
          <p:cNvPicPr>
            <a:picLocks noChangeAspect="1"/>
          </p:cNvPicPr>
          <p:nvPr/>
        </p:nvPicPr>
        <p:blipFill>
          <a:blip r:embed="rId4"/>
          <a:srcRect l="75562" t="71286" r="3744" b="11551"/>
          <a:stretch>
            <a:fillRect/>
          </a:stretch>
        </p:blipFill>
        <p:spPr>
          <a:xfrm>
            <a:off x="6926810" y="4084590"/>
            <a:ext cx="527610" cy="5662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1" name="Group"/>
          <p:cNvGrpSpPr/>
          <p:nvPr/>
        </p:nvGrpSpPr>
        <p:grpSpPr>
          <a:xfrm>
            <a:off x="763413" y="3207566"/>
            <a:ext cx="1284055" cy="1676628"/>
            <a:chOff x="0" y="0"/>
            <a:chExt cx="3914180" cy="5175440"/>
          </a:xfrm>
        </p:grpSpPr>
        <p:pic>
          <p:nvPicPr>
            <p:cNvPr id="375" name="Image" descr="Image"/>
            <p:cNvPicPr>
              <a:picLocks noChangeAspect="1"/>
            </p:cNvPicPr>
            <p:nvPr/>
          </p:nvPicPr>
          <p:blipFill>
            <a:blip r:embed="rId9"/>
            <a:srcRect t="935"/>
            <a:stretch>
              <a:fillRect/>
            </a:stretch>
          </p:blipFill>
          <p:spPr>
            <a:xfrm>
              <a:off x="303948" y="0"/>
              <a:ext cx="3476211" cy="49811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80" name="Group"/>
            <p:cNvGrpSpPr/>
            <p:nvPr/>
          </p:nvGrpSpPr>
          <p:grpSpPr>
            <a:xfrm>
              <a:off x="-1" y="2659745"/>
              <a:ext cx="3914182" cy="2515696"/>
              <a:chOff x="0" y="34687"/>
              <a:chExt cx="3914180" cy="2515695"/>
            </a:xfrm>
          </p:grpSpPr>
          <p:sp>
            <p:nvSpPr>
              <p:cNvPr id="376" name="Kangerlussuaq"/>
              <p:cNvSpPr txBox="1"/>
              <p:nvPr/>
            </p:nvSpPr>
            <p:spPr>
              <a:xfrm>
                <a:off x="0" y="2027067"/>
                <a:ext cx="1894195" cy="52331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0092" tIns="20092" rIns="20092" bIns="20092" numCol="1" anchor="ctr">
                <a:noAutofit/>
              </a:bodyPr>
              <a:lstStyle>
                <a:lvl1pPr>
                  <a:spcBef>
                    <a:spcPts val="2500"/>
                  </a:spcBef>
                  <a:defRPr sz="2000" i="0" spc="0">
                    <a:solidFill>
                      <a:srgbClr val="5194F6"/>
                    </a:solidFill>
                  </a:defRPr>
                </a:lvl1pPr>
              </a:lstStyle>
              <a:p>
                <a:r>
                  <a:rPr sz="563"/>
                  <a:t>Kangerlussuaq</a:t>
                </a:r>
              </a:p>
            </p:txBody>
          </p:sp>
          <p:sp>
            <p:nvSpPr>
              <p:cNvPr id="377" name="Summit Station"/>
              <p:cNvSpPr txBox="1"/>
              <p:nvPr/>
            </p:nvSpPr>
            <p:spPr>
              <a:xfrm>
                <a:off x="1989179" y="1829179"/>
                <a:ext cx="1925002" cy="56214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0092" tIns="20092" rIns="20092" bIns="20092" numCol="1" anchor="ctr">
                <a:noAutofit/>
              </a:bodyPr>
              <a:lstStyle>
                <a:lvl1pPr>
                  <a:spcBef>
                    <a:spcPts val="2500"/>
                  </a:spcBef>
                  <a:defRPr sz="2000" i="0" spc="0">
                    <a:solidFill>
                      <a:srgbClr val="5194F6"/>
                    </a:solidFill>
                  </a:defRPr>
                </a:lvl1pPr>
              </a:lstStyle>
              <a:p>
                <a:r>
                  <a:rPr sz="563"/>
                  <a:t>Summit Station</a:t>
                </a:r>
              </a:p>
            </p:txBody>
          </p:sp>
          <p:sp>
            <p:nvSpPr>
              <p:cNvPr id="378" name="Line"/>
              <p:cNvSpPr/>
              <p:nvPr/>
            </p:nvSpPr>
            <p:spPr>
              <a:xfrm flipH="1" flipV="1">
                <a:off x="2076127" y="34687"/>
                <a:ext cx="580440" cy="1814424"/>
              </a:xfrm>
              <a:prstGeom prst="line">
                <a:avLst/>
              </a:prstGeom>
              <a:noFill/>
              <a:ln w="88900" cap="flat">
                <a:solidFill>
                  <a:srgbClr val="5194F6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20092" tIns="20092" rIns="20092" bIns="20092" numCol="1" anchor="ctr">
                <a:noAutofit/>
              </a:bodyPr>
              <a:lstStyle/>
              <a:p>
                <a:pPr algn="ctr">
                  <a:defRPr sz="3200" i="0" spc="0">
                    <a:latin typeface="Avenir Heavy"/>
                    <a:ea typeface="Avenir Heavy"/>
                    <a:cs typeface="Avenir Heavy"/>
                    <a:sym typeface="Avenir Heavy"/>
                  </a:defRPr>
                </a:pPr>
                <a:endParaRPr sz="900"/>
              </a:p>
            </p:txBody>
          </p:sp>
          <p:sp>
            <p:nvSpPr>
              <p:cNvPr id="379" name="Line"/>
              <p:cNvSpPr/>
              <p:nvPr/>
            </p:nvSpPr>
            <p:spPr>
              <a:xfrm flipV="1">
                <a:off x="750384" y="716387"/>
                <a:ext cx="359843" cy="1314014"/>
              </a:xfrm>
              <a:prstGeom prst="line">
                <a:avLst/>
              </a:prstGeom>
              <a:noFill/>
              <a:ln w="88900" cap="flat">
                <a:solidFill>
                  <a:srgbClr val="5194F6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20092" tIns="20092" rIns="20092" bIns="20092" numCol="1" anchor="ctr">
                <a:noAutofit/>
              </a:bodyPr>
              <a:lstStyle/>
              <a:p>
                <a:pPr algn="ctr">
                  <a:defRPr sz="3200" i="0" spc="0">
                    <a:latin typeface="Avenir Heavy"/>
                    <a:ea typeface="Avenir Heavy"/>
                    <a:cs typeface="Avenir Heavy"/>
                    <a:sym typeface="Avenir Heavy"/>
                  </a:defRPr>
                </a:pPr>
                <a:endParaRPr sz="900"/>
              </a:p>
            </p:txBody>
          </p:sp>
        </p:grpSp>
      </p:grpSp>
      <p:sp>
        <p:nvSpPr>
          <p:cNvPr id="382" name="See https://rno-g.github.io/station-map/"/>
          <p:cNvSpPr txBox="1"/>
          <p:nvPr/>
        </p:nvSpPr>
        <p:spPr>
          <a:xfrm>
            <a:off x="4549689" y="1163749"/>
            <a:ext cx="985944" cy="99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0092" tIns="20092" rIns="20092" bIns="20092" anchor="ctr">
            <a:spAutoFit/>
          </a:bodyPr>
          <a:lstStyle/>
          <a:p>
            <a:r>
              <a:rPr sz="380"/>
              <a:t>See </a:t>
            </a:r>
            <a:r>
              <a:rPr sz="380" u="sng">
                <a:hlinkClick r:id="rId10"/>
              </a:rPr>
              <a:t>https://rno-g.github.io/station-map/</a:t>
            </a:r>
          </a:p>
        </p:txBody>
      </p:sp>
    </p:spTree>
    <p:extLst>
      <p:ext uri="{BB962C8B-B14F-4D97-AF65-F5344CB8AC3E}">
        <p14:creationId xmlns:p14="http://schemas.microsoft.com/office/powerpoint/2010/main" val="3329005095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Line"/>
          <p:cNvSpPr/>
          <p:nvPr/>
        </p:nvSpPr>
        <p:spPr>
          <a:xfrm>
            <a:off x="1165504" y="946547"/>
            <a:ext cx="6813002" cy="0"/>
          </a:xfrm>
          <a:prstGeom prst="line">
            <a:avLst/>
          </a:prstGeom>
          <a:ln w="508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20092" tIns="20092" rIns="20092" bIns="20092" anchor="ctr"/>
          <a:lstStyle/>
          <a:p>
            <a:pPr defTabSz="180826">
              <a:defRPr sz="16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450"/>
          </a:p>
        </p:txBody>
      </p:sp>
      <p:sp>
        <p:nvSpPr>
          <p:cNvPr id="4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833208" y="4304114"/>
            <a:ext cx="90276" cy="14734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42</a:t>
            </a:fld>
            <a:endParaRPr/>
          </a:p>
        </p:txBody>
      </p:sp>
      <p:pic>
        <p:nvPicPr>
          <p:cNvPr id="43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36506"/>
            <a:ext cx="9144000" cy="5216512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NO-G Drill">
            <a:extLst>
              <a:ext uri="{FF2B5EF4-FFF2-40B4-BE49-F238E27FC236}">
                <a16:creationId xmlns:a16="http://schemas.microsoft.com/office/drawing/2014/main" id="{74035CD0-F018-6145-8311-833CFCF3620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600" y="288807"/>
            <a:ext cx="3434135" cy="286308"/>
          </a:xfrm>
          <a:prstGeom prst="rect">
            <a:avLst/>
          </a:prstGeom>
        </p:spPr>
        <p:txBody>
          <a:bodyPr>
            <a:noAutofit/>
          </a:bodyPr>
          <a:lstStyle>
            <a:lvl1pPr defTabSz="575071">
              <a:spcBef>
                <a:spcPts val="2200"/>
              </a:spcBef>
              <a:defRPr sz="5040"/>
            </a:lvl1pPr>
          </a:lstStyle>
          <a:p>
            <a:pPr algn="l"/>
            <a:r>
              <a:rPr sz="2100" dirty="0">
                <a:solidFill>
                  <a:schemeClr val="tx1"/>
                </a:solidFill>
              </a:rPr>
              <a:t>RNO-G </a:t>
            </a:r>
            <a:r>
              <a:rPr lang="en-US" sz="2100" dirty="0">
                <a:solidFill>
                  <a:schemeClr val="tx1"/>
                </a:solidFill>
              </a:rPr>
              <a:t>Station Layout</a:t>
            </a:r>
            <a:endParaRPr sz="2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993957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RNO-G Drill"/>
          <p:cNvSpPr txBox="1">
            <a:spLocks noGrp="1"/>
          </p:cNvSpPr>
          <p:nvPr>
            <p:ph type="title"/>
          </p:nvPr>
        </p:nvSpPr>
        <p:spPr>
          <a:xfrm>
            <a:off x="-1111997" y="260569"/>
            <a:ext cx="4691435" cy="286308"/>
          </a:xfrm>
          <a:prstGeom prst="rect">
            <a:avLst/>
          </a:prstGeom>
        </p:spPr>
        <p:txBody>
          <a:bodyPr>
            <a:noAutofit/>
          </a:bodyPr>
          <a:lstStyle>
            <a:lvl1pPr defTabSz="575071">
              <a:spcBef>
                <a:spcPts val="2200"/>
              </a:spcBef>
              <a:defRPr sz="5040"/>
            </a:lvl1pPr>
          </a:lstStyle>
          <a:p>
            <a:r>
              <a:rPr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RNO-G Drill</a:t>
            </a:r>
          </a:p>
        </p:txBody>
      </p:sp>
      <p:pic>
        <p:nvPicPr>
          <p:cNvPr id="502" name="IMG-20210602-WA0000.jpg" descr="IMG-20210602-WA0000.jpg"/>
          <p:cNvPicPr>
            <a:picLocks noChangeAspect="1"/>
          </p:cNvPicPr>
          <p:nvPr/>
        </p:nvPicPr>
        <p:blipFill>
          <a:blip r:embed="rId3"/>
          <a:srcRect b="5981"/>
          <a:stretch>
            <a:fillRect/>
          </a:stretch>
        </p:blipFill>
        <p:spPr>
          <a:xfrm>
            <a:off x="5079084" y="260569"/>
            <a:ext cx="2231720" cy="4426227"/>
          </a:xfrm>
          <a:prstGeom prst="rect">
            <a:avLst/>
          </a:prstGeom>
          <a:ln w="12700">
            <a:miter lim="400000"/>
          </a:ln>
        </p:spPr>
      </p:pic>
      <p:pic>
        <p:nvPicPr>
          <p:cNvPr id="503" name="IMG-20210603-WA0002.jpg" descr="IMG-20210603-WA000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2339" y="1632750"/>
            <a:ext cx="1764292" cy="1877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504" name="Image" descr="Image"/>
          <p:cNvPicPr>
            <a:picLocks noChangeAspect="1"/>
          </p:cNvPicPr>
          <p:nvPr/>
        </p:nvPicPr>
        <p:blipFill>
          <a:blip r:embed="rId5"/>
          <a:srcRect t="12554" b="8699"/>
          <a:stretch>
            <a:fillRect/>
          </a:stretch>
        </p:blipFill>
        <p:spPr>
          <a:xfrm>
            <a:off x="146419" y="2272724"/>
            <a:ext cx="4495800" cy="2637826"/>
          </a:xfrm>
          <a:prstGeom prst="rect">
            <a:avLst/>
          </a:prstGeom>
          <a:ln w="12700">
            <a:miter lim="400000"/>
          </a:ln>
        </p:spPr>
      </p:pic>
      <p:sp>
        <p:nvSpPr>
          <p:cNvPr id="505" name="BAS BigRAID Drill  Custom auger drill developed for RNO-G by the British Antarctic Survey…"/>
          <p:cNvSpPr txBox="1">
            <a:spLocks noGrp="1"/>
          </p:cNvSpPr>
          <p:nvPr>
            <p:ph type="body" sz="quarter" idx="1"/>
          </p:nvPr>
        </p:nvSpPr>
        <p:spPr>
          <a:xfrm>
            <a:off x="217232" y="628550"/>
            <a:ext cx="4861852" cy="12853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143558" indent="-143558" defTabSz="182534">
              <a:spcBef>
                <a:spcPts val="535"/>
              </a:spcBef>
              <a:defRPr sz="3476"/>
            </a:pPr>
            <a:r>
              <a:rPr sz="1400" b="1" dirty="0">
                <a:solidFill>
                  <a:schemeClr val="tx1"/>
                </a:solidFill>
              </a:rPr>
              <a:t>BAS </a:t>
            </a:r>
            <a:r>
              <a:rPr sz="1400" b="1" dirty="0" err="1">
                <a:solidFill>
                  <a:schemeClr val="tx1"/>
                </a:solidFill>
              </a:rPr>
              <a:t>BigRAID</a:t>
            </a:r>
            <a:r>
              <a:rPr sz="1400" b="1" dirty="0">
                <a:solidFill>
                  <a:schemeClr val="tx1"/>
                </a:solidFill>
              </a:rPr>
              <a:t> Drill</a:t>
            </a:r>
            <a:r>
              <a:rPr sz="1400" dirty="0">
                <a:solidFill>
                  <a:schemeClr val="tx1"/>
                </a:solidFill>
              </a:rPr>
              <a:t> </a:t>
            </a:r>
            <a:br>
              <a:rPr sz="1400" dirty="0">
                <a:solidFill>
                  <a:schemeClr val="tx1"/>
                </a:solidFill>
              </a:rPr>
            </a:br>
            <a:r>
              <a:rPr sz="1400" dirty="0">
                <a:solidFill>
                  <a:schemeClr val="tx1"/>
                </a:solidFill>
              </a:rPr>
              <a:t>Custom auger drill developed for RNO-G by the British Antarctic Survey</a:t>
            </a:r>
          </a:p>
          <a:p>
            <a:pPr marL="143558" indent="-143558" defTabSz="182534">
              <a:spcBef>
                <a:spcPts val="535"/>
              </a:spcBef>
              <a:defRPr sz="3476"/>
            </a:pPr>
            <a:r>
              <a:rPr sz="1400" dirty="0">
                <a:solidFill>
                  <a:schemeClr val="tx1"/>
                </a:solidFill>
              </a:rPr>
              <a:t>11-inch diameter holes</a:t>
            </a:r>
          </a:p>
          <a:p>
            <a:pPr marL="143558" indent="-143558" defTabSz="182534">
              <a:spcBef>
                <a:spcPts val="535"/>
              </a:spcBef>
              <a:defRPr sz="3476"/>
            </a:pPr>
            <a:r>
              <a:rPr sz="1400" dirty="0">
                <a:solidFill>
                  <a:schemeClr val="tx1"/>
                </a:solidFill>
              </a:rPr>
              <a:t>Capable of drilling 1 hole to 100 m in 1 shift (2 people)</a:t>
            </a:r>
          </a:p>
          <a:p>
            <a:pPr marL="247964" lvl="1" indent="-143558" defTabSz="182534">
              <a:spcBef>
                <a:spcPts val="535"/>
              </a:spcBef>
              <a:defRPr sz="3476"/>
            </a:pPr>
            <a:r>
              <a:rPr sz="1400" dirty="0">
                <a:solidFill>
                  <a:schemeClr val="tx1"/>
                </a:solidFill>
              </a:rPr>
              <a:t>Most holes drilled this season are 2 shifts / hole</a:t>
            </a:r>
          </a:p>
        </p:txBody>
      </p:sp>
    </p:spTree>
    <p:extLst>
      <p:ext uri="{BB962C8B-B14F-4D97-AF65-F5344CB8AC3E}">
        <p14:creationId xmlns:p14="http://schemas.microsoft.com/office/powerpoint/2010/main" val="3704863541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tation Deployment"/>
          <p:cNvSpPr txBox="1">
            <a:spLocks noGrp="1"/>
          </p:cNvSpPr>
          <p:nvPr>
            <p:ph type="title"/>
          </p:nvPr>
        </p:nvSpPr>
        <p:spPr>
          <a:xfrm>
            <a:off x="-590032" y="268294"/>
            <a:ext cx="4691435" cy="286308"/>
          </a:xfrm>
          <a:prstGeom prst="rect">
            <a:avLst/>
          </a:prstGeom>
        </p:spPr>
        <p:txBody>
          <a:bodyPr>
            <a:noAutofit/>
          </a:bodyPr>
          <a:lstStyle>
            <a:lvl1pPr defTabSz="575071">
              <a:spcBef>
                <a:spcPts val="2200"/>
              </a:spcBef>
              <a:defRPr sz="5040"/>
            </a:lvl1pPr>
          </a:lstStyle>
          <a:p>
            <a:r>
              <a:rPr sz="2700" dirty="0">
                <a:solidFill>
                  <a:schemeClr val="tx1"/>
                </a:solidFill>
              </a:rPr>
              <a:t>Station Deployment </a:t>
            </a:r>
          </a:p>
        </p:txBody>
      </p:sp>
      <p:sp>
        <p:nvSpPr>
          <p:cNvPr id="5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486651" y="4822265"/>
            <a:ext cx="436835" cy="25575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tx1"/>
                </a:solidFill>
              </a:rPr>
              <a:t>44</a:t>
            </a:fld>
            <a:endParaRPr dirty="0">
              <a:solidFill>
                <a:schemeClr val="tx1"/>
              </a:solidFill>
            </a:endParaRPr>
          </a:p>
        </p:txBody>
      </p:sp>
      <p:grpSp>
        <p:nvGrpSpPr>
          <p:cNvPr id="517" name="Group"/>
          <p:cNvGrpSpPr/>
          <p:nvPr/>
        </p:nvGrpSpPr>
        <p:grpSpPr>
          <a:xfrm>
            <a:off x="6690813" y="770312"/>
            <a:ext cx="2597320" cy="3788588"/>
            <a:chOff x="331128" y="556657"/>
            <a:chExt cx="6383573" cy="11355994"/>
          </a:xfrm>
        </p:grpSpPr>
        <p:pic>
          <p:nvPicPr>
            <p:cNvPr id="513" name="Image" descr="Image"/>
            <p:cNvPicPr>
              <a:picLocks noChangeAspect="1"/>
            </p:cNvPicPr>
            <p:nvPr/>
          </p:nvPicPr>
          <p:blipFill>
            <a:blip r:embed="rId2"/>
            <a:srcRect l="8869"/>
            <a:stretch>
              <a:fillRect/>
            </a:stretch>
          </p:blipFill>
          <p:spPr>
            <a:xfrm>
              <a:off x="424183" y="1697403"/>
              <a:ext cx="5233931" cy="102152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14" name="Deep channels lowered by hand"/>
            <p:cNvSpPr txBox="1"/>
            <p:nvPr/>
          </p:nvSpPr>
          <p:spPr>
            <a:xfrm>
              <a:off x="331128" y="556657"/>
              <a:ext cx="6383573" cy="17369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0092" tIns="20092" rIns="20092" bIns="20092" numCol="1" anchor="t">
              <a:normAutofit/>
            </a:bodyPr>
            <a:lstStyle>
              <a:lvl1pPr>
                <a:spcBef>
                  <a:spcPts val="2500"/>
                </a:spcBef>
                <a:buFont typeface="Zapf Dingbats"/>
                <a:defRPr sz="4400" i="0" spc="0">
                  <a:solidFill>
                    <a:srgbClr val="4F7791"/>
                  </a:solidFill>
                </a:defRPr>
              </a:lvl1pPr>
            </a:lstStyle>
            <a:p>
              <a:r>
                <a:rPr sz="1238" dirty="0">
                  <a:solidFill>
                    <a:schemeClr val="tx1"/>
                  </a:solidFill>
                </a:rPr>
                <a:t>Deep channels lowered by hand</a:t>
              </a:r>
            </a:p>
          </p:txBody>
        </p:sp>
        <p:sp>
          <p:nvSpPr>
            <p:cNvPr id="515" name="Vpol:…"/>
            <p:cNvSpPr/>
            <p:nvPr/>
          </p:nvSpPr>
          <p:spPr>
            <a:xfrm>
              <a:off x="3727064" y="5408100"/>
              <a:ext cx="2149794" cy="1890683"/>
            </a:xfrm>
            <a:prstGeom prst="rect">
              <a:avLst/>
            </a:prstGeom>
            <a:solidFill>
              <a:srgbClr val="123262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0092" tIns="20092" rIns="20092" bIns="20092" numCol="1" anchor="ctr">
              <a:noAutofit/>
            </a:bodyPr>
            <a:lstStyle/>
            <a:p>
              <a:pPr algn="ctr">
                <a:defRPr sz="3200" i="0" spc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venir Medium"/>
                </a:defRPr>
              </a:pPr>
              <a:r>
                <a:rPr sz="900"/>
                <a:t>Vpol: </a:t>
              </a:r>
            </a:p>
            <a:p>
              <a:pPr algn="ctr">
                <a:defRPr sz="3200" i="0" spc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venir Medium"/>
                </a:defRPr>
              </a:pPr>
              <a:r>
                <a:rPr sz="900"/>
                <a:t>Fat dipoles</a:t>
              </a:r>
            </a:p>
          </p:txBody>
        </p:sp>
        <p:sp>
          <p:nvSpPr>
            <p:cNvPr id="516" name="Hpol:…"/>
            <p:cNvSpPr/>
            <p:nvPr/>
          </p:nvSpPr>
          <p:spPr>
            <a:xfrm>
              <a:off x="4147478" y="9014104"/>
              <a:ext cx="1867123" cy="2254029"/>
            </a:xfrm>
            <a:prstGeom prst="rect">
              <a:avLst/>
            </a:prstGeom>
            <a:solidFill>
              <a:srgbClr val="123262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0092" tIns="20092" rIns="20092" bIns="20092" numCol="1" anchor="ctr">
              <a:noAutofit/>
            </a:bodyPr>
            <a:lstStyle/>
            <a:p>
              <a:pPr algn="ctr">
                <a:defRPr sz="3200" i="0" spc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venir Medium"/>
                </a:defRPr>
              </a:pPr>
              <a:r>
                <a:rPr sz="900"/>
                <a:t>Hpol: </a:t>
              </a:r>
            </a:p>
            <a:p>
              <a:pPr algn="ctr">
                <a:defRPr sz="3200" i="0" spc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venir Medium"/>
                </a:defRPr>
              </a:pPr>
              <a:r>
                <a:rPr sz="900"/>
                <a:t>Wide quad-slots</a:t>
              </a:r>
            </a:p>
          </p:txBody>
        </p:sp>
      </p:grpSp>
      <p:grpSp>
        <p:nvGrpSpPr>
          <p:cNvPr id="524" name="Group"/>
          <p:cNvGrpSpPr/>
          <p:nvPr/>
        </p:nvGrpSpPr>
        <p:grpSpPr>
          <a:xfrm>
            <a:off x="3402801" y="824551"/>
            <a:ext cx="3325874" cy="3804599"/>
            <a:chOff x="0" y="945069"/>
            <a:chExt cx="8911930" cy="10950290"/>
          </a:xfrm>
        </p:grpSpPr>
        <p:pic>
          <p:nvPicPr>
            <p:cNvPr id="519" name="IMG_20210710_162908621_HDR-2.jpg" descr="IMG_20210710_162908621_HDR-2.jpg"/>
            <p:cNvPicPr>
              <a:picLocks noChangeAspect="1"/>
            </p:cNvPicPr>
            <p:nvPr/>
          </p:nvPicPr>
          <p:blipFill>
            <a:blip r:embed="rId3"/>
            <a:srcRect l="20994" r="20994"/>
            <a:stretch>
              <a:fillRect/>
            </a:stretch>
          </p:blipFill>
          <p:spPr>
            <a:xfrm>
              <a:off x="2584191" y="1844827"/>
              <a:ext cx="6038318" cy="7806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20" name="Shallow antennas deployed in trenches"/>
            <p:cNvSpPr txBox="1"/>
            <p:nvPr/>
          </p:nvSpPr>
          <p:spPr>
            <a:xfrm>
              <a:off x="1376817" y="945069"/>
              <a:ext cx="7535113" cy="17369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0092" tIns="20092" rIns="20092" bIns="20092" numCol="1" anchor="t">
              <a:normAutofit/>
            </a:bodyPr>
            <a:lstStyle>
              <a:lvl1pPr>
                <a:spcBef>
                  <a:spcPts val="2500"/>
                </a:spcBef>
                <a:buFont typeface="Zapf Dingbats"/>
                <a:defRPr sz="4400" i="0" spc="0">
                  <a:solidFill>
                    <a:srgbClr val="4F7791"/>
                  </a:solidFill>
                </a:defRPr>
              </a:lvl1pPr>
            </a:lstStyle>
            <a:p>
              <a:r>
                <a:rPr sz="1238" dirty="0">
                  <a:solidFill>
                    <a:schemeClr val="tx1"/>
                  </a:solidFill>
                </a:rPr>
                <a:t>Shallow antennas deployed in trenches</a:t>
              </a:r>
            </a:p>
          </p:txBody>
        </p:sp>
        <p:pic>
          <p:nvPicPr>
            <p:cNvPr id="521" name="Image" descr="Image"/>
            <p:cNvPicPr>
              <a:picLocks noChangeAspect="1"/>
            </p:cNvPicPr>
            <p:nvPr/>
          </p:nvPicPr>
          <p:blipFill>
            <a:blip r:embed="rId4"/>
            <a:srcRect l="11943" t="23386"/>
            <a:stretch>
              <a:fillRect/>
            </a:stretch>
          </p:blipFill>
          <p:spPr>
            <a:xfrm>
              <a:off x="0" y="9759605"/>
              <a:ext cx="8612591" cy="21357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2" name="Image" descr="Image"/>
            <p:cNvPicPr>
              <a:picLocks noChangeAspect="1"/>
            </p:cNvPicPr>
            <p:nvPr/>
          </p:nvPicPr>
          <p:blipFill>
            <a:blip r:embed="rId5"/>
            <a:srcRect l="49030"/>
            <a:stretch>
              <a:fillRect/>
            </a:stretch>
          </p:blipFill>
          <p:spPr>
            <a:xfrm>
              <a:off x="101374" y="5256247"/>
              <a:ext cx="4040858" cy="44546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23" name="Shallow: LPDAs"/>
            <p:cNvSpPr/>
            <p:nvPr/>
          </p:nvSpPr>
          <p:spPr>
            <a:xfrm>
              <a:off x="2710563" y="8132616"/>
              <a:ext cx="2149794" cy="1358690"/>
            </a:xfrm>
            <a:prstGeom prst="rect">
              <a:avLst/>
            </a:prstGeom>
            <a:solidFill>
              <a:srgbClr val="123262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0092" tIns="20092" rIns="20092" bIns="20092" numCol="1" anchor="ctr">
              <a:noAutofit/>
            </a:bodyPr>
            <a:lstStyle/>
            <a:p>
              <a:pPr algn="ctr">
                <a:defRPr sz="3200" i="0" spc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venir Medium"/>
                </a:defRPr>
              </a:pPr>
              <a:r>
                <a:rPr sz="900"/>
                <a:t>Shallow:</a:t>
              </a:r>
              <a:br>
                <a:rPr sz="900"/>
              </a:br>
              <a:r>
                <a:rPr sz="900"/>
                <a:t>LPDAs</a:t>
              </a:r>
            </a:p>
          </p:txBody>
        </p:sp>
      </p:grpSp>
      <p:grpSp>
        <p:nvGrpSpPr>
          <p:cNvPr id="529" name="Group"/>
          <p:cNvGrpSpPr/>
          <p:nvPr/>
        </p:nvGrpSpPr>
        <p:grpSpPr>
          <a:xfrm>
            <a:off x="283123" y="770312"/>
            <a:ext cx="4006915" cy="3858838"/>
            <a:chOff x="0" y="71331"/>
            <a:chExt cx="11588003" cy="11246800"/>
          </a:xfrm>
        </p:grpSpPr>
        <p:pic>
          <p:nvPicPr>
            <p:cNvPr id="525" name="DSC_0211.JPG" descr="DSC_0211.JPG"/>
            <p:cNvPicPr>
              <a:picLocks noChangeAspect="1"/>
            </p:cNvPicPr>
            <p:nvPr/>
          </p:nvPicPr>
          <p:blipFill>
            <a:blip r:embed="rId6"/>
            <a:srcRect l="13204" t="35333" r="14027" b="18760"/>
            <a:stretch>
              <a:fillRect/>
            </a:stretch>
          </p:blipFill>
          <p:spPr>
            <a:xfrm>
              <a:off x="296831" y="810434"/>
              <a:ext cx="10834903" cy="45756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6" name="IMG_20210710_170251284-2.jpg" descr="IMG_20210710_170251284-2.jpg"/>
            <p:cNvPicPr>
              <a:picLocks noChangeAspect="1"/>
            </p:cNvPicPr>
            <p:nvPr/>
          </p:nvPicPr>
          <p:blipFill>
            <a:blip r:embed="rId7"/>
            <a:srcRect l="29525" t="22778" r="35226" b="34104"/>
            <a:stretch>
              <a:fillRect/>
            </a:stretch>
          </p:blipFill>
          <p:spPr>
            <a:xfrm>
              <a:off x="2659946" y="5404238"/>
              <a:ext cx="6446246" cy="59138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27" name="…or people!"/>
            <p:cNvSpPr txBox="1"/>
            <p:nvPr/>
          </p:nvSpPr>
          <p:spPr>
            <a:xfrm>
              <a:off x="0" y="5404238"/>
              <a:ext cx="3852670" cy="17369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0092" tIns="20092" rIns="20092" bIns="20092" numCol="1" anchor="t">
              <a:normAutofit/>
            </a:bodyPr>
            <a:lstStyle>
              <a:lvl1pPr>
                <a:spcBef>
                  <a:spcPts val="2500"/>
                </a:spcBef>
                <a:buFont typeface="Zapf Dingbats"/>
                <a:defRPr sz="4400" i="0" spc="0">
                  <a:solidFill>
                    <a:srgbClr val="4F7791"/>
                  </a:solidFill>
                </a:defRPr>
              </a:lvl1pPr>
            </a:lstStyle>
            <a:p>
              <a:r>
                <a:rPr sz="1238" dirty="0">
                  <a:solidFill>
                    <a:srgbClr val="FFFFFF"/>
                  </a:solidFill>
                </a:rPr>
                <a:t>…or people!</a:t>
              </a:r>
            </a:p>
          </p:txBody>
        </p:sp>
        <p:sp>
          <p:nvSpPr>
            <p:cNvPr id="528" name="Warm deployment sled movable  by snowmobile"/>
            <p:cNvSpPr txBox="1"/>
            <p:nvPr/>
          </p:nvSpPr>
          <p:spPr>
            <a:xfrm>
              <a:off x="178139" y="71331"/>
              <a:ext cx="11409864" cy="17369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0092" tIns="20092" rIns="20092" bIns="20092" numCol="1" anchor="t">
              <a:normAutofit/>
            </a:bodyPr>
            <a:lstStyle/>
            <a:p>
              <a:pPr>
                <a:spcBef>
                  <a:spcPts val="704"/>
                </a:spcBef>
                <a:buFont typeface="Zapf Dingbats"/>
                <a:defRPr sz="4400" i="0" spc="0">
                  <a:solidFill>
                    <a:srgbClr val="4F7791"/>
                  </a:solidFill>
                </a:defRPr>
              </a:pPr>
              <a:r>
                <a:rPr sz="1238" dirty="0">
                  <a:solidFill>
                    <a:srgbClr val="FFFFFF"/>
                  </a:solidFill>
                </a:rPr>
                <a:t>Warm deployment sled movable by snowmobile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3790555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0"/>
                                      </p:to>
                                    </p:set>
                                    <p:animEffect filter="image" prLst="opacity: 0.50; ">
                                      <p:cBhvr>
                                        <p:cTn id="11" dur="indefinite" fill="hold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0"/>
                                      </p:to>
                                    </p:set>
                                    <p:animEffect filter="image" prLst="opacity: 0.50; ">
                                      <p:cBhvr>
                                        <p:cTn id="19" dur="indefinite" fill="hold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7" grpId="0" animBg="1" advAuto="0"/>
      <p:bldP spid="524" grpId="0" animBg="1" advAuto="0"/>
      <p:bldP spid="524" grpId="1" animBg="1" advAuto="0"/>
      <p:bldP spid="529" grpId="0" animBg="1" advAuto="0"/>
      <p:bldP spid="529" grpId="1" animBg="1" advAuto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A87E16-EC50-6A4F-B789-D4CED752D635}"/>
              </a:ext>
            </a:extLst>
          </p:cNvPr>
          <p:cNvSpPr/>
          <p:nvPr/>
        </p:nvSpPr>
        <p:spPr>
          <a:xfrm>
            <a:off x="418064" y="1086701"/>
            <a:ext cx="2248936" cy="327701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46" name="IceCube_Gen2_Radio-Array_Graph_v3_072021_A.pdf" descr="IceCube_Gen2_Radio-Array_Graph_v3_072021_A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794" y="1409547"/>
            <a:ext cx="1773468" cy="2954173"/>
          </a:xfrm>
          <a:prstGeom prst="rect">
            <a:avLst/>
          </a:prstGeom>
          <a:ln w="12700">
            <a:miter lim="400000"/>
          </a:ln>
        </p:spPr>
      </p:pic>
      <p:sp>
        <p:nvSpPr>
          <p:cNvPr id="548" name="First Deep Events"/>
          <p:cNvSpPr txBox="1">
            <a:spLocks noGrp="1"/>
          </p:cNvSpPr>
          <p:nvPr>
            <p:ph type="title"/>
          </p:nvPr>
        </p:nvSpPr>
        <p:spPr>
          <a:xfrm>
            <a:off x="-116469" y="281192"/>
            <a:ext cx="4691435" cy="286308"/>
          </a:xfrm>
          <a:prstGeom prst="rect">
            <a:avLst/>
          </a:prstGeom>
        </p:spPr>
        <p:txBody>
          <a:bodyPr>
            <a:noAutofit/>
          </a:bodyPr>
          <a:lstStyle>
            <a:lvl1pPr defTabSz="575071">
              <a:spcBef>
                <a:spcPts val="2200"/>
              </a:spcBef>
              <a:defRPr sz="5040"/>
            </a:lvl1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Can Trigger On Stuff! </a:t>
            </a:r>
            <a:endParaRPr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00951" y="4857750"/>
            <a:ext cx="322535" cy="22026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tx1"/>
                </a:solidFill>
              </a:rPr>
              <a:t>45</a:t>
            </a:fld>
            <a:endParaRPr dirty="0">
              <a:solidFill>
                <a:schemeClr val="tx1"/>
              </a:solidFill>
            </a:endParaRPr>
          </a:p>
        </p:txBody>
      </p:sp>
      <p:pic>
        <p:nvPicPr>
          <p:cNvPr id="550" name="Rectangle Rectangle" descr="Rectangle Rectangl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18060" y="2112075"/>
            <a:ext cx="1406100" cy="2175461"/>
          </a:xfrm>
          <a:prstGeom prst="rect">
            <a:avLst/>
          </a:prstGeom>
        </p:spPr>
      </p:pic>
      <p:pic>
        <p:nvPicPr>
          <p:cNvPr id="552" name="ignnhpjhjehpahla.png" descr="ignnhpjhjehpahl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8473" y="1296612"/>
            <a:ext cx="6096938" cy="3142195"/>
          </a:xfrm>
          <a:prstGeom prst="rect">
            <a:avLst/>
          </a:prstGeom>
          <a:ln w="12700">
            <a:miter lim="400000"/>
          </a:ln>
        </p:spPr>
      </p:pic>
      <p:pic>
        <p:nvPicPr>
          <p:cNvPr id="553" name="76-763554_snowmobile-comments-snowmobile-icon-clipart.png.jpeg" descr="76-763554_snowmobile-comments-snowmobile-icon-clipart.png.jpeg"/>
          <p:cNvPicPr>
            <a:picLocks noChangeAspect="1"/>
          </p:cNvPicPr>
          <p:nvPr/>
        </p:nvPicPr>
        <p:blipFill>
          <a:blip r:embed="rId5"/>
          <a:srcRect l="4928" t="7007" r="4977" b="8948"/>
          <a:stretch>
            <a:fillRect/>
          </a:stretch>
        </p:blipFill>
        <p:spPr>
          <a:xfrm>
            <a:off x="1915384" y="1123787"/>
            <a:ext cx="627730" cy="4112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9" h="21599" extrusionOk="0">
                <a:moveTo>
                  <a:pt x="8875" y="0"/>
                </a:moveTo>
                <a:cubicBezTo>
                  <a:pt x="8509" y="-1"/>
                  <a:pt x="8401" y="46"/>
                  <a:pt x="8097" y="325"/>
                </a:cubicBezTo>
                <a:cubicBezTo>
                  <a:pt x="7806" y="591"/>
                  <a:pt x="7700" y="764"/>
                  <a:pt x="7525" y="1284"/>
                </a:cubicBezTo>
                <a:cubicBezTo>
                  <a:pt x="7284" y="1999"/>
                  <a:pt x="7261" y="2397"/>
                  <a:pt x="7414" y="3188"/>
                </a:cubicBezTo>
                <a:cubicBezTo>
                  <a:pt x="7547" y="3872"/>
                  <a:pt x="7961" y="4530"/>
                  <a:pt x="8399" y="4745"/>
                </a:cubicBezTo>
                <a:cubicBezTo>
                  <a:pt x="9257" y="5164"/>
                  <a:pt x="10213" y="4434"/>
                  <a:pt x="10446" y="3188"/>
                </a:cubicBezTo>
                <a:cubicBezTo>
                  <a:pt x="10602" y="2358"/>
                  <a:pt x="10455" y="1300"/>
                  <a:pt x="10100" y="708"/>
                </a:cubicBezTo>
                <a:cubicBezTo>
                  <a:pt x="9848" y="287"/>
                  <a:pt x="9350" y="1"/>
                  <a:pt x="8875" y="0"/>
                </a:cubicBezTo>
                <a:close/>
                <a:moveTo>
                  <a:pt x="11758" y="3800"/>
                </a:moveTo>
                <a:cubicBezTo>
                  <a:pt x="11409" y="3800"/>
                  <a:pt x="11328" y="4202"/>
                  <a:pt x="11571" y="4730"/>
                </a:cubicBezTo>
                <a:cubicBezTo>
                  <a:pt x="11650" y="4903"/>
                  <a:pt x="12019" y="5644"/>
                  <a:pt x="12388" y="6368"/>
                </a:cubicBezTo>
                <a:cubicBezTo>
                  <a:pt x="12757" y="7093"/>
                  <a:pt x="13056" y="7728"/>
                  <a:pt x="13056" y="7785"/>
                </a:cubicBezTo>
                <a:cubicBezTo>
                  <a:pt x="13056" y="7841"/>
                  <a:pt x="12961" y="7998"/>
                  <a:pt x="12844" y="8132"/>
                </a:cubicBezTo>
                <a:lnTo>
                  <a:pt x="12633" y="8375"/>
                </a:lnTo>
                <a:lnTo>
                  <a:pt x="11537" y="8132"/>
                </a:lnTo>
                <a:lnTo>
                  <a:pt x="10437" y="7888"/>
                </a:lnTo>
                <a:lnTo>
                  <a:pt x="9514" y="6951"/>
                </a:lnTo>
                <a:cubicBezTo>
                  <a:pt x="9005" y="6436"/>
                  <a:pt x="8441" y="5898"/>
                  <a:pt x="8265" y="5756"/>
                </a:cubicBezTo>
                <a:cubicBezTo>
                  <a:pt x="7685" y="5286"/>
                  <a:pt x="7000" y="5482"/>
                  <a:pt x="6636" y="6221"/>
                </a:cubicBezTo>
                <a:cubicBezTo>
                  <a:pt x="6548" y="6400"/>
                  <a:pt x="6152" y="7518"/>
                  <a:pt x="5757" y="8700"/>
                </a:cubicBezTo>
                <a:cubicBezTo>
                  <a:pt x="5119" y="10605"/>
                  <a:pt x="5033" y="10927"/>
                  <a:pt x="4993" y="11526"/>
                </a:cubicBezTo>
                <a:cubicBezTo>
                  <a:pt x="4968" y="11898"/>
                  <a:pt x="4927" y="12217"/>
                  <a:pt x="4901" y="12242"/>
                </a:cubicBezTo>
                <a:cubicBezTo>
                  <a:pt x="4875" y="12267"/>
                  <a:pt x="3995" y="12071"/>
                  <a:pt x="2946" y="11799"/>
                </a:cubicBezTo>
                <a:cubicBezTo>
                  <a:pt x="495" y="11165"/>
                  <a:pt x="254" y="11122"/>
                  <a:pt x="111" y="11342"/>
                </a:cubicBezTo>
                <a:cubicBezTo>
                  <a:pt x="-118" y="11692"/>
                  <a:pt x="34" y="12596"/>
                  <a:pt x="322" y="12596"/>
                </a:cubicBezTo>
                <a:cubicBezTo>
                  <a:pt x="564" y="12596"/>
                  <a:pt x="724" y="12972"/>
                  <a:pt x="1269" y="14825"/>
                </a:cubicBezTo>
                <a:lnTo>
                  <a:pt x="1836" y="16758"/>
                </a:lnTo>
                <a:lnTo>
                  <a:pt x="2859" y="16935"/>
                </a:lnTo>
                <a:cubicBezTo>
                  <a:pt x="9834" y="18145"/>
                  <a:pt x="11586" y="18396"/>
                  <a:pt x="12998" y="18396"/>
                </a:cubicBezTo>
                <a:lnTo>
                  <a:pt x="14411" y="18396"/>
                </a:lnTo>
                <a:lnTo>
                  <a:pt x="14939" y="19370"/>
                </a:lnTo>
                <a:cubicBezTo>
                  <a:pt x="15232" y="19904"/>
                  <a:pt x="15451" y="20371"/>
                  <a:pt x="15424" y="20411"/>
                </a:cubicBezTo>
                <a:cubicBezTo>
                  <a:pt x="15397" y="20451"/>
                  <a:pt x="14929" y="20519"/>
                  <a:pt x="14382" y="20559"/>
                </a:cubicBezTo>
                <a:cubicBezTo>
                  <a:pt x="13309" y="20635"/>
                  <a:pt x="13230" y="20672"/>
                  <a:pt x="13267" y="21164"/>
                </a:cubicBezTo>
                <a:cubicBezTo>
                  <a:pt x="13283" y="21382"/>
                  <a:pt x="13330" y="21465"/>
                  <a:pt x="13483" y="21518"/>
                </a:cubicBezTo>
                <a:cubicBezTo>
                  <a:pt x="13591" y="21555"/>
                  <a:pt x="14884" y="21574"/>
                  <a:pt x="16357" y="21562"/>
                </a:cubicBezTo>
                <a:lnTo>
                  <a:pt x="19033" y="21540"/>
                </a:lnTo>
                <a:lnTo>
                  <a:pt x="19466" y="21282"/>
                </a:lnTo>
                <a:cubicBezTo>
                  <a:pt x="19983" y="20979"/>
                  <a:pt x="20745" y="20270"/>
                  <a:pt x="21176" y="19688"/>
                </a:cubicBezTo>
                <a:cubicBezTo>
                  <a:pt x="21453" y="19315"/>
                  <a:pt x="21482" y="19235"/>
                  <a:pt x="21464" y="18913"/>
                </a:cubicBezTo>
                <a:cubicBezTo>
                  <a:pt x="21447" y="18590"/>
                  <a:pt x="21426" y="18548"/>
                  <a:pt x="21248" y="18522"/>
                </a:cubicBezTo>
                <a:cubicBezTo>
                  <a:pt x="21088" y="18498"/>
                  <a:pt x="20958" y="18598"/>
                  <a:pt x="20595" y="19046"/>
                </a:cubicBezTo>
                <a:cubicBezTo>
                  <a:pt x="20345" y="19353"/>
                  <a:pt x="19899" y="19791"/>
                  <a:pt x="19600" y="20020"/>
                </a:cubicBezTo>
                <a:cubicBezTo>
                  <a:pt x="19077" y="20420"/>
                  <a:pt x="19026" y="20443"/>
                  <a:pt x="18231" y="20514"/>
                </a:cubicBezTo>
                <a:cubicBezTo>
                  <a:pt x="17642" y="20567"/>
                  <a:pt x="17377" y="20551"/>
                  <a:pt x="17313" y="20470"/>
                </a:cubicBezTo>
                <a:cubicBezTo>
                  <a:pt x="17094" y="20192"/>
                  <a:pt x="16311" y="18385"/>
                  <a:pt x="16347" y="18241"/>
                </a:cubicBezTo>
                <a:cubicBezTo>
                  <a:pt x="16368" y="18157"/>
                  <a:pt x="16480" y="18037"/>
                  <a:pt x="16597" y="17976"/>
                </a:cubicBezTo>
                <a:cubicBezTo>
                  <a:pt x="17077" y="17723"/>
                  <a:pt x="18031" y="16901"/>
                  <a:pt x="18610" y="16234"/>
                </a:cubicBezTo>
                <a:cubicBezTo>
                  <a:pt x="19566" y="15134"/>
                  <a:pt x="19533" y="15275"/>
                  <a:pt x="19057" y="14286"/>
                </a:cubicBezTo>
                <a:cubicBezTo>
                  <a:pt x="18208" y="12521"/>
                  <a:pt x="16628" y="10368"/>
                  <a:pt x="14805" y="8486"/>
                </a:cubicBezTo>
                <a:cubicBezTo>
                  <a:pt x="13903" y="7555"/>
                  <a:pt x="13832" y="7450"/>
                  <a:pt x="12652" y="5180"/>
                </a:cubicBezTo>
                <a:cubicBezTo>
                  <a:pt x="12048" y="4018"/>
                  <a:pt x="11907" y="3800"/>
                  <a:pt x="11758" y="3800"/>
                </a:cubicBezTo>
                <a:close/>
                <a:moveTo>
                  <a:pt x="8870" y="8737"/>
                </a:moveTo>
                <a:cubicBezTo>
                  <a:pt x="8942" y="8737"/>
                  <a:pt x="9069" y="8858"/>
                  <a:pt x="9380" y="9165"/>
                </a:cubicBezTo>
                <a:cubicBezTo>
                  <a:pt x="9899" y="9678"/>
                  <a:pt x="10175" y="9829"/>
                  <a:pt x="10855" y="9954"/>
                </a:cubicBezTo>
                <a:cubicBezTo>
                  <a:pt x="11060" y="9992"/>
                  <a:pt x="11254" y="10069"/>
                  <a:pt x="11287" y="10132"/>
                </a:cubicBezTo>
                <a:cubicBezTo>
                  <a:pt x="11329" y="10210"/>
                  <a:pt x="11034" y="10694"/>
                  <a:pt x="10346" y="11674"/>
                </a:cubicBezTo>
                <a:cubicBezTo>
                  <a:pt x="9795" y="12458"/>
                  <a:pt x="9307" y="13094"/>
                  <a:pt x="9260" y="13091"/>
                </a:cubicBezTo>
                <a:cubicBezTo>
                  <a:pt x="9143" y="13083"/>
                  <a:pt x="7900" y="11620"/>
                  <a:pt x="7900" y="11489"/>
                </a:cubicBezTo>
                <a:cubicBezTo>
                  <a:pt x="7900" y="11365"/>
                  <a:pt x="8636" y="9133"/>
                  <a:pt x="8769" y="8855"/>
                </a:cubicBezTo>
                <a:cubicBezTo>
                  <a:pt x="8803" y="8784"/>
                  <a:pt x="8827" y="8737"/>
                  <a:pt x="8870" y="8737"/>
                </a:cubicBezTo>
                <a:close/>
                <a:moveTo>
                  <a:pt x="1917" y="17917"/>
                </a:moveTo>
                <a:cubicBezTo>
                  <a:pt x="1613" y="17905"/>
                  <a:pt x="1609" y="18015"/>
                  <a:pt x="1509" y="18330"/>
                </a:cubicBezTo>
                <a:cubicBezTo>
                  <a:pt x="1109" y="19596"/>
                  <a:pt x="1609" y="21247"/>
                  <a:pt x="2470" y="21503"/>
                </a:cubicBezTo>
                <a:cubicBezTo>
                  <a:pt x="2603" y="21543"/>
                  <a:pt x="4383" y="21578"/>
                  <a:pt x="6429" y="21584"/>
                </a:cubicBezTo>
                <a:lnTo>
                  <a:pt x="10153" y="21599"/>
                </a:lnTo>
                <a:lnTo>
                  <a:pt x="10494" y="21296"/>
                </a:lnTo>
                <a:cubicBezTo>
                  <a:pt x="10687" y="21128"/>
                  <a:pt x="10914" y="20822"/>
                  <a:pt x="11009" y="20603"/>
                </a:cubicBezTo>
                <a:cubicBezTo>
                  <a:pt x="11177" y="20213"/>
                  <a:pt x="11300" y="19400"/>
                  <a:pt x="11191" y="19400"/>
                </a:cubicBezTo>
                <a:cubicBezTo>
                  <a:pt x="11160" y="19400"/>
                  <a:pt x="10029" y="19216"/>
                  <a:pt x="8683" y="18994"/>
                </a:cubicBezTo>
                <a:cubicBezTo>
                  <a:pt x="7336" y="18772"/>
                  <a:pt x="5691" y="18502"/>
                  <a:pt x="5026" y="18396"/>
                </a:cubicBezTo>
                <a:cubicBezTo>
                  <a:pt x="4362" y="18290"/>
                  <a:pt x="3394" y="18141"/>
                  <a:pt x="2874" y="18057"/>
                </a:cubicBezTo>
                <a:cubicBezTo>
                  <a:pt x="2390" y="17978"/>
                  <a:pt x="2100" y="17924"/>
                  <a:pt x="1917" y="1791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54" name="Snowmobile lights up the deep channels"/>
          <p:cNvSpPr/>
          <p:nvPr/>
        </p:nvSpPr>
        <p:spPr>
          <a:xfrm>
            <a:off x="3429000" y="729513"/>
            <a:ext cx="4951041" cy="357188"/>
          </a:xfrm>
          <a:prstGeom prst="rect">
            <a:avLst/>
          </a:prstGeom>
          <a:solidFill>
            <a:srgbClr val="C7CCD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0092" tIns="20092" rIns="20092" bIns="20092" anchor="ctr"/>
          <a:lstStyle>
            <a:lvl1pPr algn="ctr">
              <a:spcBef>
                <a:spcPts val="0"/>
              </a:spcBef>
              <a:defRPr sz="3200" i="0" spc="0">
                <a:solidFill>
                  <a:srgbClr val="FFFFFF"/>
                </a:solidFill>
                <a:latin typeface="+mn-lt"/>
                <a:ea typeface="+mn-ea"/>
                <a:cs typeface="+mn-cs"/>
                <a:sym typeface="Avenir Medium"/>
              </a:defRPr>
            </a:lvl1pPr>
          </a:lstStyle>
          <a:p>
            <a:r>
              <a:rPr sz="1200" dirty="0">
                <a:solidFill>
                  <a:schemeClr val="bg1"/>
                </a:solidFill>
              </a:rPr>
              <a:t>Snowmobile lights up the deep channels</a:t>
            </a:r>
          </a:p>
        </p:txBody>
      </p:sp>
      <p:sp>
        <p:nvSpPr>
          <p:cNvPr id="555" name="Rectangle"/>
          <p:cNvSpPr/>
          <p:nvPr/>
        </p:nvSpPr>
        <p:spPr>
          <a:xfrm>
            <a:off x="1815874" y="1983344"/>
            <a:ext cx="707994" cy="230419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0092" tIns="20092" rIns="20092" bIns="20092" anchor="ctr"/>
          <a:lstStyle/>
          <a:p>
            <a:pPr algn="ctr">
              <a:defRPr sz="3200" i="0" spc="0">
                <a:solidFill>
                  <a:srgbClr val="FFFFFF"/>
                </a:solidFill>
                <a:latin typeface="+mn-lt"/>
                <a:ea typeface="+mn-ea"/>
                <a:cs typeface="+mn-cs"/>
                <a:sym typeface="Avenir Medium"/>
              </a:defRPr>
            </a:pPr>
            <a:endParaRPr sz="900"/>
          </a:p>
        </p:txBody>
      </p:sp>
    </p:spTree>
    <p:extLst>
      <p:ext uri="{BB962C8B-B14F-4D97-AF65-F5344CB8AC3E}">
        <p14:creationId xmlns:p14="http://schemas.microsoft.com/office/powerpoint/2010/main" val="3698468530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First Deep Events - Hardware"/>
          <p:cNvSpPr txBox="1">
            <a:spLocks noGrp="1"/>
          </p:cNvSpPr>
          <p:nvPr>
            <p:ph type="title"/>
          </p:nvPr>
        </p:nvSpPr>
        <p:spPr>
          <a:xfrm>
            <a:off x="-838200" y="220039"/>
            <a:ext cx="4691435" cy="286308"/>
          </a:xfrm>
          <a:prstGeom prst="rect">
            <a:avLst/>
          </a:prstGeom>
        </p:spPr>
        <p:txBody>
          <a:bodyPr>
            <a:noAutofit/>
          </a:bodyPr>
          <a:lstStyle>
            <a:lvl1pPr defTabSz="575071">
              <a:spcBef>
                <a:spcPts val="2200"/>
              </a:spcBef>
              <a:defRPr sz="5040"/>
            </a:lvl1pPr>
          </a:lstStyle>
          <a:p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DAQ SYSTEM</a:t>
            </a:r>
            <a:endParaRPr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00951" y="4802424"/>
            <a:ext cx="322535" cy="27559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sz="750">
                <a:solidFill>
                  <a:schemeClr val="tx1"/>
                </a:solidFill>
              </a:rPr>
              <a:t>46</a:t>
            </a:fld>
            <a:endParaRPr dirty="0">
              <a:solidFill>
                <a:schemeClr val="tx1"/>
              </a:solidFill>
            </a:endParaRPr>
          </a:p>
        </p:txBody>
      </p:sp>
      <p:pic>
        <p:nvPicPr>
          <p:cNvPr id="568" name="Image" descr="Image"/>
          <p:cNvPicPr>
            <a:picLocks noChangeAspect="1"/>
          </p:cNvPicPr>
          <p:nvPr/>
        </p:nvPicPr>
        <p:blipFill>
          <a:blip r:embed="rId3"/>
          <a:srcRect l="10237" t="2949"/>
          <a:stretch>
            <a:fillRect/>
          </a:stretch>
        </p:blipFill>
        <p:spPr>
          <a:xfrm>
            <a:off x="4451549" y="732076"/>
            <a:ext cx="3479200" cy="3361667"/>
          </a:xfrm>
          <a:prstGeom prst="rect">
            <a:avLst/>
          </a:prstGeom>
          <a:ln w="101600">
            <a:solidFill>
              <a:srgbClr val="000000"/>
            </a:solidFill>
            <a:miter lim="400000"/>
          </a:ln>
        </p:spPr>
      </p:pic>
      <p:sp>
        <p:nvSpPr>
          <p:cNvPr id="569" name="Line"/>
          <p:cNvSpPr/>
          <p:nvPr/>
        </p:nvSpPr>
        <p:spPr>
          <a:xfrm flipV="1">
            <a:off x="5791200" y="1049755"/>
            <a:ext cx="610141" cy="836194"/>
          </a:xfrm>
          <a:prstGeom prst="line">
            <a:avLst/>
          </a:prstGeom>
          <a:ln w="139700">
            <a:solidFill>
              <a:srgbClr val="DA7A44"/>
            </a:solidFill>
            <a:miter lim="400000"/>
            <a:headEnd type="triangle"/>
          </a:ln>
        </p:spPr>
        <p:txBody>
          <a:bodyPr lIns="20092" tIns="20092" rIns="20092" bIns="20092" anchor="ctr"/>
          <a:lstStyle/>
          <a:p>
            <a:pPr algn="ctr">
              <a:defRPr sz="3200" i="0" spc="0">
                <a:latin typeface="Avenir Heavy"/>
                <a:ea typeface="Avenir Heavy"/>
                <a:cs typeface="Avenir Heavy"/>
                <a:sym typeface="Avenir Heavy"/>
              </a:defRPr>
            </a:pPr>
            <a:endParaRPr sz="900"/>
          </a:p>
        </p:txBody>
      </p:sp>
      <p:sp>
        <p:nvSpPr>
          <p:cNvPr id="570" name="Line"/>
          <p:cNvSpPr/>
          <p:nvPr/>
        </p:nvSpPr>
        <p:spPr>
          <a:xfrm flipH="1" flipV="1">
            <a:off x="5783484" y="2535983"/>
            <a:ext cx="381000" cy="1323592"/>
          </a:xfrm>
          <a:prstGeom prst="line">
            <a:avLst/>
          </a:prstGeom>
          <a:ln w="139700">
            <a:solidFill>
              <a:srgbClr val="DA7A44"/>
            </a:solidFill>
            <a:miter lim="400000"/>
            <a:tailEnd type="triangle"/>
          </a:ln>
        </p:spPr>
        <p:txBody>
          <a:bodyPr lIns="20092" tIns="20092" rIns="20092" bIns="20092" anchor="ctr"/>
          <a:lstStyle/>
          <a:p>
            <a:pPr algn="ctr">
              <a:defRPr sz="3200" i="0" spc="0">
                <a:latin typeface="Avenir Heavy"/>
                <a:ea typeface="Avenir Heavy"/>
                <a:cs typeface="Avenir Heavy"/>
                <a:sym typeface="Avenir Heavy"/>
              </a:defRPr>
            </a:pPr>
            <a:endParaRPr sz="900"/>
          </a:p>
        </p:txBody>
      </p:sp>
      <p:grpSp>
        <p:nvGrpSpPr>
          <p:cNvPr id="573" name="RADIANT DAQ Board  24 channel ADC using LAB4D SCA &gt;850 ns (2048 samples) per event,  dual-buffered,  3.2 GSa/s, 1.3 GHz analog bandwidth…"/>
          <p:cNvGrpSpPr/>
          <p:nvPr/>
        </p:nvGrpSpPr>
        <p:grpSpPr>
          <a:xfrm>
            <a:off x="5324928" y="3596772"/>
            <a:ext cx="3290598" cy="1468934"/>
            <a:chOff x="0" y="0"/>
            <a:chExt cx="11699903" cy="5222875"/>
          </a:xfrm>
        </p:grpSpPr>
        <p:sp>
          <p:nvSpPr>
            <p:cNvPr id="572" name="RADIANT DAQ Board  24 channel ADC using LAB4D SCA &gt;850 ns (2048 samples) per event,  dual-buffered,  3.2 GSa/s, 1.3 GHz analog bandwidth…"/>
            <p:cNvSpPr txBox="1"/>
            <p:nvPr/>
          </p:nvSpPr>
          <p:spPr>
            <a:xfrm>
              <a:off x="69852" y="414958"/>
              <a:ext cx="11560202" cy="4392955"/>
            </a:xfrm>
            <a:prstGeom prst="rect">
              <a:avLst/>
            </a:prstGeom>
            <a:solidFill>
              <a:srgbClr val="FFFFFF">
                <a:alpha val="84291"/>
              </a:srgbClr>
            </a:solidFill>
            <a:ln>
              <a:noFill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0092" tIns="20092" rIns="20092" bIns="20092" numCol="1" anchor="ctr">
              <a:spAutoFit/>
            </a:bodyPr>
            <a:lstStyle/>
            <a:p>
              <a:pPr algn="ctr">
                <a:defRPr sz="4600" i="0" spc="0">
                  <a:solidFill>
                    <a:srgbClr val="DA7B44"/>
                  </a:solidFill>
                  <a:latin typeface="+mn-lt"/>
                  <a:ea typeface="+mn-ea"/>
                  <a:cs typeface="+mn-cs"/>
                  <a:sym typeface="Avenir Medium"/>
                </a:defRPr>
              </a:pPr>
              <a:r>
                <a:rPr sz="1294">
                  <a:latin typeface="Avenir Heavy"/>
                  <a:ea typeface="Avenir Heavy"/>
                  <a:cs typeface="Avenir Heavy"/>
                  <a:sym typeface="Avenir Heavy"/>
                </a:rPr>
                <a:t>RADIANT DAQ Board </a:t>
              </a:r>
              <a:br>
                <a:rPr sz="1294">
                  <a:latin typeface="Avenir Heavy"/>
                  <a:ea typeface="Avenir Heavy"/>
                  <a:cs typeface="Avenir Heavy"/>
                  <a:sym typeface="Avenir Heavy"/>
                </a:rPr>
              </a:br>
              <a:r>
                <a:rPr sz="1294"/>
                <a:t>24 channel ADC using LAB4D SCA</a:t>
              </a:r>
              <a:br>
                <a:rPr sz="1294"/>
              </a:br>
              <a:r>
                <a:rPr sz="1294"/>
                <a:t>&gt;850 ns (2048 samples) per event, </a:t>
              </a:r>
              <a:br>
                <a:rPr sz="1294"/>
              </a:br>
              <a:r>
                <a:rPr sz="1294"/>
                <a:t>dual-buffered, </a:t>
              </a:r>
              <a:br>
                <a:rPr sz="1294"/>
              </a:br>
              <a:r>
                <a:rPr sz="1294"/>
                <a:t>3.2 GSa/s, 1.3 GHz analog bandwidth</a:t>
              </a:r>
            </a:p>
            <a:p>
              <a:pPr algn="ctr">
                <a:defRPr sz="4600" i="0" spc="0">
                  <a:solidFill>
                    <a:srgbClr val="DA7B44"/>
                  </a:solidFill>
                  <a:latin typeface="+mn-lt"/>
                  <a:ea typeface="+mn-ea"/>
                  <a:cs typeface="+mn-cs"/>
                  <a:sym typeface="Avenir Medium"/>
                </a:defRPr>
              </a:pPr>
              <a:r>
                <a:rPr sz="1294"/>
                <a:t>Low power envelope trigger</a:t>
              </a:r>
            </a:p>
          </p:txBody>
        </p:sp>
        <p:pic>
          <p:nvPicPr>
            <p:cNvPr id="571" name="RADIANT DAQ Board  24 channel ADC using LAB4D SCA &gt;850 ns (2048 samples) per event,  dual-buffered,  3.2 GSa/s, 1.3 GHz analog bandwidth… RADIANT DAQ Board  24 channel ADC using LAB4D SCA &gt;850 ns (2048 samples) per event,  dual-buffered,  3.2 GSa/s, 1.3 " descr="RADIANT DAQ Board  24 channel ADC using LAB4D SCA &gt;850 ns (2048 samples) per event,  dual-buffered,  3.2 GSa/s, 1.3 GHz analog bandwidth… RADIANT DAQ Board  24 channel ADC using LAB4D SCA &gt;850 ns (2048 samples) per event,  dual-buffered,  3.2 GSa/s, 1.3 GHz analog bandwidthLow power envelope trigger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1699903" cy="5222875"/>
            </a:xfrm>
            <a:prstGeom prst="rect">
              <a:avLst/>
            </a:prstGeom>
            <a:effectLst/>
          </p:spPr>
        </p:pic>
      </p:grpSp>
      <p:grpSp>
        <p:nvGrpSpPr>
          <p:cNvPr id="576" name="Low threshold trigger board Low bandwidth phased trigger (80-236 MHz) optimized for broad range of view angles"/>
          <p:cNvGrpSpPr/>
          <p:nvPr/>
        </p:nvGrpSpPr>
        <p:grpSpPr>
          <a:xfrm>
            <a:off x="6337751" y="363193"/>
            <a:ext cx="2478570" cy="1018878"/>
            <a:chOff x="0" y="0"/>
            <a:chExt cx="8812693" cy="3622675"/>
          </a:xfrm>
        </p:grpSpPr>
        <p:sp>
          <p:nvSpPr>
            <p:cNvPr id="575" name="Low threshold trigger board Low bandwidth phased trigger (80-236 MHz) optimized for broad range of view angles"/>
            <p:cNvSpPr txBox="1"/>
            <p:nvPr/>
          </p:nvSpPr>
          <p:spPr>
            <a:xfrm>
              <a:off x="69852" y="322976"/>
              <a:ext cx="8672992" cy="2976727"/>
            </a:xfrm>
            <a:prstGeom prst="rect">
              <a:avLst/>
            </a:prstGeom>
            <a:solidFill>
              <a:srgbClr val="FFFFFF">
                <a:alpha val="86151"/>
              </a:srgbClr>
            </a:solidFill>
            <a:ln>
              <a:noFill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0092" tIns="20092" rIns="20092" bIns="20092" numCol="1" anchor="ctr">
              <a:spAutoFit/>
            </a:bodyPr>
            <a:lstStyle/>
            <a:p>
              <a:pPr>
                <a:defRPr sz="4600" i="0" spc="0">
                  <a:solidFill>
                    <a:srgbClr val="DA7A44"/>
                  </a:solidFill>
                  <a:latin typeface="+mn-lt"/>
                  <a:ea typeface="+mn-ea"/>
                  <a:cs typeface="+mn-cs"/>
                  <a:sym typeface="Avenir Medium"/>
                </a:defRPr>
              </a:pPr>
              <a:r>
                <a:rPr sz="1294">
                  <a:latin typeface="Avenir Heavy"/>
                  <a:ea typeface="Avenir Heavy"/>
                  <a:cs typeface="Avenir Heavy"/>
                  <a:sym typeface="Avenir Heavy"/>
                </a:rPr>
                <a:t>Low threshold trigger board</a:t>
              </a:r>
              <a:br>
                <a:rPr sz="1294"/>
              </a:br>
              <a:r>
                <a:rPr sz="1294">
                  <a:latin typeface="Avenir Book"/>
                  <a:ea typeface="Avenir Book"/>
                  <a:cs typeface="Avenir Book"/>
                  <a:sym typeface="Avenir Book"/>
                </a:rPr>
                <a:t>Low bandwidth phased trigger (80-236 MHz) optimized for broad range of view angles</a:t>
              </a:r>
            </a:p>
          </p:txBody>
        </p:sp>
        <p:pic>
          <p:nvPicPr>
            <p:cNvPr id="574" name="Low threshold trigger board Low bandwidth phased trigger (80-236 MHz) optimized for broad range of view angles Low threshold trigger board Low bandwidth phased trigger (80-236 MHz) optimized for broad range of view angles" descr="Low threshold trigger board Low bandwidth phased trigger (80-236 MHz) optimized for broad range of view angles Low threshold trigger board Low bandwidth phased trigger (80-236 MHz) optimized for broad range of view angles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8812693" cy="3622675"/>
            </a:xfrm>
            <a:prstGeom prst="rect">
              <a:avLst/>
            </a:prstGeom>
            <a:effectLst/>
          </p:spPr>
        </p:pic>
      </p:grpSp>
      <p:pic>
        <p:nvPicPr>
          <p:cNvPr id="584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845" y="970903"/>
            <a:ext cx="3945360" cy="2959020"/>
          </a:xfrm>
          <a:prstGeom prst="rect">
            <a:avLst/>
          </a:prstGeom>
          <a:ln w="762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3224E-459C-094E-AF94-7D18D652F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6065"/>
            <a:ext cx="9144000" cy="586068"/>
          </a:xfrm>
        </p:spPr>
        <p:txBody>
          <a:bodyPr>
            <a:normAutofit fontScale="90000"/>
          </a:bodyPr>
          <a:lstStyle/>
          <a:p>
            <a:r>
              <a:rPr lang="en-US" dirty="0"/>
              <a:t>First RNO-G Paper With Real Data from the Field</a:t>
            </a:r>
            <a:br>
              <a:rPr lang="en-US" dirty="0"/>
            </a:br>
            <a:r>
              <a:rPr lang="en-US" sz="2200" dirty="0"/>
              <a:t>Measuring the Radio Frequency Attenuation Length (which determines how big a volume RNO-G can monitor for neutrino interactions)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B58065-892D-894F-A7CF-CC23E31BA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6E50-F3BB-7B4C-95D3-E4F495340936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5DE80A-7AC6-7D42-8E5E-9FC6B47DB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13" y="1162133"/>
            <a:ext cx="3265543" cy="33368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999EAE-E36F-8347-80EB-F411F62C9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127639"/>
            <a:ext cx="4367087" cy="1702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8D1BBB-8DE5-6C4D-B550-DC57DBD7B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2878296"/>
            <a:ext cx="2780981" cy="22247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EB8B21-152C-0C46-9B2A-55684E736C30}"/>
              </a:ext>
            </a:extLst>
          </p:cNvPr>
          <p:cNvSpPr txBox="1"/>
          <p:nvPr/>
        </p:nvSpPr>
        <p:spPr>
          <a:xfrm>
            <a:off x="242692" y="4692289"/>
            <a:ext cx="31899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RNO-G Collaboration: arXiv:2201:07846</a:t>
            </a:r>
          </a:p>
        </p:txBody>
      </p:sp>
    </p:spTree>
    <p:extLst>
      <p:ext uri="{BB962C8B-B14F-4D97-AF65-F5344CB8AC3E}">
        <p14:creationId xmlns:p14="http://schemas.microsoft.com/office/powerpoint/2010/main" val="32064983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0" y="-17197"/>
            <a:ext cx="9144000" cy="586068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itchFamily="4" charset="0"/>
                <a:ea typeface="ＭＳ Ｐゴシック" pitchFamily="4" charset="-128"/>
              </a:rPr>
              <a:t>Summary</a:t>
            </a:r>
          </a:p>
        </p:txBody>
      </p:sp>
      <p:sp>
        <p:nvSpPr>
          <p:cNvPr id="6349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E801A72-4DB5-8245-8682-D147B8725FB4}" type="slidenum">
              <a:rPr lang="en-US" smtClean="0">
                <a:latin typeface="Arial" pitchFamily="4" charset="0"/>
              </a:rPr>
              <a:pPr/>
              <a:t>48</a:t>
            </a:fld>
            <a:endParaRPr lang="en-US">
              <a:latin typeface="Arial" pitchFamily="4" charset="0"/>
            </a:endParaRPr>
          </a:p>
        </p:txBody>
      </p:sp>
      <p:sp>
        <p:nvSpPr>
          <p:cNvPr id="63493" name="TextBox 9"/>
          <p:cNvSpPr txBox="1">
            <a:spLocks noChangeArrowheads="1"/>
          </p:cNvSpPr>
          <p:nvPr/>
        </p:nvSpPr>
        <p:spPr bwMode="auto">
          <a:xfrm>
            <a:off x="83551" y="592629"/>
            <a:ext cx="4869449" cy="264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groundwork for a new generation of detectors has been laid with new technology development.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PUEO &amp; RNO-G are both under construction, and the discovery of ultra-high energy neutrinos is in sight.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PUEO will open up discovery space at the highest energies, and will launch in 2024.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RNO-G covers the energy range between </a:t>
            </a:r>
            <a:r>
              <a:rPr lang="en-US" sz="1600" dirty="0" err="1"/>
              <a:t>IceCube</a:t>
            </a:r>
            <a:r>
              <a:rPr lang="en-US" sz="1600" dirty="0"/>
              <a:t> and PUEO where astrophysical neutrinos should be, and is under construction!</a:t>
            </a:r>
          </a:p>
        </p:txBody>
      </p:sp>
      <p:pic>
        <p:nvPicPr>
          <p:cNvPr id="6" name="Google Shape;104;p19">
            <a:extLst>
              <a:ext uri="{FF2B5EF4-FFF2-40B4-BE49-F238E27FC236}">
                <a16:creationId xmlns:a16="http://schemas.microsoft.com/office/drawing/2014/main" id="{1263A421-5124-EC46-9FE9-CB2A3994985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638800" y="742949"/>
            <a:ext cx="3276600" cy="3938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erial_site1and3.jpg" descr="aerial_site1and3.jpg">
            <a:extLst>
              <a:ext uri="{FF2B5EF4-FFF2-40B4-BE49-F238E27FC236}">
                <a16:creationId xmlns:a16="http://schemas.microsoft.com/office/drawing/2014/main" id="{EB2781EE-5DB3-864C-A3FC-2124BE6242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705" t="26430" r="36690" b="16092"/>
          <a:stretch>
            <a:fillRect/>
          </a:stretch>
        </p:blipFill>
        <p:spPr>
          <a:xfrm>
            <a:off x="2790049" y="3105151"/>
            <a:ext cx="2730776" cy="193595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7BEF31-3E21-244A-A0D7-24FC20E410A7}"/>
              </a:ext>
            </a:extLst>
          </p:cNvPr>
          <p:cNvSpPr txBox="1"/>
          <p:nvPr/>
        </p:nvSpPr>
        <p:spPr>
          <a:xfrm>
            <a:off x="2899275" y="4680996"/>
            <a:ext cx="3581400" cy="371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First RNO-G Station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33C87F-D30A-AF40-85E2-D0CA13624F38}"/>
              </a:ext>
            </a:extLst>
          </p:cNvPr>
          <p:cNvSpPr txBox="1"/>
          <p:nvPr/>
        </p:nvSpPr>
        <p:spPr>
          <a:xfrm>
            <a:off x="5791200" y="895350"/>
            <a:ext cx="76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PUEO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1143000" y="-114300"/>
            <a:ext cx="6858000" cy="586068"/>
          </a:xfrm>
        </p:spPr>
        <p:txBody>
          <a:bodyPr/>
          <a:lstStyle/>
          <a:p>
            <a:r>
              <a:rPr lang="en-US" sz="2400" dirty="0">
                <a:ea typeface="ＭＳ Ｐゴシック" pitchFamily="4" charset="-128"/>
              </a:rPr>
              <a:t>First Detection of Astrophysical Neutrinos (</a:t>
            </a:r>
            <a:r>
              <a:rPr lang="en-US" sz="2400" dirty="0" err="1">
                <a:ea typeface="ＭＳ Ｐゴシック" pitchFamily="4" charset="-128"/>
              </a:rPr>
              <a:t>IceCube</a:t>
            </a:r>
            <a:r>
              <a:rPr lang="en-US" sz="2400" dirty="0">
                <a:ea typeface="ＭＳ Ｐゴシック" pitchFamily="4" charset="-128"/>
              </a:rPr>
              <a:t>)</a:t>
            </a:r>
          </a:p>
        </p:txBody>
      </p:sp>
      <p:sp>
        <p:nvSpPr>
          <p:cNvPr id="2355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BBD81D2-CB22-2D4E-8643-A0AEEC6D5DDC}" type="slidenum">
              <a:rPr lang="en-US" smtClean="0">
                <a:latin typeface="Arial" pitchFamily="4" charset="0"/>
              </a:rPr>
              <a:pPr/>
              <a:t>5</a:t>
            </a:fld>
            <a:endParaRPr lang="en-US">
              <a:latin typeface="Arial" pitchFamily="4" charset="0"/>
            </a:endParaRPr>
          </a:p>
        </p:txBody>
      </p:sp>
      <p:sp>
        <p:nvSpPr>
          <p:cNvPr id="23559" name="TextBox 8"/>
          <p:cNvSpPr txBox="1">
            <a:spLocks noChangeArrowheads="1"/>
          </p:cNvSpPr>
          <p:nvPr/>
        </p:nvSpPr>
        <p:spPr bwMode="auto">
          <a:xfrm>
            <a:off x="1885950" y="457201"/>
            <a:ext cx="5372100" cy="5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F1C341"/>
                </a:solidFill>
              </a:rPr>
              <a:t>2013: first astrophysical neutrino events ever observed</a:t>
            </a:r>
          </a:p>
          <a:p>
            <a:endParaRPr lang="en-US" sz="135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F4AD3FE-4055-6541-B135-5E1B51A8E6D2}"/>
              </a:ext>
            </a:extLst>
          </p:cNvPr>
          <p:cNvSpPr txBox="1">
            <a:spLocks/>
          </p:cNvSpPr>
          <p:nvPr/>
        </p:nvSpPr>
        <p:spPr>
          <a:xfrm>
            <a:off x="1456038" y="4386622"/>
            <a:ext cx="5705208" cy="60773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61938" indent="-261938" algn="l" defTabSz="685800" rtl="0" eaLnBrk="1" latinLnBrk="0" hangingPunct="1">
              <a:spcBef>
                <a:spcPts val="1500"/>
              </a:spcBef>
              <a:buFont typeface="Wingdings 2" pitchFamily="18" charset="2"/>
              <a:buChar char=""/>
              <a:defRPr sz="1800" kern="1200">
                <a:solidFill>
                  <a:schemeClr val="tx1"/>
                </a:solidFill>
                <a:latin typeface="+mn-lt"/>
                <a:ea typeface="+mn-ea"/>
                <a:cs typeface="Helvetica Neue"/>
              </a:defRPr>
            </a:lvl1pPr>
            <a:lvl2pPr marL="514350" indent="-252413" algn="l" defTabSz="685800" rtl="0" eaLnBrk="1" latinLnBrk="0" hangingPunct="1">
              <a:spcBef>
                <a:spcPts val="450"/>
              </a:spcBef>
              <a:buClr>
                <a:schemeClr val="tx1">
                  <a:lumMod val="65000"/>
                </a:schemeClr>
              </a:buClr>
              <a:buFont typeface="Wingdings 2" pitchFamily="18" charset="2"/>
              <a:buChar char=""/>
              <a:defRPr sz="1650" kern="1200">
                <a:solidFill>
                  <a:schemeClr val="tx1"/>
                </a:solidFill>
                <a:latin typeface="+mn-lt"/>
                <a:ea typeface="+mn-ea"/>
                <a:cs typeface="Helvetica Neue"/>
              </a:defRPr>
            </a:lvl2pPr>
            <a:lvl3pPr marL="726281" indent="-211931" algn="l" defTabSz="685800" rtl="0" eaLnBrk="1" latinLnBrk="0" hangingPunct="1">
              <a:spcBef>
                <a:spcPts val="450"/>
              </a:spcBef>
              <a:buFont typeface="Wingdings 2" pitchFamily="18" charset="2"/>
              <a:buChar char=""/>
              <a:defRPr sz="1500" kern="1200">
                <a:solidFill>
                  <a:schemeClr val="tx1"/>
                </a:solidFill>
                <a:latin typeface="+mn-lt"/>
                <a:ea typeface="+mn-ea"/>
                <a:cs typeface="Helvetica Neue"/>
              </a:defRPr>
            </a:lvl3pPr>
            <a:lvl4pPr marL="947738" indent="-221456" algn="l" defTabSz="685800" rtl="0" eaLnBrk="1" latinLnBrk="0" hangingPunct="1">
              <a:spcBef>
                <a:spcPts val="450"/>
              </a:spcBef>
              <a:buClr>
                <a:schemeClr val="tx1">
                  <a:lumMod val="65000"/>
                </a:schemeClr>
              </a:buClr>
              <a:buFont typeface="Wingdings 2" pitchFamily="18" charset="2"/>
              <a:buChar char=""/>
              <a:defRPr sz="1350" kern="1200">
                <a:solidFill>
                  <a:schemeClr val="tx1"/>
                </a:solidFill>
                <a:latin typeface="+mn-lt"/>
                <a:ea typeface="+mn-ea"/>
                <a:cs typeface="Helvetica Neue"/>
              </a:defRPr>
            </a:lvl4pPr>
            <a:lvl5pPr marL="1159669" indent="-211931" algn="l" defTabSz="685800" rtl="0" eaLnBrk="1" latinLnBrk="0" hangingPunct="1">
              <a:spcBef>
                <a:spcPts val="450"/>
              </a:spcBef>
              <a:buFont typeface="Wingdings 2" pitchFamily="18" charset="2"/>
              <a:buChar char=""/>
              <a:defRPr sz="1350" kern="1200">
                <a:solidFill>
                  <a:schemeClr val="tx1"/>
                </a:solidFill>
                <a:latin typeface="+mn-lt"/>
                <a:ea typeface="+mn-ea"/>
                <a:cs typeface="Helvetica Neue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000" dirty="0">
                <a:ea typeface="ＭＳ Ｐゴシック" pitchFamily="4" charset="-128"/>
                <a:cs typeface="ＭＳ Ｐゴシック" pitchFamily="4" charset="-128"/>
              </a:rPr>
              <a:t>Energy:  </a:t>
            </a:r>
            <a:r>
              <a:rPr lang="en-US" sz="2000" dirty="0" err="1">
                <a:ea typeface="ＭＳ Ｐゴシック" pitchFamily="4" charset="-128"/>
                <a:cs typeface="ＭＳ Ｐゴシック" pitchFamily="4" charset="-128"/>
              </a:rPr>
              <a:t>TeV</a:t>
            </a:r>
            <a:r>
              <a:rPr lang="en-US" sz="2000" dirty="0">
                <a:ea typeface="ＭＳ Ｐゴシック" pitchFamily="4" charset="-128"/>
                <a:cs typeface="ＭＳ Ｐゴシック" pitchFamily="4" charset="-128"/>
              </a:rPr>
              <a:t> – </a:t>
            </a:r>
            <a:r>
              <a:rPr lang="en-US" sz="2000" dirty="0" err="1">
                <a:ea typeface="ＭＳ Ｐゴシック" pitchFamily="4" charset="-128"/>
                <a:cs typeface="ＭＳ Ｐゴシック" pitchFamily="4" charset="-128"/>
              </a:rPr>
              <a:t>PeV</a:t>
            </a:r>
            <a:r>
              <a:rPr lang="en-US" sz="2000" dirty="0">
                <a:ea typeface="ＭＳ Ｐゴシック" pitchFamily="4" charset="-128"/>
                <a:cs typeface="ＭＳ Ｐゴシック" pitchFamily="4" charset="-128"/>
              </a:rPr>
              <a:t> range</a:t>
            </a:r>
          </a:p>
          <a:p>
            <a:pPr>
              <a:spcBef>
                <a:spcPts val="0"/>
              </a:spcBef>
            </a:pPr>
            <a:r>
              <a:rPr lang="en-US" sz="2000" dirty="0">
                <a:ea typeface="ＭＳ Ｐゴシック" pitchFamily="4" charset="-128"/>
                <a:cs typeface="ＭＳ Ｐゴシック" pitchFamily="4" charset="-128"/>
              </a:rPr>
              <a:t>(This plot is 6 Years of muon neutrino data)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F8919C-77DB-344D-98EE-119345C24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831850"/>
            <a:ext cx="5422900" cy="3479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6AF126-600A-1D42-B799-2F543B780CE6}"/>
              </a:ext>
            </a:extLst>
          </p:cNvPr>
          <p:cNvSpPr txBox="1"/>
          <p:nvPr/>
        </p:nvSpPr>
        <p:spPr>
          <a:xfrm>
            <a:off x="6870700" y="3944948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e.g. </a:t>
            </a:r>
            <a:r>
              <a:rPr lang="en-US" sz="1400" dirty="0" err="1"/>
              <a:t>IceCube</a:t>
            </a:r>
            <a:r>
              <a:rPr lang="en-US" sz="1400" dirty="0"/>
              <a:t> Coll. </a:t>
            </a:r>
          </a:p>
          <a:p>
            <a:r>
              <a:rPr lang="en-US" sz="1400" dirty="0" err="1"/>
              <a:t>ApJ</a:t>
            </a:r>
            <a:r>
              <a:rPr lang="en-US" sz="1400" dirty="0"/>
              <a:t> 2016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77C0F8-739E-3444-9475-AD09F2B05D35}"/>
              </a:ext>
            </a:extLst>
          </p:cNvPr>
          <p:cNvSpPr/>
          <p:nvPr/>
        </p:nvSpPr>
        <p:spPr>
          <a:xfrm>
            <a:off x="3657600" y="1809750"/>
            <a:ext cx="26670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FC711-204D-8A47-9771-CB5456FC5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-84746"/>
            <a:ext cx="6858000" cy="586068"/>
          </a:xfrm>
        </p:spPr>
        <p:txBody>
          <a:bodyPr>
            <a:noAutofit/>
          </a:bodyPr>
          <a:lstStyle/>
          <a:p>
            <a:r>
              <a:rPr lang="en-US" sz="2100" dirty="0"/>
              <a:t>The First Multi-Messenger Observation with Neutrinos?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CC3E86-290A-394D-B82D-4A70040E7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6E50-F3BB-7B4C-95D3-E4F495340936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C1AB348F-DD38-9545-A4F7-3C5689B941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39" b="53790"/>
          <a:stretch/>
        </p:blipFill>
        <p:spPr>
          <a:xfrm>
            <a:off x="4288577" y="493956"/>
            <a:ext cx="4537267" cy="2458794"/>
          </a:xfrm>
          <a:prstGeom prst="rect">
            <a:avLst/>
          </a:prstGeom>
          <a:ln w="3175">
            <a:miter lim="400000"/>
          </a:ln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1BB93-D124-9A4A-AFCA-C5D8B7F99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708" y="1173538"/>
            <a:ext cx="3501859" cy="3593726"/>
          </a:xfrm>
        </p:spPr>
        <p:txBody>
          <a:bodyPr>
            <a:normAutofit/>
          </a:bodyPr>
          <a:lstStyle/>
          <a:p>
            <a:r>
              <a:rPr lang="en-US" sz="1500" dirty="0"/>
              <a:t>2018: Neutrino event seen in </a:t>
            </a:r>
            <a:r>
              <a:rPr lang="en-US" sz="1500" dirty="0" err="1"/>
              <a:t>IceCube</a:t>
            </a:r>
            <a:r>
              <a:rPr lang="en-US" sz="1500" dirty="0"/>
              <a:t>, coincident in time and space with  the blazar TXS 0506+056  (3𝛔 significance)</a:t>
            </a: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14194D45-F253-E541-8FB4-74CFFD7BCC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1" t="51159" r="-14062" b="2003"/>
          <a:stretch/>
        </p:blipFill>
        <p:spPr>
          <a:xfrm>
            <a:off x="165415" y="2834521"/>
            <a:ext cx="5858717" cy="2182380"/>
          </a:xfrm>
          <a:prstGeom prst="rect">
            <a:avLst/>
          </a:prstGeom>
          <a:ln w="3175">
            <a:miter lim="400000"/>
          </a:ln>
        </p:spPr>
      </p:pic>
      <p:sp>
        <p:nvSpPr>
          <p:cNvPr id="9" name="Science 361 (6398) 2018">
            <a:extLst>
              <a:ext uri="{FF2B5EF4-FFF2-40B4-BE49-F238E27FC236}">
                <a16:creationId xmlns:a16="http://schemas.microsoft.com/office/drawing/2014/main" id="{7FDBF9F2-6A75-A448-9EF9-E94FA24BA4A9}"/>
              </a:ext>
            </a:extLst>
          </p:cNvPr>
          <p:cNvSpPr/>
          <p:nvPr/>
        </p:nvSpPr>
        <p:spPr>
          <a:xfrm>
            <a:off x="4927417" y="6831415"/>
            <a:ext cx="2862062" cy="299790"/>
          </a:xfrm>
          <a:prstGeom prst="rect">
            <a:avLst/>
          </a:prstGeom>
          <a:solidFill>
            <a:schemeClr val="accent1">
              <a:hueOff val="-522454"/>
              <a:satOff val="1153"/>
              <a:lumOff val="13444"/>
            </a:schemeClr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8575" tIns="28575" rIns="28575" bIns="28575" anchor="ctr"/>
          <a:lstStyle>
            <a:lvl1pPr algn="ctr">
              <a:spcBef>
                <a:spcPts val="0"/>
              </a:spcBef>
              <a:defRPr sz="2200" i="0" spc="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rPr sz="1650" dirty="0"/>
              <a:t>Science 361 (6398) 2018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4CACE5-6673-3D40-8CDB-340FFB200517}"/>
              </a:ext>
            </a:extLst>
          </p:cNvPr>
          <p:cNvSpPr txBox="1"/>
          <p:nvPr/>
        </p:nvSpPr>
        <p:spPr>
          <a:xfrm>
            <a:off x="5334000" y="4501965"/>
            <a:ext cx="19050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Science 361 (6398) </a:t>
            </a:r>
          </a:p>
          <a:p>
            <a:r>
              <a:rPr lang="en-US" sz="1350" dirty="0"/>
              <a:t>2018</a:t>
            </a:r>
          </a:p>
          <a:p>
            <a:endParaRPr lang="en-US" sz="135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02EBDF-CF80-354A-8579-0AA59C4B3FAF}"/>
              </a:ext>
            </a:extLst>
          </p:cNvPr>
          <p:cNvSpPr txBox="1"/>
          <p:nvPr/>
        </p:nvSpPr>
        <p:spPr>
          <a:xfrm>
            <a:off x="533400" y="2788354"/>
            <a:ext cx="151002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Fermi Observation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DC3AAC-626E-B242-B4B9-01FFD3F54C4F}"/>
              </a:ext>
            </a:extLst>
          </p:cNvPr>
          <p:cNvSpPr txBox="1"/>
          <p:nvPr/>
        </p:nvSpPr>
        <p:spPr>
          <a:xfrm>
            <a:off x="3168820" y="2788354"/>
            <a:ext cx="178915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Magic Observation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1E87CC-8636-3E42-8DC0-3E572637333A}"/>
              </a:ext>
            </a:extLst>
          </p:cNvPr>
          <p:cNvSpPr txBox="1"/>
          <p:nvPr/>
        </p:nvSpPr>
        <p:spPr>
          <a:xfrm>
            <a:off x="4724400" y="504669"/>
            <a:ext cx="21323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>
                <a:solidFill>
                  <a:schemeClr val="bg1"/>
                </a:solidFill>
              </a:rPr>
              <a:t>IceCube</a:t>
            </a:r>
            <a:r>
              <a:rPr lang="en-US" sz="1350" dirty="0">
                <a:solidFill>
                  <a:schemeClr val="bg1"/>
                </a:solidFill>
              </a:rPr>
              <a:t> Neutrino Detected</a:t>
            </a:r>
          </a:p>
        </p:txBody>
      </p:sp>
    </p:spTree>
    <p:extLst>
      <p:ext uri="{BB962C8B-B14F-4D97-AF65-F5344CB8AC3E}">
        <p14:creationId xmlns:p14="http://schemas.microsoft.com/office/powerpoint/2010/main" val="2404721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91253-D50A-624E-8671-E83D6FF89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81396"/>
            <a:ext cx="6858000" cy="514350"/>
          </a:xfrm>
        </p:spPr>
        <p:txBody>
          <a:bodyPr>
            <a:normAutofit fontScale="90000"/>
          </a:bodyPr>
          <a:lstStyle/>
          <a:p>
            <a:r>
              <a:rPr lang="en-US" dirty="0"/>
              <a:t>(But Can Blazars Like This Source Account for the Observed </a:t>
            </a:r>
            <a:r>
              <a:rPr lang="en-US" dirty="0" err="1"/>
              <a:t>IceCube</a:t>
            </a:r>
            <a:r>
              <a:rPr lang="en-US" dirty="0"/>
              <a:t> Flux?)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E5D02-D3C5-3A4A-B132-8BC629CF7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678895"/>
            <a:ext cx="2699887" cy="2811818"/>
          </a:xfrm>
        </p:spPr>
        <p:txBody>
          <a:bodyPr/>
          <a:lstStyle/>
          <a:p>
            <a:r>
              <a:rPr lang="en-US" dirty="0"/>
              <a:t>Answer: no.  Upper limit on flux fraction that can be from Blazars is 15% of </a:t>
            </a:r>
            <a:r>
              <a:rPr lang="en-US" dirty="0" err="1"/>
              <a:t>IceCube’s</a:t>
            </a:r>
            <a:r>
              <a:rPr lang="en-US" dirty="0"/>
              <a:t> flux.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89AE65-05CA-1245-9341-7B1A10300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6E50-F3BB-7B4C-95D3-E4F495340936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DC83BF-41CC-204B-A3B6-9B2A3DB0EF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763" t="1431" b="50416"/>
          <a:stretch/>
        </p:blipFill>
        <p:spPr>
          <a:xfrm>
            <a:off x="2743200" y="1416951"/>
            <a:ext cx="3193617" cy="26525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6C3B2F-AECA-9740-84DD-3E5F0F19D076}"/>
              </a:ext>
            </a:extLst>
          </p:cNvPr>
          <p:cNvSpPr txBox="1"/>
          <p:nvPr/>
        </p:nvSpPr>
        <p:spPr>
          <a:xfrm>
            <a:off x="7140554" y="4042655"/>
            <a:ext cx="1999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Smith, Hooper, </a:t>
            </a:r>
            <a:r>
              <a:rPr lang="en-US" sz="1200" dirty="0" err="1"/>
              <a:t>Vieregg</a:t>
            </a:r>
            <a:r>
              <a:rPr lang="en-US" sz="1200" dirty="0"/>
              <a:t> 2020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B069EC-39C6-2349-908F-E0C776B419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763" t="50416"/>
          <a:stretch/>
        </p:blipFill>
        <p:spPr>
          <a:xfrm>
            <a:off x="5980130" y="1428750"/>
            <a:ext cx="3087670" cy="26407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265AFF-74B3-C84F-B881-D068DDB76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6460" y="1678895"/>
            <a:ext cx="7620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061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A28A3-8F96-D54B-8F11-7D6CA0F96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712" y="102392"/>
            <a:ext cx="7728386" cy="586068"/>
          </a:xfrm>
        </p:spPr>
        <p:txBody>
          <a:bodyPr>
            <a:normAutofit fontScale="90000"/>
          </a:bodyPr>
          <a:lstStyle/>
          <a:p>
            <a:r>
              <a:rPr lang="en-US" dirty="0"/>
              <a:t>Hints of Steady Sources Seen with Neutrinos?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9D058-67E5-8A4C-8E04-3DC2FB7EA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077" y="1344394"/>
            <a:ext cx="3354596" cy="3032594"/>
          </a:xfrm>
        </p:spPr>
        <p:txBody>
          <a:bodyPr/>
          <a:lstStyle/>
          <a:p>
            <a:r>
              <a:rPr lang="en-US" dirty="0"/>
              <a:t>Analysis of 10 years of </a:t>
            </a:r>
            <a:r>
              <a:rPr lang="en-US" dirty="0" err="1"/>
              <a:t>IceCube</a:t>
            </a:r>
            <a:r>
              <a:rPr lang="en-US" dirty="0"/>
              <a:t> data yields 2.9𝜎 significance for excess at NGC1068</a:t>
            </a:r>
          </a:p>
          <a:p>
            <a:r>
              <a:rPr lang="en-US" dirty="0"/>
              <a:t>Neutrino excesses at locations of other sources as well.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773F7D-2440-894A-A9C4-836FE7C2B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6E50-F3BB-7B4C-95D3-E4F495340936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1AD482-018A-1F46-A4D3-872C656C4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6399" y="920102"/>
            <a:ext cx="4033524" cy="31756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6D0BE7-23C2-8A43-83E6-1BD1D9EAFD37}"/>
              </a:ext>
            </a:extLst>
          </p:cNvPr>
          <p:cNvSpPr txBox="1"/>
          <p:nvPr/>
        </p:nvSpPr>
        <p:spPr>
          <a:xfrm>
            <a:off x="5334000" y="4218599"/>
            <a:ext cx="19431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err="1"/>
              <a:t>IceCube</a:t>
            </a:r>
            <a:r>
              <a:rPr lang="en-US" sz="1350" dirty="0"/>
              <a:t>, PRL 2020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FEF25C-3203-854F-8842-2B07DD7A2253}"/>
              </a:ext>
            </a:extLst>
          </p:cNvPr>
          <p:cNvSpPr txBox="1"/>
          <p:nvPr/>
        </p:nvSpPr>
        <p:spPr>
          <a:xfrm>
            <a:off x="5600704" y="1943100"/>
            <a:ext cx="9044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NGC 1068</a:t>
            </a:r>
          </a:p>
        </p:txBody>
      </p:sp>
    </p:spTree>
    <p:extLst>
      <p:ext uri="{BB962C8B-B14F-4D97-AF65-F5344CB8AC3E}">
        <p14:creationId xmlns:p14="http://schemas.microsoft.com/office/powerpoint/2010/main" val="1216233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91253-D50A-624E-8671-E83D6FF89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438" y="476489"/>
            <a:ext cx="6858000" cy="514350"/>
          </a:xfrm>
        </p:spPr>
        <p:txBody>
          <a:bodyPr>
            <a:noAutofit/>
          </a:bodyPr>
          <a:lstStyle/>
          <a:p>
            <a:r>
              <a:rPr lang="en-US" sz="2700" dirty="0"/>
              <a:t>(But Can Active Galactic Nuclei Like This Source Account for the Observed </a:t>
            </a:r>
            <a:r>
              <a:rPr lang="en-US" sz="2700" dirty="0" err="1"/>
              <a:t>IceCube</a:t>
            </a:r>
            <a:r>
              <a:rPr lang="en-US" sz="2700" dirty="0"/>
              <a:t> Flux?)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E5D02-D3C5-3A4A-B132-8BC629CF7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078" y="1657350"/>
            <a:ext cx="3086100" cy="2608418"/>
          </a:xfrm>
        </p:spPr>
        <p:txBody>
          <a:bodyPr/>
          <a:lstStyle/>
          <a:p>
            <a:r>
              <a:rPr lang="en-US" dirty="0"/>
              <a:t>Answer: maybe.  Limits have to stop getting better before you have a discovery!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89AE65-05CA-1245-9341-7B1A10300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6E50-F3BB-7B4C-95D3-E4F495340936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6C3B2F-AECA-9740-84DD-3E5F0F19D076}"/>
              </a:ext>
            </a:extLst>
          </p:cNvPr>
          <p:cNvSpPr txBox="1"/>
          <p:nvPr/>
        </p:nvSpPr>
        <p:spPr>
          <a:xfrm>
            <a:off x="5105400" y="4181731"/>
            <a:ext cx="1999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Smith, Hooper, </a:t>
            </a:r>
            <a:r>
              <a:rPr lang="en-US" sz="1200" dirty="0" err="1"/>
              <a:t>Vieregg</a:t>
            </a:r>
            <a:r>
              <a:rPr lang="en-US" sz="1200" dirty="0"/>
              <a:t> 2020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B7A25B-DB61-4146-8CAB-ED60C98435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176" t="48940"/>
          <a:stretch/>
        </p:blipFill>
        <p:spPr>
          <a:xfrm>
            <a:off x="4218895" y="990838"/>
            <a:ext cx="3473421" cy="31811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1918B2-0BAB-C944-8CF4-835928A48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1414611"/>
            <a:ext cx="7620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136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hibit">
  <a:themeElements>
    <a:clrScheme name="Exhibit">
      <a:dk1>
        <a:sysClr val="windowText" lastClr="000000"/>
      </a:dk1>
      <a:lt1>
        <a:sysClr val="window" lastClr="FFFFFF"/>
      </a:lt1>
      <a:dk2>
        <a:srgbClr val="1C3264"/>
      </a:dk2>
      <a:lt2>
        <a:srgbClr val="CCCCCC"/>
      </a:lt2>
      <a:accent1>
        <a:srgbClr val="3399FF"/>
      </a:accent1>
      <a:accent2>
        <a:srgbClr val="69FFFF"/>
      </a:accent2>
      <a:accent3>
        <a:srgbClr val="CCFF33"/>
      </a:accent3>
      <a:accent4>
        <a:srgbClr val="3333FF"/>
      </a:accent4>
      <a:accent5>
        <a:srgbClr val="9933FF"/>
      </a:accent5>
      <a:accent6>
        <a:srgbClr val="FF33FF"/>
      </a:accent6>
      <a:hlink>
        <a:srgbClr val="6699FF"/>
      </a:hlink>
      <a:folHlink>
        <a:srgbClr val="9999CC"/>
      </a:folHlink>
    </a:clrScheme>
    <a:fontScheme name="Exhibit">
      <a:majorFont>
        <a:latin typeface="Corbel"/>
        <a:ea typeface=""/>
        <a:cs typeface=""/>
        <a:font script="Jpan" typeface="ＭＳ Ｐゴシック"/>
      </a:majorFont>
      <a:minorFont>
        <a:latin typeface="Corbel"/>
        <a:ea typeface=""/>
        <a:cs typeface=""/>
        <a:font script="Jpan" typeface="ＭＳ Ｐゴシック"/>
      </a:minorFont>
    </a:fontScheme>
    <a:fmtScheme name="Exhibi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50000"/>
                <a:satMod val="110000"/>
                <a:lumMod val="70000"/>
              </a:schemeClr>
            </a:gs>
            <a:gs pos="50000">
              <a:schemeClr val="phClr">
                <a:tint val="80000"/>
                <a:satMod val="135000"/>
              </a:schemeClr>
            </a:gs>
            <a:gs pos="100000">
              <a:schemeClr val="phClr">
                <a:tint val="30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10000"/>
                <a:lumMod val="70000"/>
              </a:schemeClr>
            </a:gs>
            <a:gs pos="65000">
              <a:schemeClr val="phClr">
                <a:shade val="90000"/>
                <a:satMod val="200000"/>
                <a:lumMod val="110000"/>
              </a:schemeClr>
            </a:gs>
            <a:gs pos="100000">
              <a:schemeClr val="phClr">
                <a:tint val="90000"/>
                <a:shade val="100000"/>
                <a:satMod val="250000"/>
                <a:lumMod val="150000"/>
              </a:schemeClr>
            </a:gs>
          </a:gsLst>
          <a:lin ang="16200000" scaled="1"/>
        </a:gradFill>
      </a:fillStyleLst>
      <a:lnStyleLst>
        <a:ln w="31750" cap="flat" cmpd="sng" algn="ctr">
          <a:solidFill>
            <a:schemeClr val="phClr">
              <a:satMod val="105000"/>
            </a:schemeClr>
          </a:solidFill>
          <a:prstDash val="solid"/>
        </a:ln>
        <a:ln w="50800" cap="flat" cmpd="sng" algn="ctr">
          <a:solidFill>
            <a:schemeClr val="phClr">
              <a:alpha val="95000"/>
            </a:schemeClr>
          </a:solidFill>
          <a:prstDash val="solid"/>
        </a:ln>
        <a:ln w="50800" cap="flat" cmpd="sng" algn="ctr">
          <a:solidFill>
            <a:schemeClr val="phClr">
              <a:alpha val="9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5000" endPos="15000" dist="50800" dir="5400000" sy="-100000" rotWithShape="0"/>
          </a:effectLst>
        </a:effectStyle>
        <a:effectStyle>
          <a:effectLst>
            <a:innerShdw blurRad="76200" dist="25400" dir="5400000">
              <a:srgbClr val="FFFFFF">
                <a:alpha val="50000"/>
              </a:srgbClr>
            </a:innerShdw>
            <a:outerShdw blurRad="254000" dist="254000" dir="5400000" sx="90000" sy="-30000" rotWithShape="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54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70000"/>
                <a:satMod val="120000"/>
                <a:lumMod val="30000"/>
              </a:schemeClr>
              <a:schemeClr val="phClr">
                <a:tint val="70000"/>
                <a:satMod val="500000"/>
                <a:lumMod val="5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Twilight.thmx</Template>
  <TotalTime>28559</TotalTime>
  <Words>2472</Words>
  <Application>Microsoft Macintosh PowerPoint</Application>
  <PresentationFormat>On-screen Show (16:9)</PresentationFormat>
  <Paragraphs>387</Paragraphs>
  <Slides>48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0" baseType="lpstr">
      <vt:lpstr>Arial</vt:lpstr>
      <vt:lpstr>Avenir Book</vt:lpstr>
      <vt:lpstr>Avenir Heavy</vt:lpstr>
      <vt:lpstr>Avenir Next Regular</vt:lpstr>
      <vt:lpstr>Calibri</vt:lpstr>
      <vt:lpstr>Corbel</vt:lpstr>
      <vt:lpstr>DIN Alternate</vt:lpstr>
      <vt:lpstr>Helvetica</vt:lpstr>
      <vt:lpstr>Wingdings</vt:lpstr>
      <vt:lpstr>Wingdings 2</vt:lpstr>
      <vt:lpstr>Zapf Dingbats</vt:lpstr>
      <vt:lpstr>Exhibit</vt:lpstr>
      <vt:lpstr>PUEO and RNO-G: Two New Experiments to Discover Ultra-high Energy Neutrinos</vt:lpstr>
      <vt:lpstr>The People at UChicago Doing the Real Work</vt:lpstr>
      <vt:lpstr>Neutrino Astronomy: A Brief But Important History</vt:lpstr>
      <vt:lpstr>PowerPoint Presentation</vt:lpstr>
      <vt:lpstr>First Detection of Astrophysical Neutrinos (IceCube)</vt:lpstr>
      <vt:lpstr>The First Multi-Messenger Observation with Neutrinos?</vt:lpstr>
      <vt:lpstr>(But Can Blazars Like This Source Account for the Observed IceCube Flux?)</vt:lpstr>
      <vt:lpstr>Hints of Steady Sources Seen with Neutrinos?</vt:lpstr>
      <vt:lpstr>(But Can Active Galactic Nuclei Like This Source Account for the Observed IceCube Flux?)</vt:lpstr>
      <vt:lpstr>PowerPoint Presentation</vt:lpstr>
      <vt:lpstr>PowerPoint Presentation</vt:lpstr>
      <vt:lpstr>Neutrino Production: The GZK Process</vt:lpstr>
      <vt:lpstr>The Problem with Neutrino Astronomy</vt:lpstr>
      <vt:lpstr>Method 1: Radio emission from neutrino interactions in dense material</vt:lpstr>
      <vt:lpstr>Method 2: Emission (Radio or Optical)  from Tau Neutrino Induced Air Showers </vt:lpstr>
      <vt:lpstr>Askaryan Emission Detector Requirements</vt:lpstr>
      <vt:lpstr>The Concept: Radio Detection in Dense Media</vt:lpstr>
      <vt:lpstr>ANITA: Designed for the Highest Energies</vt:lpstr>
      <vt:lpstr>PowerPoint Presentation</vt:lpstr>
      <vt:lpstr>PowerPoint Presentation</vt:lpstr>
      <vt:lpstr>PowerPoint Presentation</vt:lpstr>
      <vt:lpstr>ANITA3 and ANITA4 Neutrino Search Results</vt:lpstr>
      <vt:lpstr>ANITA Also Sees Air Showers  </vt:lpstr>
      <vt:lpstr>Polarity Flipping and Tau Neutrinos</vt:lpstr>
      <vt:lpstr>Problem with a Tau Neutrino Interpretation </vt:lpstr>
      <vt:lpstr>The Mystery Deepens </vt:lpstr>
      <vt:lpstr>PUEO: The Payload for Ultrahigh Energy Observations</vt:lpstr>
      <vt:lpstr>PUEO Selected for Astrophysics Pioneers Mission by NASA</vt:lpstr>
      <vt:lpstr>The PUEO Team</vt:lpstr>
      <vt:lpstr>The PUEO Instrument</vt:lpstr>
      <vt:lpstr>Pushing the Threshold Down and Increasing Sensitivity: A Phased Array </vt:lpstr>
      <vt:lpstr>Low Frequency Instrument Performance</vt:lpstr>
      <vt:lpstr>Low Frequency (LF) Antenna</vt:lpstr>
      <vt:lpstr>PowerPoint Presentation</vt:lpstr>
      <vt:lpstr>Advantages of Ground-Based Detectors</vt:lpstr>
      <vt:lpstr>ARA:  In-Ice Radio Detector at South Pole</vt:lpstr>
      <vt:lpstr>Upgrade for ARA in 2018: Demonstrating a Phased Array Trigger</vt:lpstr>
      <vt:lpstr>First Analysis of ARA Phased Array Data</vt:lpstr>
      <vt:lpstr>Toward IceCube-Gen2</vt:lpstr>
      <vt:lpstr>Radio Neutrino Observatory in Greenland (RNO-G): Discovering UHE Neutrinos and Paving the Way for IceCube-Gen2</vt:lpstr>
      <vt:lpstr>PowerPoint Presentation</vt:lpstr>
      <vt:lpstr>RNO-G Station Layout</vt:lpstr>
      <vt:lpstr>RNO-G Drill</vt:lpstr>
      <vt:lpstr>Station Deployment </vt:lpstr>
      <vt:lpstr>We Can Trigger On Stuff! </vt:lpstr>
      <vt:lpstr>The DAQ SYSTEM</vt:lpstr>
      <vt:lpstr>First RNO-G Paper With Real Data from the Field Measuring the Radio Frequency Attenuation Length (which determines how big a volume RNO-G can monitor for neutrino interactions)</vt:lpstr>
      <vt:lpstr>Summary</vt:lpstr>
    </vt:vector>
  </TitlesOfParts>
  <Manager/>
  <Company>Harvard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Radio Detection of Ultra-High Energy Neutrinos</dc:title>
  <dc:subject/>
  <dc:creator>Abigail Vieregg</dc:creator>
  <cp:keywords/>
  <dc:description/>
  <cp:lastModifiedBy>Abigail Vieregg</cp:lastModifiedBy>
  <cp:revision>464</cp:revision>
  <dcterms:created xsi:type="dcterms:W3CDTF">2018-05-15T20:26:50Z</dcterms:created>
  <dcterms:modified xsi:type="dcterms:W3CDTF">2022-04-04T20:11:04Z</dcterms:modified>
  <cp:category/>
</cp:coreProperties>
</file>