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79" r:id="rId3"/>
    <p:sldId id="395" r:id="rId4"/>
    <p:sldId id="406" r:id="rId5"/>
    <p:sldId id="388" r:id="rId6"/>
    <p:sldId id="393" r:id="rId7"/>
    <p:sldId id="384" r:id="rId8"/>
    <p:sldId id="385" r:id="rId9"/>
    <p:sldId id="391" r:id="rId10"/>
    <p:sldId id="361" r:id="rId11"/>
    <p:sldId id="386" r:id="rId12"/>
    <p:sldId id="397" r:id="rId13"/>
    <p:sldId id="398" r:id="rId14"/>
    <p:sldId id="399" r:id="rId15"/>
    <p:sldId id="387" r:id="rId16"/>
    <p:sldId id="401" r:id="rId17"/>
    <p:sldId id="302" r:id="rId18"/>
    <p:sldId id="315" r:id="rId19"/>
    <p:sldId id="316" r:id="rId20"/>
    <p:sldId id="317" r:id="rId21"/>
    <p:sldId id="318" r:id="rId22"/>
    <p:sldId id="319" r:id="rId23"/>
    <p:sldId id="320" r:id="rId24"/>
    <p:sldId id="321" r:id="rId25"/>
    <p:sldId id="407" r:id="rId26"/>
    <p:sldId id="408" r:id="rId27"/>
    <p:sldId id="328" r:id="rId28"/>
    <p:sldId id="330" r:id="rId29"/>
    <p:sldId id="331" r:id="rId30"/>
    <p:sldId id="332" r:id="rId31"/>
    <p:sldId id="378" r:id="rId32"/>
    <p:sldId id="344" r:id="rId33"/>
    <p:sldId id="403" r:id="rId34"/>
    <p:sldId id="335" r:id="rId35"/>
    <p:sldId id="372" r:id="rId36"/>
    <p:sldId id="373" r:id="rId37"/>
    <p:sldId id="374" r:id="rId38"/>
    <p:sldId id="375" r:id="rId39"/>
    <p:sldId id="376" r:id="rId40"/>
    <p:sldId id="404" r:id="rId41"/>
    <p:sldId id="405" r:id="rId42"/>
    <p:sldId id="33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60" d="100"/>
          <a:sy n="60" d="100"/>
        </p:scale>
        <p:origin x="-1644" y="-27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1B8FBF-00C2-4A36-8075-CAD4C1DB1340}" type="datetimeFigureOut">
              <a:rPr lang="en-US" smtClean="0"/>
              <a:t>3/10/2019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5ADA9B-4485-4761-B234-7A22FBDA0CD6}" type="slidenum">
              <a:rPr lang="en-US" smtClean="0"/>
              <a:t>‹#›</a:t>
            </a:fld>
            <a:endParaRPr lang="en-US"/>
          </a:p>
        </p:txBody>
      </p:sp>
    </p:spTree>
    <p:extLst>
      <p:ext uri="{BB962C8B-B14F-4D97-AF65-F5344CB8AC3E}">
        <p14:creationId xmlns:p14="http://schemas.microsoft.com/office/powerpoint/2010/main" val="2717063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what are you going to do 1) one site,</a:t>
            </a:r>
            <a:r>
              <a:rPr lang="en-US" baseline="0" dirty="0" smtClean="0"/>
              <a:t> the considerations 2) some specific works</a:t>
            </a:r>
            <a:endParaRPr lang="en-US" dirty="0"/>
          </a:p>
        </p:txBody>
      </p:sp>
      <p:sp>
        <p:nvSpPr>
          <p:cNvPr id="4" name="Slide Number Placeholder 3"/>
          <p:cNvSpPr>
            <a:spLocks noGrp="1"/>
          </p:cNvSpPr>
          <p:nvPr>
            <p:ph type="sldNum" sz="quarter" idx="10"/>
          </p:nvPr>
        </p:nvSpPr>
        <p:spPr/>
        <p:txBody>
          <a:bodyPr/>
          <a:lstStyle/>
          <a:p>
            <a:fld id="{365ADA9B-4485-4761-B234-7A22FBDA0CD6}" type="slidenum">
              <a:rPr lang="en-US" smtClean="0"/>
              <a:t>1</a:t>
            </a:fld>
            <a:endParaRPr lang="en-US"/>
          </a:p>
        </p:txBody>
      </p:sp>
    </p:spTree>
    <p:extLst>
      <p:ext uri="{BB962C8B-B14F-4D97-AF65-F5344CB8AC3E}">
        <p14:creationId xmlns:p14="http://schemas.microsoft.com/office/powerpoint/2010/main" val="3616257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34" charset="-128"/>
              </a:rPr>
              <a:t>Slow extraction </a:t>
            </a: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FCA91982-8E1A-4DFD-9ED8-432A80A5F7EF}" type="slidenum">
              <a:rPr lang="en-US" smtClean="0"/>
              <a:pPr eaLnBrk="1" hangingPunct="1"/>
              <a:t>12</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ea typeface="ＭＳ Ｐゴシック" pitchFamily="34" charset="-128"/>
              </a:rPr>
              <a:t>Mention multiple beams on</a:t>
            </a:r>
            <a:r>
              <a:rPr lang="en-US" baseline="0" dirty="0" smtClean="0">
                <a:ea typeface="ＭＳ Ｐゴシック" pitchFamily="34" charset="-128"/>
              </a:rPr>
              <a:t> this page; mention CT on rail. mention the patient is treated with </a:t>
            </a:r>
            <a:endParaRPr lang="en-US" dirty="0" smtClean="0">
              <a:ea typeface="ＭＳ Ｐゴシック" pitchFamily="34" charset="-128"/>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D90C59F5-5951-4421-BE34-FBC4B3A87631}" type="slidenum">
              <a:rPr lang="en-US" smtClean="0"/>
              <a:pPr eaLnBrk="1" hangingPunct="1"/>
              <a:t>14</a:t>
            </a:fld>
            <a:endParaRPr lang="en-US"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Proton relaxation property change</a:t>
            </a:r>
            <a:r>
              <a:rPr lang="en-US" baseline="0" dirty="0" smtClean="0"/>
              <a:t> due to radiation but not very well corresponds to tumor control</a:t>
            </a:r>
            <a:endParaRPr lang="en-US" dirty="0"/>
          </a:p>
        </p:txBody>
      </p:sp>
      <p:sp>
        <p:nvSpPr>
          <p:cNvPr id="4" name="Slide Number Placeholder 3"/>
          <p:cNvSpPr>
            <a:spLocks noGrp="1"/>
          </p:cNvSpPr>
          <p:nvPr>
            <p:ph type="sldNum" sz="quarter" idx="10"/>
          </p:nvPr>
        </p:nvSpPr>
        <p:spPr/>
        <p:txBody>
          <a:bodyPr/>
          <a:lstStyle/>
          <a:p>
            <a:fld id="{365ADA9B-4485-4761-B234-7A22FBDA0CD6}" type="slidenum">
              <a:rPr lang="en-US" smtClean="0"/>
              <a:t>15</a:t>
            </a:fld>
            <a:endParaRPr lang="en-US"/>
          </a:p>
        </p:txBody>
      </p:sp>
    </p:spTree>
    <p:extLst>
      <p:ext uri="{BB962C8B-B14F-4D97-AF65-F5344CB8AC3E}">
        <p14:creationId xmlns:p14="http://schemas.microsoft.com/office/powerpoint/2010/main" val="3327059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The optimization problem is formed as a quadratic</a:t>
            </a:r>
            <a:r>
              <a:rPr lang="en-US" baseline="0" dirty="0" smtClean="0"/>
              <a:t> form. M is the only known. a matrix with each row being the doses that a unit weight spot will deposit in each voxel. W is the spot weight, this is what we are trying to find out. </a:t>
            </a:r>
            <a:r>
              <a:rPr lang="en-US" dirty="0" smtClean="0"/>
              <a:t>D0</a:t>
            </a:r>
            <a:r>
              <a:rPr lang="en-US" baseline="0" dirty="0" smtClean="0"/>
              <a:t> is an array of dose that we want each voxel to be. In addition to </a:t>
            </a:r>
            <a:r>
              <a:rPr lang="en-US" baseline="0" dirty="0" err="1" smtClean="0"/>
              <a:t>dvh</a:t>
            </a:r>
            <a:r>
              <a:rPr lang="en-US" baseline="0" dirty="0" smtClean="0"/>
              <a:t> constraints, all spot weights can not be negative. </a:t>
            </a:r>
            <a:r>
              <a:rPr lang="en-US" dirty="0" smtClean="0"/>
              <a:t>Optimization is to find a set of spot weight that minimize phi while satisfying the </a:t>
            </a:r>
            <a:r>
              <a:rPr lang="en-US" dirty="0" err="1" smtClean="0"/>
              <a:t>dvh</a:t>
            </a:r>
            <a:r>
              <a:rPr lang="en-US" dirty="0" smtClean="0"/>
              <a:t> constraints that set out at</a:t>
            </a:r>
            <a:r>
              <a:rPr lang="en-US" baseline="0" dirty="0" smtClean="0"/>
              <a:t> the beginning. </a:t>
            </a:r>
          </a:p>
          <a:p>
            <a:pPr defTabSz="914350">
              <a:defRPr/>
            </a:pPr>
            <a:endParaRPr lang="en-US" baseline="0" dirty="0" smtClean="0"/>
          </a:p>
          <a:p>
            <a:pPr defTabSz="914350">
              <a:defRPr/>
            </a:pPr>
            <a:r>
              <a:rPr lang="en-US" altLang="en-US" dirty="0" smtClean="0"/>
              <a:t>Our optimization method is based on a simple and fast algorithm proposed by Lomax in late 90’s. It is a</a:t>
            </a:r>
            <a:r>
              <a:rPr lang="en-US" altLang="en-US" baseline="0" dirty="0" smtClean="0"/>
              <a:t> version of quasi newton method by approximating the first and second order derivatives of the objective function phi. It </a:t>
            </a:r>
            <a:r>
              <a:rPr lang="en-US" altLang="en-US" baseline="0" dirty="0" err="1" smtClean="0"/>
              <a:t>gurantees</a:t>
            </a:r>
            <a:r>
              <a:rPr lang="en-US" altLang="en-US" baseline="0" dirty="0" smtClean="0"/>
              <a:t> non-negativity of w</a:t>
            </a:r>
            <a:endParaRPr lang="en-US" altLang="en-US" dirty="0" smtClean="0"/>
          </a:p>
          <a:p>
            <a:pPr defTabSz="914350">
              <a:defRPr/>
            </a:pPr>
            <a:endParaRPr lang="en-US" baseline="0" dirty="0" smtClean="0"/>
          </a:p>
          <a:p>
            <a:pPr defTabSz="914350">
              <a:defRPr/>
            </a:pPr>
            <a:r>
              <a:rPr lang="en-US" baseline="0" dirty="0" smtClean="0"/>
              <a:t>In Lomax’s original method, </a:t>
            </a:r>
            <a:r>
              <a:rPr lang="en-US" dirty="0"/>
              <a:t>Gaussian fall-off from a uniform dose in the target is assumed for dd. This causes unnecessary penalty in phi and cause some constraints not met while others are over constrained. We assign the voxel dose of current iteration as the desired dose for voxels of structure with achieved constraints, and tighten the desired dose adaptively to better achieve all constraints. If a constraint is not met, we apply a factor for voxels in that structure so the desired dose DVH is 10%(in dose) below the constraint value. This assumes the DVH shape and same voxel dose ranking to squeeze the DVH below the constraints. From iteration to iteration, the assumption can vary.</a:t>
            </a:r>
            <a:endParaRPr lang="en-US" baseline="0" dirty="0" smtClean="0"/>
          </a:p>
        </p:txBody>
      </p:sp>
      <p:sp>
        <p:nvSpPr>
          <p:cNvPr id="4" name="Slide Number Placeholder 3"/>
          <p:cNvSpPr>
            <a:spLocks noGrp="1"/>
          </p:cNvSpPr>
          <p:nvPr>
            <p:ph type="sldNum" sz="quarter" idx="10"/>
          </p:nvPr>
        </p:nvSpPr>
        <p:spPr/>
        <p:txBody>
          <a:bodyPr/>
          <a:lstStyle/>
          <a:p>
            <a:fld id="{59C87426-065E-45EC-A729-9CE83F4A2872}" type="slidenum">
              <a:rPr lang="en-US" smtClean="0"/>
              <a:pPr/>
              <a:t>17</a:t>
            </a:fld>
            <a:endParaRPr lang="en-US"/>
          </a:p>
        </p:txBody>
      </p:sp>
    </p:spTree>
    <p:extLst>
      <p:ext uri="{BB962C8B-B14F-4D97-AF65-F5344CB8AC3E}">
        <p14:creationId xmlns:p14="http://schemas.microsoft.com/office/powerpoint/2010/main" val="664897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With the non-robust IMPT done, we have moved to robust optimization in proton therapy treatment planning. Here is a plot to motivate us: the</a:t>
            </a:r>
            <a:r>
              <a:rPr lang="en-US" altLang="en-US" baseline="0" dirty="0" smtClean="0"/>
              <a:t> plot shows the dose color wash superimposed on the phantom. Critical structure is shown here. The target is the yellow contour. </a:t>
            </a:r>
            <a:r>
              <a:rPr lang="en-US" altLang="en-US" dirty="0" smtClean="0"/>
              <a:t> the left and right represent two different proton plans. Both</a:t>
            </a:r>
            <a:r>
              <a:rPr lang="en-US" altLang="en-US" baseline="0" dirty="0" smtClean="0"/>
              <a:t> plans have three fields with the same orientation as depicted by the entrance dose. </a:t>
            </a:r>
            <a:r>
              <a:rPr lang="en-US" altLang="en-US" dirty="0" smtClean="0"/>
              <a:t>The target coverage and the center critical structure sparing looks to be the same for these two plans. </a:t>
            </a:r>
          </a:p>
        </p:txBody>
      </p:sp>
      <p:sp>
        <p:nvSpPr>
          <p:cNvPr id="4" name="Slide Number Placeholder 3"/>
          <p:cNvSpPr>
            <a:spLocks noGrp="1"/>
          </p:cNvSpPr>
          <p:nvPr>
            <p:ph type="sldNum" sz="quarter" idx="10"/>
          </p:nvPr>
        </p:nvSpPr>
        <p:spPr/>
        <p:txBody>
          <a:bodyPr/>
          <a:lstStyle/>
          <a:p>
            <a:fld id="{E0E4CE81-B364-45EB-9896-D71798DAF513}" type="slidenum">
              <a:rPr lang="en-US" smtClean="0"/>
              <a:pPr/>
              <a:t>18</a:t>
            </a:fld>
            <a:endParaRPr lang="en-US"/>
          </a:p>
        </p:txBody>
      </p:sp>
    </p:spTree>
    <p:extLst>
      <p:ext uri="{BB962C8B-B14F-4D97-AF65-F5344CB8AC3E}">
        <p14:creationId xmlns:p14="http://schemas.microsoft.com/office/powerpoint/2010/main" val="3400231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In this plot is the dose from</a:t>
            </a:r>
            <a:r>
              <a:rPr lang="en-US" altLang="en-US" baseline="0" dirty="0" smtClean="0"/>
              <a:t> each field of the two plans shown on the previous page. The right and left </a:t>
            </a:r>
            <a:r>
              <a:rPr lang="en-US" altLang="en-US" baseline="0" dirty="0" err="1" smtClean="0"/>
              <a:t>obliques</a:t>
            </a:r>
            <a:r>
              <a:rPr lang="en-US" altLang="en-US" baseline="0" dirty="0" smtClean="0"/>
              <a:t> beams are mirror images of each other in both </a:t>
            </a:r>
            <a:r>
              <a:rPr lang="en-US" altLang="en-US" baseline="0" dirty="0" err="1" smtClean="0"/>
              <a:t>palns</a:t>
            </a:r>
            <a:r>
              <a:rPr lang="en-US" altLang="en-US" baseline="0" dirty="0" smtClean="0"/>
              <a:t>. Only one of them is shown. We see that the conventional plan has heavily weighted Bragg peak end right before the critical structure.</a:t>
            </a:r>
            <a:r>
              <a:rPr lang="en-US" altLang="en-US" dirty="0" smtClean="0"/>
              <a:t> The range robust plan</a:t>
            </a:r>
            <a:r>
              <a:rPr lang="en-US" altLang="en-US" baseline="0" dirty="0" smtClean="0"/>
              <a:t> delivers dose to the same </a:t>
            </a:r>
            <a:r>
              <a:rPr lang="en-US" altLang="en-US" baseline="0" dirty="0" err="1" smtClean="0"/>
              <a:t>same</a:t>
            </a:r>
            <a:r>
              <a:rPr lang="en-US" altLang="en-US" baseline="0" dirty="0" smtClean="0"/>
              <a:t> region with the lateral part of the beam, and packed other heavy Bragg peaks in the middle of the target. </a:t>
            </a:r>
            <a:r>
              <a:rPr lang="en-US" altLang="en-US" dirty="0" smtClean="0"/>
              <a:t>Range is just one type of the uncertainty, it can</a:t>
            </a:r>
            <a:r>
              <a:rPr lang="en-US" altLang="en-US" baseline="0" dirty="0" smtClean="0"/>
              <a:t> be caused by patient body contour change, organ motion, uncertainties in conversion of CT HU values to proton stopping power. </a:t>
            </a:r>
            <a:r>
              <a:rPr lang="en-US" altLang="en-US" dirty="0" smtClean="0"/>
              <a:t> The other ones are setup uncertainty and the intra fraction beam shift. They all need to be considered to have a good proton plan.</a:t>
            </a:r>
          </a:p>
        </p:txBody>
      </p:sp>
      <p:sp>
        <p:nvSpPr>
          <p:cNvPr id="4" name="Slide Number Placeholder 3"/>
          <p:cNvSpPr>
            <a:spLocks noGrp="1"/>
          </p:cNvSpPr>
          <p:nvPr>
            <p:ph type="sldNum" sz="quarter" idx="10"/>
          </p:nvPr>
        </p:nvSpPr>
        <p:spPr/>
        <p:txBody>
          <a:bodyPr/>
          <a:lstStyle/>
          <a:p>
            <a:fld id="{E0E4CE81-B364-45EB-9896-D71798DAF513}" type="slidenum">
              <a:rPr lang="en-US" smtClean="0"/>
              <a:pPr/>
              <a:t>19</a:t>
            </a:fld>
            <a:endParaRPr lang="en-US"/>
          </a:p>
        </p:txBody>
      </p:sp>
    </p:spTree>
    <p:extLst>
      <p:ext uri="{BB962C8B-B14F-4D97-AF65-F5344CB8AC3E}">
        <p14:creationId xmlns:p14="http://schemas.microsoft.com/office/powerpoint/2010/main" val="3400231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a:t>
            </a:r>
            <a:r>
              <a:rPr lang="en-US" baseline="0" dirty="0" smtClean="0"/>
              <a:t> that worst case robust optimization is a prevailing </a:t>
            </a:r>
            <a:r>
              <a:rPr lang="en-US" baseline="0" dirty="0" err="1" smtClean="0"/>
              <a:t>appraoch</a:t>
            </a:r>
            <a:r>
              <a:rPr lang="en-US" baseline="0" dirty="0" smtClean="0"/>
              <a:t> in robust optimization. </a:t>
            </a:r>
            <a:r>
              <a:rPr lang="en-US" dirty="0" smtClean="0"/>
              <a:t>Stress how it works in a iteration</a:t>
            </a:r>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20</a:t>
            </a:fld>
            <a:endParaRPr lang="en-US"/>
          </a:p>
        </p:txBody>
      </p:sp>
    </p:spTree>
    <p:extLst>
      <p:ext uri="{BB962C8B-B14F-4D97-AF65-F5344CB8AC3E}">
        <p14:creationId xmlns:p14="http://schemas.microsoft.com/office/powerpoint/2010/main" val="794297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how it works in a iteration; say non physical</a:t>
            </a:r>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21</a:t>
            </a:fld>
            <a:endParaRPr lang="en-US"/>
          </a:p>
        </p:txBody>
      </p:sp>
    </p:spTree>
    <p:extLst>
      <p:ext uri="{BB962C8B-B14F-4D97-AF65-F5344CB8AC3E}">
        <p14:creationId xmlns:p14="http://schemas.microsoft.com/office/powerpoint/2010/main" val="7942972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Stress how it works in a iteration</a:t>
            </a:r>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22</a:t>
            </a:fld>
            <a:endParaRPr lang="en-US"/>
          </a:p>
        </p:txBody>
      </p:sp>
    </p:spTree>
    <p:extLst>
      <p:ext uri="{BB962C8B-B14F-4D97-AF65-F5344CB8AC3E}">
        <p14:creationId xmlns:p14="http://schemas.microsoft.com/office/powerpoint/2010/main" val="794297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term</a:t>
            </a:r>
            <a:r>
              <a:rPr lang="en-US" baseline="0" dirty="0" smtClean="0"/>
              <a:t> is the amount of DVH violation for this upper constraints(point to lower </a:t>
            </a:r>
            <a:r>
              <a:rPr lang="en-US" baseline="0" dirty="0" err="1" smtClean="0"/>
              <a:t>eqaution</a:t>
            </a:r>
            <a:r>
              <a:rPr lang="en-US" baseline="0" dirty="0" smtClean="0"/>
              <a:t>). This is for the lower constraints. The additional 1 is used to prevent dividing 0. All scenarios enter the objective function at each iteration.</a:t>
            </a:r>
            <a:r>
              <a:rPr lang="en-US" dirty="0" smtClean="0"/>
              <a:t> Stress</a:t>
            </a:r>
            <a:r>
              <a:rPr lang="en-US" baseline="0" dirty="0" smtClean="0"/>
              <a:t> scenario change in worst case. This plot is the convergence behavior. Shown on the x axis is the iteration, y is…. We use the same IMPT solver.</a:t>
            </a:r>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23</a:t>
            </a:fld>
            <a:endParaRPr lang="en-US"/>
          </a:p>
        </p:txBody>
      </p:sp>
    </p:spTree>
    <p:extLst>
      <p:ext uri="{BB962C8B-B14F-4D97-AF65-F5344CB8AC3E}">
        <p14:creationId xmlns:p14="http://schemas.microsoft.com/office/powerpoint/2010/main" val="66489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ADA9B-4485-4761-B234-7A22FBDA0CD6}" type="slidenum">
              <a:rPr lang="en-US" smtClean="0"/>
              <a:t>2</a:t>
            </a:fld>
            <a:endParaRPr lang="en-US"/>
          </a:p>
        </p:txBody>
      </p:sp>
    </p:spTree>
    <p:extLst>
      <p:ext uri="{BB962C8B-B14F-4D97-AF65-F5344CB8AC3E}">
        <p14:creationId xmlns:p14="http://schemas.microsoft.com/office/powerpoint/2010/main" val="9589986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Say that </a:t>
            </a:r>
            <a:r>
              <a:rPr lang="en-US" dirty="0" err="1" smtClean="0"/>
              <a:t>vox</a:t>
            </a:r>
            <a:r>
              <a:rPr lang="en-US" dirty="0" smtClean="0"/>
              <a:t> is better in the left plot. note hot spots,</a:t>
            </a:r>
            <a:r>
              <a:rPr lang="en-US" baseline="0" dirty="0" smtClean="0"/>
              <a:t> come back to the voxel wise method</a:t>
            </a:r>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24</a:t>
            </a:fld>
            <a:endParaRPr lang="en-US"/>
          </a:p>
        </p:txBody>
      </p:sp>
    </p:spTree>
    <p:extLst>
      <p:ext uri="{BB962C8B-B14F-4D97-AF65-F5344CB8AC3E}">
        <p14:creationId xmlns:p14="http://schemas.microsoft.com/office/powerpoint/2010/main" val="2154544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computation was performed on GPU to accelerate. GPU stands for graphics processing unit. It is optimized for processing same operations over thousands of computing cores in a card. For a large clinical case, the scale of computation can </a:t>
            </a:r>
            <a:r>
              <a:rPr lang="en-US" baseline="0" dirty="0" err="1" smtClean="0"/>
              <a:t>invovle</a:t>
            </a:r>
            <a:r>
              <a:rPr lang="en-US" baseline="0" dirty="0" smtClean="0"/>
              <a:t> 100GB of memory. We developed multi-node program to contain the problem.</a:t>
            </a:r>
          </a:p>
          <a:p>
            <a:endParaRPr lang="en-US" baseline="0" dirty="0" smtClean="0"/>
          </a:p>
          <a:p>
            <a:r>
              <a:rPr lang="en-US" baseline="0" dirty="0" smtClean="0"/>
              <a:t>Optimization is sequential inherently. One iteration depends on the iteration before it. We need to </a:t>
            </a:r>
            <a:r>
              <a:rPr lang="en-US" baseline="0" dirty="0" err="1" smtClean="0"/>
              <a:t>paralle</a:t>
            </a:r>
            <a:r>
              <a:rPr lang="en-US" baseline="0" dirty="0" smtClean="0"/>
              <a:t> computing has to happen at low level. For example, one GPU thread or kernel may just calculate a sub-term in the summation.</a:t>
            </a:r>
          </a:p>
          <a:p>
            <a:endParaRPr lang="en-US" baseline="0" dirty="0" smtClean="0"/>
          </a:p>
          <a:p>
            <a:r>
              <a:rPr lang="en-US" baseline="0" dirty="0" smtClean="0"/>
              <a:t>This summation sums over the voxel ID, and the result is summed into a single factor for each spot. In the natural order, the weight of a spot is calculated before the next spot is processed. a proton beam spot deposit dose to a few tens of thousands of voxels. When summing together, multiple thread will try to modify the same memory cell for that spot, this causes conflict and inefficiency. To overcome this problem, we transposed matrix M. At a given time, one voxel contribution is summed into all the different spots that contributed dose to that voxel. All GPU thread are working efficient. </a:t>
            </a:r>
          </a:p>
          <a:p>
            <a:endParaRPr lang="en-US" baseline="0" dirty="0" smtClean="0"/>
          </a:p>
          <a:p>
            <a:r>
              <a:rPr lang="en-US" baseline="0" dirty="0" smtClean="0"/>
              <a:t>DVH is calculated at each iteration for </a:t>
            </a:r>
            <a:r>
              <a:rPr lang="en-US" baseline="0" dirty="0" err="1" smtClean="0"/>
              <a:t>calulating</a:t>
            </a:r>
            <a:r>
              <a:rPr lang="en-US" baseline="0" dirty="0" smtClean="0"/>
              <a:t> the desired dose. We parallelized the DVH calculation as well.</a:t>
            </a:r>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25</a:t>
            </a:fld>
            <a:endParaRPr lang="en-US"/>
          </a:p>
        </p:txBody>
      </p:sp>
    </p:spTree>
    <p:extLst>
      <p:ext uri="{BB962C8B-B14F-4D97-AF65-F5344CB8AC3E}">
        <p14:creationId xmlns:p14="http://schemas.microsoft.com/office/powerpoint/2010/main" val="31463367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To comparison</a:t>
            </a:r>
            <a:r>
              <a:rPr lang="en-US" baseline="0" dirty="0" smtClean="0"/>
              <a:t> with the commercial plan, we plot the commercial plan in three DVHs for each structure. One of them is from the commercial TPS which is calculated with analytical models. The second is MC calculation of the same commercial plan. And because the MC calculation shows that the commercial plan loses target coverage. We normalize the second to get the third one which is the dashed line in the figure. By looking at all three cases, and the in-house plan compares favorably. One feature we would like to mention is that our optimization was done without adjustment of initial constraints and or special contours for hot and cold regions.     Say that sign of continual push   </a:t>
            </a:r>
            <a:r>
              <a:rPr lang="en-US" dirty="0"/>
              <a:t>No manual constraint adjustments or special dose contours, in contrast to the commercial system.</a:t>
            </a:r>
          </a:p>
          <a:p>
            <a:endParaRPr lang="en-US" dirty="0" smtClean="0"/>
          </a:p>
          <a:p>
            <a:r>
              <a:rPr lang="en-US" dirty="0" smtClean="0"/>
              <a:t>Our IMPT optimization work has been published in Med. Phys.</a:t>
            </a:r>
            <a:endParaRPr lang="en-US" dirty="0"/>
          </a:p>
        </p:txBody>
      </p:sp>
      <p:sp>
        <p:nvSpPr>
          <p:cNvPr id="4" name="Slide Number Placeholder 3"/>
          <p:cNvSpPr>
            <a:spLocks noGrp="1"/>
          </p:cNvSpPr>
          <p:nvPr>
            <p:ph type="sldNum" sz="quarter" idx="10"/>
          </p:nvPr>
        </p:nvSpPr>
        <p:spPr/>
        <p:txBody>
          <a:bodyPr/>
          <a:lstStyle/>
          <a:p>
            <a:fld id="{E0E4CE81-B364-45EB-9896-D71798DAF513}" type="slidenum">
              <a:rPr lang="en-US" smtClean="0"/>
              <a:pPr/>
              <a:t>26</a:t>
            </a:fld>
            <a:endParaRPr lang="en-US"/>
          </a:p>
        </p:txBody>
      </p:sp>
    </p:spTree>
    <p:extLst>
      <p:ext uri="{BB962C8B-B14F-4D97-AF65-F5344CB8AC3E}">
        <p14:creationId xmlns:p14="http://schemas.microsoft.com/office/powerpoint/2010/main" val="3716926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LET range of proton beam therapy, LET is proportional to RBE. Other</a:t>
            </a:r>
            <a:r>
              <a:rPr lang="en-US" baseline="0" dirty="0" smtClean="0"/>
              <a:t> than dose, proton beam has another dimension, namely LET. LET affects RBE. Talk about the plot. Proton LET ranges from 0.5keV/um at the entrance to 15keV/um at the very end of Bragg peak. Furthermore radiation with higher LET may be more effective in the hypoxic center of a tumor. We try to take advantage of this by increase LET in the </a:t>
            </a:r>
            <a:r>
              <a:rPr lang="en-US" baseline="0" dirty="0" err="1" smtClean="0"/>
              <a:t>radioresistant</a:t>
            </a:r>
            <a:r>
              <a:rPr lang="en-US" baseline="0" dirty="0" smtClean="0"/>
              <a:t> tumors such as… A IRB is written, and we are trying to enroll patients on the trial;   </a:t>
            </a:r>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28</a:t>
            </a:fld>
            <a:endParaRPr lang="en-US"/>
          </a:p>
        </p:txBody>
      </p:sp>
    </p:spTree>
    <p:extLst>
      <p:ext uri="{BB962C8B-B14F-4D97-AF65-F5344CB8AC3E}">
        <p14:creationId xmlns:p14="http://schemas.microsoft.com/office/powerpoint/2010/main" val="32719105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smtClean="0"/>
              <a:t>To enhance LET, We calculate the </a:t>
            </a:r>
            <a:r>
              <a:rPr lang="en-US" dirty="0" err="1" smtClean="0"/>
              <a:t>weigted</a:t>
            </a:r>
            <a:r>
              <a:rPr lang="en-US" dirty="0" smtClean="0"/>
              <a:t> LET inside the target, and outside the target, reweight</a:t>
            </a:r>
            <a:r>
              <a:rPr lang="en-US" baseline="0" dirty="0" smtClean="0"/>
              <a:t> the beam weights by the ratio and asks for higher biological dose in the desired dose at each iteration</a:t>
            </a:r>
            <a:r>
              <a:rPr lang="en-US" dirty="0" smtClean="0"/>
              <a:t>. We further increase the number of fields. Traditional planning tend to put high LET at the edge or even out of the target. High LET is at the center; According</a:t>
            </a:r>
            <a:r>
              <a:rPr lang="en-US" baseline="0" dirty="0" smtClean="0"/>
              <a:t> to various model, the RBE boost is increased by up to 20%. On this figure. Dose weighted LET color wash is shown. The LET profile is compared. Red, Blue…; keep the dose</a:t>
            </a:r>
            <a:endParaRPr lang="en-US" dirty="0" smtClean="0"/>
          </a:p>
          <a:p>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29</a:t>
            </a:fld>
            <a:endParaRPr lang="en-US"/>
          </a:p>
        </p:txBody>
      </p:sp>
    </p:spTree>
    <p:extLst>
      <p:ext uri="{BB962C8B-B14F-4D97-AF65-F5344CB8AC3E}">
        <p14:creationId xmlns:p14="http://schemas.microsoft.com/office/powerpoint/2010/main" val="4281816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a:t>
            </a:r>
            <a:r>
              <a:rPr lang="en-US" baseline="0" dirty="0" smtClean="0"/>
              <a:t> the title and say in the LET color wash, patient B is not improved much, because of brachial plexus and 3 beam from anterior covering target, heavy </a:t>
            </a:r>
            <a:r>
              <a:rPr lang="en-US" baseline="0" dirty="0" err="1" smtClean="0"/>
              <a:t>bragg</a:t>
            </a:r>
            <a:r>
              <a:rPr lang="en-US" baseline="0" dirty="0" smtClean="0"/>
              <a:t> peak need to be dumped at the distal edge of the target, therefore higher LET was not at the middle of the tumor. </a:t>
            </a:r>
            <a:r>
              <a:rPr lang="en-US" dirty="0" smtClean="0"/>
              <a:t> Disease</a:t>
            </a:r>
            <a:r>
              <a:rPr lang="en-US" baseline="0" dirty="0" smtClean="0"/>
              <a:t> site of all; ABC are thyroid tumor. D is a brain case. This LET enhanced biological planning is published in red journal.</a:t>
            </a:r>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30</a:t>
            </a:fld>
            <a:endParaRPr lang="en-US"/>
          </a:p>
        </p:txBody>
      </p:sp>
    </p:spTree>
    <p:extLst>
      <p:ext uri="{BB962C8B-B14F-4D97-AF65-F5344CB8AC3E}">
        <p14:creationId xmlns:p14="http://schemas.microsoft.com/office/powerpoint/2010/main" val="4058450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5ADA9B-4485-4761-B234-7A22FBDA0CD6}" type="slidenum">
              <a:rPr lang="en-US" smtClean="0"/>
              <a:t>32</a:t>
            </a:fld>
            <a:endParaRPr lang="en-US"/>
          </a:p>
        </p:txBody>
      </p:sp>
    </p:spTree>
    <p:extLst>
      <p:ext uri="{BB962C8B-B14F-4D97-AF65-F5344CB8AC3E}">
        <p14:creationId xmlns:p14="http://schemas.microsoft.com/office/powerpoint/2010/main" val="3154757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Mention need to</a:t>
            </a:r>
            <a:r>
              <a:rPr lang="en-US" baseline="0" dirty="0" smtClean="0"/>
              <a:t> check with</a:t>
            </a:r>
            <a:r>
              <a:rPr lang="en-US" dirty="0" smtClean="0"/>
              <a:t> clinical experience</a:t>
            </a:r>
            <a:endParaRPr lang="en-US" dirty="0"/>
          </a:p>
        </p:txBody>
      </p:sp>
      <p:sp>
        <p:nvSpPr>
          <p:cNvPr id="4" name="Slide Number Placeholder 3"/>
          <p:cNvSpPr>
            <a:spLocks noGrp="1"/>
          </p:cNvSpPr>
          <p:nvPr>
            <p:ph type="sldNum" sz="quarter" idx="10"/>
          </p:nvPr>
        </p:nvSpPr>
        <p:spPr/>
        <p:txBody>
          <a:bodyPr/>
          <a:lstStyle/>
          <a:p>
            <a:fld id="{365ADA9B-4485-4761-B234-7A22FBDA0CD6}" type="slidenum">
              <a:rPr lang="en-US" smtClean="0"/>
              <a:t>33</a:t>
            </a:fld>
            <a:endParaRPr lang="en-US"/>
          </a:p>
        </p:txBody>
      </p:sp>
    </p:spTree>
    <p:extLst>
      <p:ext uri="{BB962C8B-B14F-4D97-AF65-F5344CB8AC3E}">
        <p14:creationId xmlns:p14="http://schemas.microsoft.com/office/powerpoint/2010/main" val="1301673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Describe plots as it is first shown!!!. RBE </a:t>
            </a:r>
            <a:r>
              <a:rPr lang="en-US" dirty="0" err="1" smtClean="0"/>
              <a:t>defiend</a:t>
            </a:r>
            <a:r>
              <a:rPr lang="en-US" dirty="0" smtClean="0"/>
              <a:t> as the ratio of photon equivalent</a:t>
            </a:r>
            <a:r>
              <a:rPr lang="en-US" baseline="0" dirty="0" smtClean="0"/>
              <a:t> biological dose and physical dose. </a:t>
            </a:r>
            <a:r>
              <a:rPr lang="en-US" dirty="0" smtClean="0"/>
              <a:t>Then state the fragmentation tail and the bullet point in slide.</a:t>
            </a:r>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34</a:t>
            </a:fld>
            <a:endParaRPr lang="en-US"/>
          </a:p>
        </p:txBody>
      </p:sp>
    </p:spTree>
    <p:extLst>
      <p:ext uri="{BB962C8B-B14F-4D97-AF65-F5344CB8AC3E}">
        <p14:creationId xmlns:p14="http://schemas.microsoft.com/office/powerpoint/2010/main" val="329788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talk is more like a tour, an old domain that still have room</a:t>
            </a:r>
            <a:r>
              <a:rPr lang="en-US" baseline="0" dirty="0" smtClean="0"/>
              <a:t> for improvement especially in together with immunotherapy.</a:t>
            </a:r>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42</a:t>
            </a:fld>
            <a:endParaRPr lang="en-US"/>
          </a:p>
        </p:txBody>
      </p:sp>
    </p:spTree>
    <p:extLst>
      <p:ext uri="{BB962C8B-B14F-4D97-AF65-F5344CB8AC3E}">
        <p14:creationId xmlns:p14="http://schemas.microsoft.com/office/powerpoint/2010/main" val="2793932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L3 constraints on bowel; hysterectomy</a:t>
            </a:r>
            <a:endParaRPr lang="en-US" dirty="0"/>
          </a:p>
        </p:txBody>
      </p:sp>
      <p:sp>
        <p:nvSpPr>
          <p:cNvPr id="4" name="Slide Number Placeholder 3"/>
          <p:cNvSpPr>
            <a:spLocks noGrp="1"/>
          </p:cNvSpPr>
          <p:nvPr>
            <p:ph type="sldNum" sz="quarter" idx="10"/>
          </p:nvPr>
        </p:nvSpPr>
        <p:spPr/>
        <p:txBody>
          <a:bodyPr/>
          <a:lstStyle/>
          <a:p>
            <a:fld id="{1D3A54D3-E4EB-4E10-B62C-A0F6E0584147}" type="slidenum">
              <a:rPr lang="en-US" smtClean="0"/>
              <a:pPr/>
              <a:t>3</a:t>
            </a:fld>
            <a:endParaRPr lang="en-US"/>
          </a:p>
        </p:txBody>
      </p:sp>
    </p:spTree>
    <p:extLst>
      <p:ext uri="{BB962C8B-B14F-4D97-AF65-F5344CB8AC3E}">
        <p14:creationId xmlns:p14="http://schemas.microsoft.com/office/powerpoint/2010/main" val="626659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photon energy a</a:t>
            </a:r>
            <a:r>
              <a:rPr lang="en-US" baseline="0" dirty="0" smtClean="0"/>
              <a:t> few MeV, talk about mostly </a:t>
            </a:r>
            <a:r>
              <a:rPr lang="en-US" baseline="0" dirty="0" err="1" smtClean="0"/>
              <a:t>compton</a:t>
            </a:r>
            <a:r>
              <a:rPr lang="en-US" baseline="0" dirty="0" smtClean="0"/>
              <a:t> interaction</a:t>
            </a:r>
            <a:endParaRPr lang="en-US" dirty="0"/>
          </a:p>
        </p:txBody>
      </p:sp>
      <p:sp>
        <p:nvSpPr>
          <p:cNvPr id="4" name="Slide Number Placeholder 3"/>
          <p:cNvSpPr>
            <a:spLocks noGrp="1"/>
          </p:cNvSpPr>
          <p:nvPr>
            <p:ph type="sldNum" sz="quarter" idx="10"/>
          </p:nvPr>
        </p:nvSpPr>
        <p:spPr/>
        <p:txBody>
          <a:bodyPr/>
          <a:lstStyle/>
          <a:p>
            <a:fld id="{365ADA9B-4485-4761-B234-7A22FBDA0CD6}" type="slidenum">
              <a:rPr lang="en-US" smtClean="0"/>
              <a:t>4</a:t>
            </a:fld>
            <a:endParaRPr lang="en-US"/>
          </a:p>
        </p:txBody>
      </p:sp>
    </p:spTree>
    <p:extLst>
      <p:ext uri="{BB962C8B-B14F-4D97-AF65-F5344CB8AC3E}">
        <p14:creationId xmlns:p14="http://schemas.microsoft.com/office/powerpoint/2010/main" val="250333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about photon energy a</a:t>
            </a:r>
            <a:r>
              <a:rPr lang="en-US" baseline="0" dirty="0" smtClean="0"/>
              <a:t> few MeV, talk about mostly </a:t>
            </a:r>
            <a:r>
              <a:rPr lang="en-US" baseline="0" dirty="0" smtClean="0"/>
              <a:t>Compton </a:t>
            </a:r>
            <a:r>
              <a:rPr lang="en-US" baseline="0" dirty="0" smtClean="0"/>
              <a:t>interaction</a:t>
            </a:r>
            <a:endParaRPr lang="en-US" dirty="0"/>
          </a:p>
        </p:txBody>
      </p:sp>
      <p:sp>
        <p:nvSpPr>
          <p:cNvPr id="4" name="Slide Number Placeholder 3"/>
          <p:cNvSpPr>
            <a:spLocks noGrp="1"/>
          </p:cNvSpPr>
          <p:nvPr>
            <p:ph type="sldNum" sz="quarter" idx="10"/>
          </p:nvPr>
        </p:nvSpPr>
        <p:spPr/>
        <p:txBody>
          <a:bodyPr/>
          <a:lstStyle/>
          <a:p>
            <a:fld id="{365ADA9B-4485-4761-B234-7A22FBDA0CD6}" type="slidenum">
              <a:rPr lang="en-US" smtClean="0"/>
              <a:t>5</a:t>
            </a:fld>
            <a:endParaRPr lang="en-US"/>
          </a:p>
        </p:txBody>
      </p:sp>
    </p:spTree>
    <p:extLst>
      <p:ext uri="{BB962C8B-B14F-4D97-AF65-F5344CB8AC3E}">
        <p14:creationId xmlns:p14="http://schemas.microsoft.com/office/powerpoint/2010/main" val="250333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L3 constraints on bowel; hysterectomy</a:t>
            </a:r>
            <a:endParaRPr lang="en-US" dirty="0"/>
          </a:p>
        </p:txBody>
      </p:sp>
      <p:sp>
        <p:nvSpPr>
          <p:cNvPr id="4" name="Slide Number Placeholder 3"/>
          <p:cNvSpPr>
            <a:spLocks noGrp="1"/>
          </p:cNvSpPr>
          <p:nvPr>
            <p:ph type="sldNum" sz="quarter" idx="10"/>
          </p:nvPr>
        </p:nvSpPr>
        <p:spPr/>
        <p:txBody>
          <a:bodyPr/>
          <a:lstStyle/>
          <a:p>
            <a:fld id="{1D3A54D3-E4EB-4E10-B62C-A0F6E0584147}" type="slidenum">
              <a:rPr lang="en-US" smtClean="0"/>
              <a:pPr/>
              <a:t>7</a:t>
            </a:fld>
            <a:endParaRPr lang="en-US"/>
          </a:p>
        </p:txBody>
      </p:sp>
    </p:spTree>
    <p:extLst>
      <p:ext uri="{BB962C8B-B14F-4D97-AF65-F5344CB8AC3E}">
        <p14:creationId xmlns:p14="http://schemas.microsoft.com/office/powerpoint/2010/main" val="626659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L3 constraints on bowel; hysterectomy; left image ripple due to breathing, slow scanner in 2012</a:t>
            </a:r>
            <a:endParaRPr lang="en-US" dirty="0"/>
          </a:p>
        </p:txBody>
      </p:sp>
      <p:sp>
        <p:nvSpPr>
          <p:cNvPr id="4" name="Slide Number Placeholder 3"/>
          <p:cNvSpPr>
            <a:spLocks noGrp="1"/>
          </p:cNvSpPr>
          <p:nvPr>
            <p:ph type="sldNum" sz="quarter" idx="10"/>
          </p:nvPr>
        </p:nvSpPr>
        <p:spPr/>
        <p:txBody>
          <a:bodyPr/>
          <a:lstStyle/>
          <a:p>
            <a:fld id="{1D3A54D3-E4EB-4E10-B62C-A0F6E0584147}" type="slidenum">
              <a:rPr lang="en-US" smtClean="0"/>
              <a:pPr/>
              <a:t>8</a:t>
            </a:fld>
            <a:endParaRPr lang="en-US"/>
          </a:p>
        </p:txBody>
      </p:sp>
    </p:spTree>
    <p:extLst>
      <p:ext uri="{BB962C8B-B14F-4D97-AF65-F5344CB8AC3E}">
        <p14:creationId xmlns:p14="http://schemas.microsoft.com/office/powerpoint/2010/main" val="626659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optimizer is developed for pencil beam scanning technique in particular. </a:t>
            </a:r>
            <a:r>
              <a:rPr lang="en-US" dirty="0" smtClean="0"/>
              <a:t>The primary difference of proton beam therapy is depth</a:t>
            </a:r>
            <a:r>
              <a:rPr lang="en-US" baseline="0" dirty="0" smtClean="0"/>
              <a:t> dose curve (as shown here). We often talk about Bragg peak, which has a plateau entrance region and a sharp peak at the end of the track. However due to lateral scattering, the Bragg peak curve is actually not seen in a single spot. (here is the cross section view of the dose from one single spot, in this plane,) The dose will go down first, and only rise again at the end. The rise depends on spot size and energy, but may be even lower than the entrance dose. Only when spots are packed together to form a energy layer, the typical Bragg peak will appear. To cover the 3D target, One need multiple layers to cover the target with uniform dose. For example it could be a SOBP. The total number of spots is usually large, can be of 100,000.  As proton dose deposition is more localized, a change in the path will cause great </a:t>
            </a:r>
            <a:r>
              <a:rPr lang="en-US" baseline="0" dirty="0" err="1" smtClean="0"/>
              <a:t>dosimetric</a:t>
            </a:r>
            <a:r>
              <a:rPr lang="en-US" baseline="0" dirty="0" smtClean="0"/>
              <a:t> effect. For example, if the high density structure were not taken into account, a section of target will receive almost no dose. </a:t>
            </a:r>
            <a:r>
              <a:rPr lang="en-US" dirty="0" smtClean="0"/>
              <a:t>; build up 6x 10% 18x 10 x 5 % 6fff 15-20% 10fff</a:t>
            </a:r>
            <a:r>
              <a:rPr lang="en-US" baseline="0" dirty="0" smtClean="0"/>
              <a:t> goes to 10%; add </a:t>
            </a:r>
            <a:r>
              <a:rPr lang="en-US" baseline="0" dirty="0" err="1" smtClean="0"/>
              <a:t>hetergeounous</a:t>
            </a:r>
            <a:r>
              <a:rPr lang="en-US" baseline="0" dirty="0" smtClean="0"/>
              <a:t> MC for </a:t>
            </a:r>
            <a:r>
              <a:rPr lang="en-US" baseline="0" dirty="0" err="1" smtClean="0"/>
              <a:t>homeview</a:t>
            </a:r>
            <a:endParaRPr lang="en-US" dirty="0"/>
          </a:p>
        </p:txBody>
      </p:sp>
      <p:sp>
        <p:nvSpPr>
          <p:cNvPr id="4" name="Slide Number Placeholder 3"/>
          <p:cNvSpPr>
            <a:spLocks noGrp="1"/>
          </p:cNvSpPr>
          <p:nvPr>
            <p:ph type="sldNum" sz="quarter" idx="10"/>
          </p:nvPr>
        </p:nvSpPr>
        <p:spPr/>
        <p:txBody>
          <a:bodyPr/>
          <a:lstStyle/>
          <a:p>
            <a:fld id="{59C87426-065E-45EC-A729-9CE83F4A2872}" type="slidenum">
              <a:rPr lang="en-US" smtClean="0"/>
              <a:pPr/>
              <a:t>10</a:t>
            </a:fld>
            <a:endParaRPr lang="en-US"/>
          </a:p>
        </p:txBody>
      </p:sp>
    </p:spTree>
    <p:extLst>
      <p:ext uri="{BB962C8B-B14F-4D97-AF65-F5344CB8AC3E}">
        <p14:creationId xmlns:p14="http://schemas.microsoft.com/office/powerpoint/2010/main" val="2826041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L3; cauda with nerve roots are bigger than typical cord. No good options, MD was concerned, called in another MD. Decided that if SBRT is not done, surgery will likely mess up the nerve roots as well.</a:t>
            </a:r>
            <a:endParaRPr lang="en-US" dirty="0"/>
          </a:p>
        </p:txBody>
      </p:sp>
      <p:sp>
        <p:nvSpPr>
          <p:cNvPr id="4" name="Slide Number Placeholder 3"/>
          <p:cNvSpPr>
            <a:spLocks noGrp="1"/>
          </p:cNvSpPr>
          <p:nvPr>
            <p:ph type="sldNum" sz="quarter" idx="10"/>
          </p:nvPr>
        </p:nvSpPr>
        <p:spPr/>
        <p:txBody>
          <a:bodyPr/>
          <a:lstStyle/>
          <a:p>
            <a:fld id="{1D3A54D3-E4EB-4E10-B62C-A0F6E0584147}" type="slidenum">
              <a:rPr lang="en-US" smtClean="0"/>
              <a:pPr/>
              <a:t>11</a:t>
            </a:fld>
            <a:endParaRPr lang="en-US"/>
          </a:p>
        </p:txBody>
      </p:sp>
    </p:spTree>
    <p:extLst>
      <p:ext uri="{BB962C8B-B14F-4D97-AF65-F5344CB8AC3E}">
        <p14:creationId xmlns:p14="http://schemas.microsoft.com/office/powerpoint/2010/main" val="32527607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B795C1-3C0B-41EE-817D-09A2827A57D8}" type="datetime1">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56C40-1744-4F4D-A3F8-3AD6B14C2779}" type="slidenum">
              <a:rPr lang="en-US" smtClean="0"/>
              <a:t>‹#›</a:t>
            </a:fld>
            <a:endParaRPr lang="en-US"/>
          </a:p>
        </p:txBody>
      </p:sp>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82000" y="6034689"/>
            <a:ext cx="762000" cy="823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 y="6034689"/>
            <a:ext cx="662834" cy="82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43640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D891FA0-8126-4C7D-8DAD-2EA91525942A}" type="datetime1">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56C40-1744-4F4D-A3F8-3AD6B14C2779}" type="slidenum">
              <a:rPr lang="en-US" smtClean="0"/>
              <a:t>‹#›</a:t>
            </a:fld>
            <a:endParaRPr lang="en-US"/>
          </a:p>
        </p:txBody>
      </p:sp>
    </p:spTree>
    <p:extLst>
      <p:ext uri="{BB962C8B-B14F-4D97-AF65-F5344CB8AC3E}">
        <p14:creationId xmlns:p14="http://schemas.microsoft.com/office/powerpoint/2010/main" val="115242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BB7A37-F702-4F58-95F3-30ED7CD4D37F}" type="datetime1">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56C40-1744-4F4D-A3F8-3AD6B14C2779}" type="slidenum">
              <a:rPr lang="en-US" smtClean="0"/>
              <a:t>‹#›</a:t>
            </a:fld>
            <a:endParaRPr lang="en-US"/>
          </a:p>
        </p:txBody>
      </p:sp>
    </p:spTree>
    <p:extLst>
      <p:ext uri="{BB962C8B-B14F-4D97-AF65-F5344CB8AC3E}">
        <p14:creationId xmlns:p14="http://schemas.microsoft.com/office/powerpoint/2010/main" val="37805883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8DC9B5-5B48-416A-B940-A1F450113576}" type="datetime1">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56C40-1744-4F4D-A3F8-3AD6B14C2779}" type="slidenum">
              <a:rPr lang="en-US" smtClean="0"/>
              <a:t>‹#›</a:t>
            </a:fld>
            <a:endParaRPr lang="en-US"/>
          </a:p>
        </p:txBody>
      </p:sp>
    </p:spTree>
    <p:extLst>
      <p:ext uri="{BB962C8B-B14F-4D97-AF65-F5344CB8AC3E}">
        <p14:creationId xmlns:p14="http://schemas.microsoft.com/office/powerpoint/2010/main" val="94381455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751AC5-D304-4112-8520-290F52289C97}" type="datetime1">
              <a:rPr lang="en-US" smtClean="0"/>
              <a:t>3/10/2019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D56C40-1744-4F4D-A3F8-3AD6B14C2779}" type="slidenum">
              <a:rPr lang="en-US" smtClean="0"/>
              <a:t>‹#›</a:t>
            </a:fld>
            <a:endParaRPr lang="en-US"/>
          </a:p>
        </p:txBody>
      </p:sp>
    </p:spTree>
    <p:extLst>
      <p:ext uri="{BB962C8B-B14F-4D97-AF65-F5344CB8AC3E}">
        <p14:creationId xmlns:p14="http://schemas.microsoft.com/office/powerpoint/2010/main" val="1804430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323BCA-75E5-42C0-9131-FDD3DF9EC403}" type="datetime1">
              <a:rPr lang="en-US" smtClean="0"/>
              <a:t>3/10/2019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56C40-1744-4F4D-A3F8-3AD6B14C2779}" type="slidenum">
              <a:rPr lang="en-US" smtClean="0"/>
              <a:t>‹#›</a:t>
            </a:fld>
            <a:endParaRPr lang="en-US"/>
          </a:p>
        </p:txBody>
      </p:sp>
    </p:spTree>
    <p:extLst>
      <p:ext uri="{BB962C8B-B14F-4D97-AF65-F5344CB8AC3E}">
        <p14:creationId xmlns:p14="http://schemas.microsoft.com/office/powerpoint/2010/main" val="3929953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06A596-D5F0-4DAF-86BB-9EF003D6C35D}" type="datetime1">
              <a:rPr lang="en-US" smtClean="0"/>
              <a:t>3/10/2019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D56C40-1744-4F4D-A3F8-3AD6B14C2779}" type="slidenum">
              <a:rPr lang="en-US" smtClean="0"/>
              <a:t>‹#›</a:t>
            </a:fld>
            <a:endParaRPr lang="en-US"/>
          </a:p>
        </p:txBody>
      </p:sp>
    </p:spTree>
    <p:extLst>
      <p:ext uri="{BB962C8B-B14F-4D97-AF65-F5344CB8AC3E}">
        <p14:creationId xmlns:p14="http://schemas.microsoft.com/office/powerpoint/2010/main" val="2370748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129037-5DDF-4492-9D0D-A63640AD050F}" type="datetime1">
              <a:rPr lang="en-US" smtClean="0"/>
              <a:t>3/10/2019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D56C40-1744-4F4D-A3F8-3AD6B14C2779}" type="slidenum">
              <a:rPr lang="en-US" smtClean="0"/>
              <a:t>‹#›</a:t>
            </a:fld>
            <a:endParaRPr lang="en-US"/>
          </a:p>
        </p:txBody>
      </p:sp>
    </p:spTree>
    <p:extLst>
      <p:ext uri="{BB962C8B-B14F-4D97-AF65-F5344CB8AC3E}">
        <p14:creationId xmlns:p14="http://schemas.microsoft.com/office/powerpoint/2010/main" val="2814412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51AC5-EA24-4BD4-80AA-50F475762E05}" type="datetime1">
              <a:rPr lang="en-US" smtClean="0"/>
              <a:t>3/10/2019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D56C40-1744-4F4D-A3F8-3AD6B14C2779}" type="slidenum">
              <a:rPr lang="en-US" smtClean="0"/>
              <a:t>‹#›</a:t>
            </a:fld>
            <a:endParaRPr lang="en-US"/>
          </a:p>
        </p:txBody>
      </p:sp>
    </p:spTree>
    <p:extLst>
      <p:ext uri="{BB962C8B-B14F-4D97-AF65-F5344CB8AC3E}">
        <p14:creationId xmlns:p14="http://schemas.microsoft.com/office/powerpoint/2010/main" val="2307509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244E68-BE92-4618-A26C-661C6FB6E8F2}" type="datetime1">
              <a:rPr lang="en-US" smtClean="0"/>
              <a:t>3/10/2019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56C40-1744-4F4D-A3F8-3AD6B14C2779}" type="slidenum">
              <a:rPr lang="en-US" smtClean="0"/>
              <a:t>‹#›</a:t>
            </a:fld>
            <a:endParaRPr lang="en-US"/>
          </a:p>
        </p:txBody>
      </p:sp>
    </p:spTree>
    <p:extLst>
      <p:ext uri="{BB962C8B-B14F-4D97-AF65-F5344CB8AC3E}">
        <p14:creationId xmlns:p14="http://schemas.microsoft.com/office/powerpoint/2010/main" val="3252522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A9574A-4FFE-4813-B707-B4F96D16C901}" type="datetime1">
              <a:rPr lang="en-US" smtClean="0"/>
              <a:t>3/10/2019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D56C40-1744-4F4D-A3F8-3AD6B14C2779}" type="slidenum">
              <a:rPr lang="en-US" smtClean="0"/>
              <a:t>‹#›</a:t>
            </a:fld>
            <a:endParaRPr lang="en-US"/>
          </a:p>
        </p:txBody>
      </p:sp>
    </p:spTree>
    <p:extLst>
      <p:ext uri="{BB962C8B-B14F-4D97-AF65-F5344CB8AC3E}">
        <p14:creationId xmlns:p14="http://schemas.microsoft.com/office/powerpoint/2010/main" val="29646591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021DFB-71BE-443A-B11E-37486C37A4F5}" type="datetime1">
              <a:rPr lang="en-US" smtClean="0"/>
              <a:t>3/10/2019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56C40-1744-4F4D-A3F8-3AD6B14C2779}" type="slidenum">
              <a:rPr lang="en-US" smtClean="0"/>
              <a:t>‹#›</a:t>
            </a:fld>
            <a:endParaRPr lang="en-US"/>
          </a:p>
        </p:txBody>
      </p:sp>
    </p:spTree>
    <p:extLst>
      <p:ext uri="{BB962C8B-B14F-4D97-AF65-F5344CB8AC3E}">
        <p14:creationId xmlns:p14="http://schemas.microsoft.com/office/powerpoint/2010/main" val="4131134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30.png"/><Relationship Id="rId4" Type="http://schemas.openxmlformats.org/officeDocument/2006/relationships/image" Target="../media/image220.png"/></Relationships>
</file>

<file path=ppt/slides/_rels/slide2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70.png"/><Relationship Id="rId4" Type="http://schemas.openxmlformats.org/officeDocument/2006/relationships/image" Target="../media/image260.png"/></Relationships>
</file>

<file path=ppt/slides/_rels/slide22.xml.rels><?xml version="1.0" encoding="UTF-8" standalone="yes"?>
<Relationships xmlns="http://schemas.openxmlformats.org/package/2006/relationships"><Relationship Id="rId3" Type="http://schemas.openxmlformats.org/officeDocument/2006/relationships/image" Target="../media/image280.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0.png"/><Relationship Id="rId5" Type="http://schemas.openxmlformats.org/officeDocument/2006/relationships/image" Target="../media/image290.png"/></Relationships>
</file>

<file path=ppt/slides/_rels/slide23.xml.rels><?xml version="1.0" encoding="UTF-8" standalone="yes"?>
<Relationships xmlns="http://schemas.openxmlformats.org/package/2006/relationships"><Relationship Id="rId3" Type="http://schemas.openxmlformats.org/officeDocument/2006/relationships/image" Target="../media/image3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tiff"/></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 Physicist’s Experience in Radiation Therapy</a:t>
            </a:r>
            <a:endParaRPr lang="en-US" dirty="0"/>
          </a:p>
        </p:txBody>
      </p:sp>
      <p:sp>
        <p:nvSpPr>
          <p:cNvPr id="3" name="Subtitle 2"/>
          <p:cNvSpPr>
            <a:spLocks noGrp="1"/>
          </p:cNvSpPr>
          <p:nvPr>
            <p:ph type="subTitle" idx="1"/>
          </p:nvPr>
        </p:nvSpPr>
        <p:spPr/>
        <p:txBody>
          <a:bodyPr/>
          <a:lstStyle/>
          <a:p>
            <a:r>
              <a:rPr lang="en-US" dirty="0" smtClean="0"/>
              <a:t>Jiasen Ma, 03/11/2019, @ </a:t>
            </a:r>
            <a:r>
              <a:rPr lang="en-US" dirty="0" err="1" smtClean="0"/>
              <a:t>UChicago</a:t>
            </a:r>
            <a:r>
              <a:rPr lang="en-US" dirty="0" smtClean="0"/>
              <a:t> HEP Seminar</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5129047"/>
            <a:ext cx="1600200" cy="1728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5154329"/>
            <a:ext cx="1371598" cy="1703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91563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001000" cy="1143000"/>
          </a:xfrm>
        </p:spPr>
        <p:txBody>
          <a:bodyPr>
            <a:normAutofit/>
          </a:bodyPr>
          <a:lstStyle/>
          <a:p>
            <a:r>
              <a:rPr lang="en-US" sz="3600" dirty="0" smtClean="0"/>
              <a:t>Proton beam therapy</a:t>
            </a:r>
            <a:endParaRPr lang="en-US" sz="3600" dirty="0"/>
          </a:p>
        </p:txBody>
      </p:sp>
      <p:sp>
        <p:nvSpPr>
          <p:cNvPr id="3" name="Content Placeholder 2"/>
          <p:cNvSpPr>
            <a:spLocks noGrp="1"/>
          </p:cNvSpPr>
          <p:nvPr>
            <p:ph idx="1"/>
          </p:nvPr>
        </p:nvSpPr>
        <p:spPr>
          <a:xfrm>
            <a:off x="381000" y="1371600"/>
            <a:ext cx="5410200" cy="2057400"/>
          </a:xfrm>
        </p:spPr>
        <p:txBody>
          <a:bodyPr>
            <a:normAutofit/>
          </a:bodyPr>
          <a:lstStyle/>
          <a:p>
            <a:r>
              <a:rPr lang="en-US" sz="2400" dirty="0" smtClean="0"/>
              <a:t>Spot scanning </a:t>
            </a:r>
            <a:r>
              <a:rPr lang="en-US" sz="2400" smtClean="0"/>
              <a:t>proton beam therapy</a:t>
            </a:r>
            <a:endParaRPr lang="en-US" sz="2400" dirty="0" smtClean="0"/>
          </a:p>
          <a:p>
            <a:r>
              <a:rPr lang="en-US" sz="2400" dirty="0" smtClean="0"/>
              <a:t>Large number of variables</a:t>
            </a:r>
          </a:p>
          <a:p>
            <a:r>
              <a:rPr lang="en-US" sz="2400" dirty="0" smtClean="0"/>
              <a:t>Robustness</a:t>
            </a: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16101" y="4191001"/>
            <a:ext cx="4227899"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05200"/>
            <a:ext cx="369931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fld id="{6ACAD713-2A88-4927-BA3B-75E8042AC897}" type="slidenum">
              <a:rPr lang="en-US" smtClean="0"/>
              <a:pPr/>
              <a:t>10</a:t>
            </a:fld>
            <a:endParaRPr lang="en-US" dirty="0"/>
          </a:p>
        </p:txBody>
      </p:sp>
      <p:sp>
        <p:nvSpPr>
          <p:cNvPr id="7" name="TextBox 6"/>
          <p:cNvSpPr txBox="1"/>
          <p:nvPr/>
        </p:nvSpPr>
        <p:spPr>
          <a:xfrm>
            <a:off x="5181600" y="3733800"/>
            <a:ext cx="2398413" cy="369332"/>
          </a:xfrm>
          <a:prstGeom prst="rect">
            <a:avLst/>
          </a:prstGeom>
          <a:noFill/>
        </p:spPr>
        <p:txBody>
          <a:bodyPr wrap="none" rtlCol="0">
            <a:spAutoFit/>
          </a:bodyPr>
          <a:lstStyle/>
          <a:p>
            <a:r>
              <a:rPr lang="en-US" dirty="0" smtClean="0"/>
              <a:t>Proton delivery cartoon</a:t>
            </a:r>
            <a:endParaRPr lang="en-US" dirty="0"/>
          </a:p>
        </p:txBody>
      </p:sp>
    </p:spTree>
    <p:extLst>
      <p:ext uri="{BB962C8B-B14F-4D97-AF65-F5344CB8AC3E}">
        <p14:creationId xmlns:p14="http://schemas.microsoft.com/office/powerpoint/2010/main" val="233322471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Proton plan</a:t>
            </a:r>
            <a:endParaRPr 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912330"/>
            <a:ext cx="6858000" cy="4052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D56C40-1744-4F4D-A3F8-3AD6B14C2779}" type="slidenum">
              <a:rPr lang="en-US" smtClean="0"/>
              <a:t>11</a:t>
            </a:fld>
            <a:endParaRPr lang="en-US"/>
          </a:p>
        </p:txBody>
      </p:sp>
    </p:spTree>
    <p:extLst>
      <p:ext uri="{BB962C8B-B14F-4D97-AF65-F5344CB8AC3E}">
        <p14:creationId xmlns:p14="http://schemas.microsoft.com/office/powerpoint/2010/main" val="35681951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6" name="Picture 2"/>
          <p:cNvPicPr>
            <a:picLocks noChangeAspect="1"/>
          </p:cNvPicPr>
          <p:nvPr/>
        </p:nvPicPr>
        <p:blipFill>
          <a:blip r:embed="rId3">
            <a:extLst>
              <a:ext uri="{28A0092B-C50C-407E-A947-70E740481C1C}">
                <a14:useLocalDpi xmlns:a14="http://schemas.microsoft.com/office/drawing/2010/main" val="0"/>
              </a:ext>
            </a:extLst>
          </a:blip>
          <a:srcRect l="2084" t="11435"/>
          <a:stretch>
            <a:fillRect/>
          </a:stretch>
        </p:blipFill>
        <p:spPr bwMode="auto">
          <a:xfrm>
            <a:off x="0" y="833438"/>
            <a:ext cx="9144000" cy="5867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56913" y="272534"/>
            <a:ext cx="1964127" cy="523220"/>
          </a:xfrm>
          <a:prstGeom prst="rect">
            <a:avLst/>
          </a:prstGeom>
          <a:noFill/>
        </p:spPr>
        <p:txBody>
          <a:bodyPr wrap="none" rtlCol="0">
            <a:spAutoFit/>
          </a:bodyPr>
          <a:lstStyle/>
          <a:p>
            <a:r>
              <a:rPr lang="en-US" sz="2800" dirty="0" smtClean="0"/>
              <a:t>Synchrotron</a:t>
            </a:r>
            <a:endParaRPr lang="en-US" sz="2800" dirty="0"/>
          </a:p>
        </p:txBody>
      </p:sp>
      <p:sp>
        <p:nvSpPr>
          <p:cNvPr id="3" name="Slide Number Placeholder 2"/>
          <p:cNvSpPr>
            <a:spLocks noGrp="1"/>
          </p:cNvSpPr>
          <p:nvPr>
            <p:ph type="sldNum" sz="quarter" idx="12"/>
          </p:nvPr>
        </p:nvSpPr>
        <p:spPr/>
        <p:txBody>
          <a:bodyPr/>
          <a:lstStyle/>
          <a:p>
            <a:fld id="{B6D56C40-1744-4F4D-A3F8-3AD6B14C2779}" type="slidenum">
              <a:rPr lang="en-US" smtClean="0"/>
              <a:t>12</a:t>
            </a:fld>
            <a:endParaRPr lang="en-US"/>
          </a:p>
        </p:txBody>
      </p:sp>
    </p:spTree>
    <p:extLst>
      <p:ext uri="{BB962C8B-B14F-4D97-AF65-F5344CB8AC3E}">
        <p14:creationId xmlns:p14="http://schemas.microsoft.com/office/powerpoint/2010/main" val="35080176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2" descr="CyclotronVault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22"/>
            <a:ext cx="9144000" cy="693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Text Box 3"/>
          <p:cNvSpPr txBox="1">
            <a:spLocks noChangeArrowheads="1"/>
          </p:cNvSpPr>
          <p:nvPr/>
        </p:nvSpPr>
        <p:spPr bwMode="auto">
          <a:xfrm>
            <a:off x="2057400" y="-3922"/>
            <a:ext cx="4114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dirty="0">
                <a:cs typeface="Arial" charset="0"/>
              </a:rPr>
              <a:t>Beam </a:t>
            </a:r>
            <a:r>
              <a:rPr lang="en-US" sz="3200" dirty="0" smtClean="0">
                <a:cs typeface="Arial" charset="0"/>
              </a:rPr>
              <a:t>line</a:t>
            </a:r>
            <a:endParaRPr lang="en-US" sz="3200" dirty="0">
              <a:cs typeface="Arial" charset="0"/>
            </a:endParaRPr>
          </a:p>
        </p:txBody>
      </p:sp>
      <p:sp>
        <p:nvSpPr>
          <p:cNvPr id="2" name="Slide Number Placeholder 1"/>
          <p:cNvSpPr>
            <a:spLocks noGrp="1"/>
          </p:cNvSpPr>
          <p:nvPr>
            <p:ph type="sldNum" sz="quarter" idx="12"/>
          </p:nvPr>
        </p:nvSpPr>
        <p:spPr/>
        <p:txBody>
          <a:bodyPr/>
          <a:lstStyle/>
          <a:p>
            <a:fld id="{B6D56C40-1744-4F4D-A3F8-3AD6B14C2779}" type="slidenum">
              <a:rPr lang="en-US" smtClean="0"/>
              <a:t>13</a:t>
            </a:fld>
            <a:endParaRPr lang="en-US"/>
          </a:p>
        </p:txBody>
      </p:sp>
    </p:spTree>
    <p:extLst>
      <p:ext uri="{BB962C8B-B14F-4D97-AF65-F5344CB8AC3E}">
        <p14:creationId xmlns:p14="http://schemas.microsoft.com/office/powerpoint/2010/main" val="1113096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5"/>
          <p:cNvPicPr>
            <a:picLocks noChangeAspect="1" noChangeArrowheads="1"/>
          </p:cNvPicPr>
          <p:nvPr/>
        </p:nvPicPr>
        <p:blipFill>
          <a:blip r:embed="rId3">
            <a:extLst>
              <a:ext uri="{28A0092B-C50C-407E-A947-70E740481C1C}">
                <a14:useLocalDpi xmlns:a14="http://schemas.microsoft.com/office/drawing/2010/main" val="0"/>
              </a:ext>
            </a:extLst>
          </a:blip>
          <a:srcRect b="9398"/>
          <a:stretch>
            <a:fillRect/>
          </a:stretch>
        </p:blipFill>
        <p:spPr bwMode="auto">
          <a:xfrm>
            <a:off x="0" y="685800"/>
            <a:ext cx="6349378"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B6D56C40-1744-4F4D-A3F8-3AD6B14C2779}" type="slidenum">
              <a:rPr lang="en-US" smtClean="0"/>
              <a:t>14</a:t>
            </a:fld>
            <a:endParaRPr lang="en-US"/>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5677" y="3900488"/>
            <a:ext cx="4588986" cy="295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81024"/>
            <a:ext cx="6321154" cy="800219"/>
          </a:xfrm>
          <a:prstGeom prst="rect">
            <a:avLst/>
          </a:prstGeom>
          <a:noFill/>
        </p:spPr>
        <p:txBody>
          <a:bodyPr wrap="none" rtlCol="0">
            <a:spAutoFit/>
          </a:bodyPr>
          <a:lstStyle/>
          <a:p>
            <a:r>
              <a:rPr lang="en-US" sz="2800" dirty="0"/>
              <a:t>Gantry delivers proton therapy to patients</a:t>
            </a:r>
          </a:p>
          <a:p>
            <a:endParaRPr lang="en-US" dirty="0"/>
          </a:p>
        </p:txBody>
      </p:sp>
    </p:spTree>
    <p:extLst>
      <p:ext uri="{BB962C8B-B14F-4D97-AF65-F5344CB8AC3E}">
        <p14:creationId xmlns:p14="http://schemas.microsoft.com/office/powerpoint/2010/main" val="960928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D56C40-1744-4F4D-A3F8-3AD6B14C2779}" type="slidenum">
              <a:rPr lang="en-US" smtClean="0"/>
              <a:t>15</a:t>
            </a:fld>
            <a:endParaRPr lang="en-US" dirty="0"/>
          </a:p>
        </p:txBody>
      </p:sp>
      <p:sp>
        <p:nvSpPr>
          <p:cNvPr id="2" name="Title 1"/>
          <p:cNvSpPr>
            <a:spLocks noGrp="1"/>
          </p:cNvSpPr>
          <p:nvPr>
            <p:ph type="title"/>
          </p:nvPr>
        </p:nvSpPr>
        <p:spPr>
          <a:xfrm>
            <a:off x="433581" y="685800"/>
            <a:ext cx="8229600" cy="1143000"/>
          </a:xfrm>
        </p:spPr>
        <p:txBody>
          <a:bodyPr/>
          <a:lstStyle/>
          <a:p>
            <a:r>
              <a:rPr lang="en-US" dirty="0" smtClean="0"/>
              <a:t>Follow up</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810000"/>
            <a:ext cx="4646685" cy="2941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8381" y="3810000"/>
            <a:ext cx="4595619" cy="2941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24000" y="3429000"/>
            <a:ext cx="652743" cy="369332"/>
          </a:xfrm>
          <a:prstGeom prst="rect">
            <a:avLst/>
          </a:prstGeom>
          <a:noFill/>
        </p:spPr>
        <p:txBody>
          <a:bodyPr wrap="none" rtlCol="0">
            <a:spAutoFit/>
          </a:bodyPr>
          <a:lstStyle/>
          <a:p>
            <a:r>
              <a:rPr lang="en-US" dirty="0" smtClean="0"/>
              <a:t>2017</a:t>
            </a:r>
            <a:endParaRPr lang="en-US" dirty="0"/>
          </a:p>
        </p:txBody>
      </p:sp>
      <p:sp>
        <p:nvSpPr>
          <p:cNvPr id="8" name="TextBox 7"/>
          <p:cNvSpPr txBox="1"/>
          <p:nvPr/>
        </p:nvSpPr>
        <p:spPr>
          <a:xfrm>
            <a:off x="6519818" y="3429000"/>
            <a:ext cx="652743" cy="369332"/>
          </a:xfrm>
          <a:prstGeom prst="rect">
            <a:avLst/>
          </a:prstGeom>
          <a:noFill/>
        </p:spPr>
        <p:txBody>
          <a:bodyPr wrap="none" rtlCol="0">
            <a:spAutoFit/>
          </a:bodyPr>
          <a:lstStyle/>
          <a:p>
            <a:r>
              <a:rPr lang="en-US" dirty="0" smtClean="0"/>
              <a:t>2019</a:t>
            </a:r>
            <a:endParaRPr lang="en-US" dirty="0"/>
          </a:p>
        </p:txBody>
      </p:sp>
    </p:spTree>
    <p:extLst>
      <p:ext uri="{BB962C8B-B14F-4D97-AF65-F5344CB8AC3E}">
        <p14:creationId xmlns:p14="http://schemas.microsoft.com/office/powerpoint/2010/main" val="2172498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CT/MRI/PET images are taken for the patient.</a:t>
            </a:r>
          </a:p>
          <a:p>
            <a:r>
              <a:rPr lang="en-US" dirty="0" smtClean="0"/>
              <a:t>Physicians defines targets and critical structures.</a:t>
            </a:r>
          </a:p>
          <a:p>
            <a:r>
              <a:rPr lang="en-US" dirty="0" smtClean="0"/>
              <a:t>With predefined proton beam spot spacing, all spots that has Bragg peak in the target are found.</a:t>
            </a:r>
          </a:p>
          <a:p>
            <a:r>
              <a:rPr lang="en-US" dirty="0" smtClean="0"/>
              <a:t>Optimize beam spot weights in terms of number of protons to satisfy known dose-volume constraints.</a:t>
            </a:r>
          </a:p>
        </p:txBody>
      </p:sp>
      <p:sp>
        <p:nvSpPr>
          <p:cNvPr id="4" name="Slide Number Placeholder 3"/>
          <p:cNvSpPr>
            <a:spLocks noGrp="1"/>
          </p:cNvSpPr>
          <p:nvPr>
            <p:ph type="sldNum" sz="quarter" idx="12"/>
          </p:nvPr>
        </p:nvSpPr>
        <p:spPr/>
        <p:txBody>
          <a:bodyPr/>
          <a:lstStyle/>
          <a:p>
            <a:fld id="{B6D56C40-1744-4F4D-A3F8-3AD6B14C2779}" type="slidenum">
              <a:rPr lang="en-US" smtClean="0"/>
              <a:t>16</a:t>
            </a:fld>
            <a:endParaRPr lang="en-US"/>
          </a:p>
        </p:txBody>
      </p:sp>
      <p:sp>
        <p:nvSpPr>
          <p:cNvPr id="5" name="Title 1"/>
          <p:cNvSpPr>
            <a:spLocks noGrp="1"/>
          </p:cNvSpPr>
          <p:nvPr>
            <p:ph type="title"/>
          </p:nvPr>
        </p:nvSpPr>
        <p:spPr/>
        <p:txBody>
          <a:bodyPr/>
          <a:lstStyle/>
          <a:p>
            <a:r>
              <a:rPr lang="en-US" dirty="0" smtClean="0"/>
              <a:t>How do we make a plan</a:t>
            </a:r>
            <a:endParaRPr lang="en-US" dirty="0"/>
          </a:p>
        </p:txBody>
      </p:sp>
    </p:spTree>
    <p:extLst>
      <p:ext uri="{BB962C8B-B14F-4D97-AF65-F5344CB8AC3E}">
        <p14:creationId xmlns:p14="http://schemas.microsoft.com/office/powerpoint/2010/main" val="18603009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2318" y="2402534"/>
            <a:ext cx="2210470" cy="1848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0951" y="1295400"/>
                <a:ext cx="8229600" cy="5562600"/>
              </a:xfrm>
            </p:spPr>
            <p:txBody>
              <a:bodyPr>
                <a:normAutofit/>
              </a:bodyPr>
              <a:lstStyle/>
              <a:p>
                <a:r>
                  <a:rPr lang="en-US" sz="2800" dirty="0" smtClean="0"/>
                  <a:t>Adaptive penalty based on what can be achieved: varied desired dose </a:t>
                </a:r>
                <a14:m>
                  <m:oMath xmlns:m="http://schemas.openxmlformats.org/officeDocument/2006/math">
                    <m:sSubSup>
                      <m:sSubSupPr>
                        <m:ctrlPr>
                          <a:rPr lang="en-US" sz="2800" i="1">
                            <a:latin typeface="Cambria Math"/>
                          </a:rPr>
                        </m:ctrlPr>
                      </m:sSubSupPr>
                      <m:e>
                        <m:r>
                          <a:rPr lang="en-US" sz="2800" i="1">
                            <a:latin typeface="Cambria Math"/>
                          </a:rPr>
                          <m:t>𝑑</m:t>
                        </m:r>
                      </m:e>
                      <m:sub>
                        <m:r>
                          <a:rPr lang="en-US" sz="2800" i="1">
                            <a:latin typeface="Cambria Math"/>
                          </a:rPr>
                          <m:t>𝑗</m:t>
                        </m:r>
                      </m:sub>
                      <m:sup>
                        <m:r>
                          <a:rPr lang="en-US" sz="2800" i="1">
                            <a:latin typeface="Cambria Math"/>
                          </a:rPr>
                          <m:t>0</m:t>
                        </m:r>
                        <m:r>
                          <a:rPr lang="en-US" sz="2800" i="1">
                            <a:latin typeface="Cambria Math"/>
                          </a:rPr>
                          <m:t>𝑘</m:t>
                        </m:r>
                      </m:sup>
                    </m:sSubSup>
                  </m:oMath>
                </a14:m>
                <a:r>
                  <a:rPr lang="en-US" sz="2800" dirty="0" smtClean="0"/>
                  <a:t>. </a:t>
                </a:r>
              </a:p>
              <a:p>
                <a:endParaRPr lang="en-US" sz="2800" dirty="0"/>
              </a:p>
              <a:p>
                <a:endParaRPr lang="en-US" sz="2800" dirty="0" smtClean="0"/>
              </a:p>
              <a:p>
                <a:endParaRPr lang="en-US" sz="2800" dirty="0"/>
              </a:p>
              <a:p>
                <a:endParaRPr lang="en-US" sz="2800" dirty="0" smtClean="0"/>
              </a:p>
              <a:p>
                <a:endParaRPr lang="en-US" sz="2800" dirty="0"/>
              </a:p>
              <a:p>
                <a:endParaRPr lang="en-US" sz="28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0951" y="1295400"/>
                <a:ext cx="8229600" cy="5562600"/>
              </a:xfrm>
              <a:blipFill rotWithShape="1">
                <a:blip r:embed="rId4"/>
                <a:stretch>
                  <a:fillRect l="-2444" r="-1926"/>
                </a:stretch>
              </a:blipFill>
            </p:spPr>
            <p:txBody>
              <a:bodyPr/>
              <a:lstStyle/>
              <a:p>
                <a:r>
                  <a:rPr lang="en-US">
                    <a:noFill/>
                  </a:rPr>
                  <a:t> </a:t>
                </a:r>
              </a:p>
            </p:txBody>
          </p:sp>
        </mc:Fallback>
      </mc:AlternateContent>
      <p:pic>
        <p:nvPicPr>
          <p:cNvPr id="922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2873081"/>
            <a:ext cx="3962400" cy="24845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533400"/>
            <a:ext cx="8229600" cy="657225"/>
          </a:xfrm>
        </p:spPr>
        <p:txBody>
          <a:bodyPr>
            <a:normAutofit fontScale="90000"/>
          </a:bodyPr>
          <a:lstStyle/>
          <a:p>
            <a:r>
              <a:rPr lang="en-US" dirty="0" smtClean="0"/>
              <a:t>Optimization method</a:t>
            </a:r>
            <a:endParaRPr lang="en-US" dirty="0"/>
          </a:p>
        </p:txBody>
      </p:sp>
      <p:sp>
        <p:nvSpPr>
          <p:cNvPr id="5" name="Slide Number Placeholder 4"/>
          <p:cNvSpPr>
            <a:spLocks noGrp="1"/>
          </p:cNvSpPr>
          <p:nvPr>
            <p:ph type="sldNum" sz="quarter" idx="12"/>
          </p:nvPr>
        </p:nvSpPr>
        <p:spPr/>
        <p:txBody>
          <a:bodyPr/>
          <a:lstStyle/>
          <a:p>
            <a:fld id="{B6D56C40-1744-4F4D-A3F8-3AD6B14C2779}" type="slidenum">
              <a:rPr lang="en-US" smtClean="0"/>
              <a:t>17</a:t>
            </a:fld>
            <a:endParaRPr lang="en-US"/>
          </a:p>
        </p:txBody>
      </p:sp>
      <mc:AlternateContent xmlns:mc="http://schemas.openxmlformats.org/markup-compatibility/2006">
        <mc:Choice xmlns:a14="http://schemas.microsoft.com/office/drawing/2010/main" Requires="a14">
          <p:sp>
            <p:nvSpPr>
              <p:cNvPr id="6" name="Rectangle 5"/>
              <p:cNvSpPr/>
              <p:nvPr/>
            </p:nvSpPr>
            <p:spPr>
              <a:xfrm>
                <a:off x="26276" y="6306823"/>
                <a:ext cx="3048000" cy="5511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i="1" smtClean="0">
                              <a:latin typeface="Cambria Math"/>
                            </a:rPr>
                          </m:ctrlPr>
                        </m:funcPr>
                        <m:fName>
                          <m:limLow>
                            <m:limLowPr>
                              <m:ctrlPr>
                                <a:rPr lang="en-US" i="1">
                                  <a:latin typeface="Cambria Math"/>
                                </a:rPr>
                              </m:ctrlPr>
                            </m:limLowPr>
                            <m:e>
                              <m:r>
                                <m:rPr>
                                  <m:sty m:val="p"/>
                                </m:rPr>
                                <a:rPr lang="en-US">
                                  <a:latin typeface="Cambria Math"/>
                                </a:rPr>
                                <m:t>min</m:t>
                              </m:r>
                            </m:e>
                            <m:lim>
                              <m:sSub>
                                <m:sSubPr>
                                  <m:ctrlPr>
                                    <a:rPr lang="en-US" i="1">
                                      <a:latin typeface="Cambria Math"/>
                                    </a:rPr>
                                  </m:ctrlPr>
                                </m:sSubPr>
                                <m:e>
                                  <m:r>
                                    <a:rPr lang="en-US" i="1">
                                      <a:latin typeface="Cambria Math"/>
                                    </a:rPr>
                                    <m:t>𝑤</m:t>
                                  </m:r>
                                  <m:r>
                                    <a:rPr lang="en-US" i="1">
                                      <a:latin typeface="Cambria Math"/>
                                    </a:rPr>
                                    <m:t>:</m:t>
                                  </m:r>
                                  <m:r>
                                    <a:rPr lang="en-US" i="1">
                                      <a:latin typeface="Cambria Math"/>
                                    </a:rPr>
                                    <m:t>𝑤</m:t>
                                  </m:r>
                                </m:e>
                                <m:sub>
                                  <m:r>
                                    <a:rPr lang="en-US" i="1">
                                      <a:latin typeface="Cambria Math"/>
                                    </a:rPr>
                                    <m:t>𝑖</m:t>
                                  </m:r>
                                </m:sub>
                              </m:sSub>
                              <m:r>
                                <a:rPr lang="en-US" i="1">
                                  <a:latin typeface="Cambria Math"/>
                                </a:rPr>
                                <m:t>≥0</m:t>
                              </m:r>
                            </m:lim>
                          </m:limLow>
                        </m:fName>
                        <m:e>
                          <m:r>
                            <a:rPr lang="en-US" i="1">
                              <a:latin typeface="Cambria Math"/>
                            </a:rPr>
                            <m:t>𝜙</m:t>
                          </m:r>
                          <m:r>
                            <a:rPr lang="en-US" b="0" i="1" smtClean="0">
                              <a:latin typeface="Cambria Math"/>
                            </a:rPr>
                            <m:t>,      </m:t>
                          </m:r>
                        </m:e>
                      </m:func>
                      <m:r>
                        <a:rPr lang="en-US" i="1">
                          <a:latin typeface="Cambria Math"/>
                        </a:rPr>
                        <m:t>𝜙</m:t>
                      </m:r>
                      <m:sSup>
                        <m:sSupPr>
                          <m:ctrlPr>
                            <a:rPr lang="en-US" i="1">
                              <a:latin typeface="Cambria Math"/>
                            </a:rPr>
                          </m:ctrlPr>
                        </m:sSupPr>
                        <m:e>
                          <m:r>
                            <a:rPr lang="en-US" i="1">
                              <a:latin typeface="Cambria Math"/>
                            </a:rPr>
                            <m:t>=</m:t>
                          </m:r>
                          <m:r>
                            <a:rPr lang="en-US" i="0" smtClean="0">
                              <a:latin typeface="Cambria Math"/>
                            </a:rPr>
                            <m:t>‖</m:t>
                          </m:r>
                          <m:sSup>
                            <m:sSupPr>
                              <m:ctrlPr>
                                <a:rPr lang="en-US" b="0" i="1" smtClean="0">
                                  <a:latin typeface="Cambria Math"/>
                                </a:rPr>
                              </m:ctrlPr>
                            </m:sSupPr>
                            <m:e>
                              <m:acc>
                                <m:accPr>
                                  <m:chr m:val="⃗"/>
                                  <m:ctrlPr>
                                    <a:rPr lang="en-US" b="0" i="1" smtClean="0">
                                      <a:latin typeface="Cambria Math"/>
                                    </a:rPr>
                                  </m:ctrlPr>
                                </m:accPr>
                                <m:e>
                                  <m:r>
                                    <a:rPr lang="en-US" b="0" i="1" smtClean="0">
                                      <a:latin typeface="Cambria Math"/>
                                    </a:rPr>
                                    <m:t>𝑑</m:t>
                                  </m:r>
                                </m:e>
                              </m:acc>
                            </m:e>
                            <m:sup>
                              <m:r>
                                <a:rPr lang="en-US" b="0" i="1" smtClean="0">
                                  <a:latin typeface="Cambria Math"/>
                                </a:rPr>
                                <m:t>0</m:t>
                              </m:r>
                            </m:sup>
                          </m:sSup>
                          <m:r>
                            <a:rPr lang="en-US" b="0" i="0" smtClean="0">
                              <a:latin typeface="Cambria Math"/>
                            </a:rPr>
                            <m:t> −</m:t>
                          </m:r>
                          <m:r>
                            <a:rPr lang="en-US" b="0" i="1" smtClean="0">
                              <a:latin typeface="Cambria Math"/>
                            </a:rPr>
                            <m:t>𝑀</m:t>
                          </m:r>
                          <m:r>
                            <a:rPr lang="en-US" b="0" i="0" smtClean="0">
                              <a:latin typeface="Cambria Math"/>
                            </a:rPr>
                            <m:t>∗</m:t>
                          </m:r>
                          <m:acc>
                            <m:accPr>
                              <m:chr m:val="⃗"/>
                              <m:ctrlPr>
                                <a:rPr lang="en-US" b="0" i="1" smtClean="0">
                                  <a:latin typeface="Cambria Math"/>
                                </a:rPr>
                              </m:ctrlPr>
                            </m:accPr>
                            <m:e>
                              <m:r>
                                <a:rPr lang="en-US" b="0" i="1" smtClean="0">
                                  <a:latin typeface="Cambria Math"/>
                                </a:rPr>
                                <m:t>𝑤</m:t>
                              </m:r>
                            </m:e>
                          </m:acc>
                          <m:r>
                            <a:rPr lang="en-US" i="0">
                              <a:latin typeface="Cambria Math"/>
                            </a:rPr>
                            <m:t> ‖</m:t>
                          </m:r>
                        </m:e>
                        <m:sup>
                          <m:r>
                            <a:rPr lang="en-US" i="1">
                              <a:latin typeface="Cambria Math"/>
                            </a:rPr>
                            <m:t>2</m:t>
                          </m:r>
                        </m:sup>
                      </m:sSup>
                    </m:oMath>
                  </m:oMathPara>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26276" y="6306823"/>
                <a:ext cx="3048000" cy="551177"/>
              </a:xfrm>
              <a:prstGeom prst="rect">
                <a:avLst/>
              </a:prstGeom>
              <a:blipFill rotWithShape="1">
                <a:blip r:embed="rId6"/>
                <a:stretch>
                  <a:fillRect t="-15556" r="-6000"/>
                </a:stretch>
              </a:blipFill>
            </p:spPr>
            <p:txBody>
              <a:bodyPr/>
              <a:lstStyle/>
              <a:p>
                <a:r>
                  <a:rPr lang="en-US">
                    <a:noFill/>
                  </a:rPr>
                  <a:t> </a:t>
                </a:r>
              </a:p>
            </p:txBody>
          </p:sp>
        </mc:Fallback>
      </mc:AlternateContent>
      <p:sp>
        <p:nvSpPr>
          <p:cNvPr id="7" name="Right Arrow 6"/>
          <p:cNvSpPr/>
          <p:nvPr/>
        </p:nvSpPr>
        <p:spPr>
          <a:xfrm>
            <a:off x="4963282" y="2783534"/>
            <a:ext cx="827918" cy="714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6553200" y="4174553"/>
            <a:ext cx="727352" cy="666381"/>
          </a:xfrm>
          <a:prstGeom prst="downArrow">
            <a:avLst/>
          </a:prstGeom>
          <a:scene3d>
            <a:camera prst="orthographicFront">
              <a:rot lat="0" lon="0" rev="10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46301" y="3469334"/>
            <a:ext cx="923651" cy="369332"/>
          </a:xfrm>
          <a:prstGeom prst="rect">
            <a:avLst/>
          </a:prstGeom>
          <a:noFill/>
        </p:spPr>
        <p:txBody>
          <a:bodyPr wrap="none" rtlCol="0">
            <a:spAutoFit/>
          </a:bodyPr>
          <a:lstStyle/>
          <a:p>
            <a:r>
              <a:rPr lang="en-US" dirty="0" smtClean="0"/>
              <a:t>Beam A</a:t>
            </a:r>
            <a:endParaRPr lang="en-US" dirty="0"/>
          </a:p>
        </p:txBody>
      </p:sp>
      <p:sp>
        <p:nvSpPr>
          <p:cNvPr id="10" name="TextBox 9"/>
          <p:cNvSpPr txBox="1"/>
          <p:nvPr/>
        </p:nvSpPr>
        <p:spPr>
          <a:xfrm>
            <a:off x="6222997" y="4840934"/>
            <a:ext cx="898003" cy="369332"/>
          </a:xfrm>
          <a:prstGeom prst="rect">
            <a:avLst/>
          </a:prstGeom>
          <a:noFill/>
        </p:spPr>
        <p:txBody>
          <a:bodyPr wrap="none" rtlCol="0">
            <a:spAutoFit/>
          </a:bodyPr>
          <a:lstStyle/>
          <a:p>
            <a:r>
              <a:rPr lang="en-US" dirty="0" smtClean="0"/>
              <a:t>Beam B</a:t>
            </a:r>
            <a:endParaRPr lang="en-US" dirty="0"/>
          </a:p>
        </p:txBody>
      </p:sp>
      <p:sp>
        <p:nvSpPr>
          <p:cNvPr id="11" name="TextBox 10"/>
          <p:cNvSpPr txBox="1"/>
          <p:nvPr/>
        </p:nvSpPr>
        <p:spPr>
          <a:xfrm>
            <a:off x="5782388" y="3012134"/>
            <a:ext cx="237412" cy="338554"/>
          </a:xfrm>
          <a:prstGeom prst="rect">
            <a:avLst/>
          </a:prstGeom>
          <a:noFill/>
        </p:spPr>
        <p:txBody>
          <a:bodyPr wrap="square" rtlCol="0">
            <a:spAutoFit/>
          </a:bodyPr>
          <a:lstStyle/>
          <a:p>
            <a:r>
              <a:rPr lang="en-US" sz="1600" dirty="0" smtClean="0"/>
              <a:t>1</a:t>
            </a:r>
            <a:endParaRPr lang="en-US" sz="1600" dirty="0"/>
          </a:p>
        </p:txBody>
      </p:sp>
      <p:sp>
        <p:nvSpPr>
          <p:cNvPr id="12" name="TextBox 11"/>
          <p:cNvSpPr txBox="1"/>
          <p:nvPr/>
        </p:nvSpPr>
        <p:spPr>
          <a:xfrm>
            <a:off x="6766033" y="3821668"/>
            <a:ext cx="301686" cy="369332"/>
          </a:xfrm>
          <a:prstGeom prst="rect">
            <a:avLst/>
          </a:prstGeom>
          <a:noFill/>
        </p:spPr>
        <p:txBody>
          <a:bodyPr wrap="none" rtlCol="0">
            <a:spAutoFit/>
          </a:bodyPr>
          <a:lstStyle/>
          <a:p>
            <a:r>
              <a:rPr lang="en-US" dirty="0" smtClean="0"/>
              <a:t>2</a:t>
            </a:r>
            <a:endParaRPr lang="en-US" dirty="0"/>
          </a:p>
        </p:txBody>
      </p:sp>
      <p:sp>
        <p:nvSpPr>
          <p:cNvPr id="13" name="TextBox 12"/>
          <p:cNvSpPr txBox="1"/>
          <p:nvPr/>
        </p:nvSpPr>
        <p:spPr>
          <a:xfrm>
            <a:off x="6570573" y="2957311"/>
            <a:ext cx="744627" cy="369332"/>
          </a:xfrm>
          <a:prstGeom prst="rect">
            <a:avLst/>
          </a:prstGeom>
          <a:noFill/>
        </p:spPr>
        <p:txBody>
          <a:bodyPr wrap="none" rtlCol="0">
            <a:spAutoFit/>
          </a:bodyPr>
          <a:lstStyle/>
          <a:p>
            <a:r>
              <a:rPr lang="en-US" dirty="0" smtClean="0"/>
              <a:t>target</a:t>
            </a:r>
            <a:endParaRPr lang="en-US" dirty="0"/>
          </a:p>
        </p:txBody>
      </p:sp>
    </p:spTree>
    <p:extLst>
      <p:ext uri="{BB962C8B-B14F-4D97-AF65-F5344CB8AC3E}">
        <p14:creationId xmlns:p14="http://schemas.microsoft.com/office/powerpoint/2010/main" val="19157766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Robust optimization introduction</a:t>
            </a:r>
            <a:endParaRPr lang="en-US" dirty="0"/>
          </a:p>
        </p:txBody>
      </p:sp>
      <p:sp>
        <p:nvSpPr>
          <p:cNvPr id="3" name="Content Placeholder 2"/>
          <p:cNvSpPr>
            <a:spLocks noGrp="1"/>
          </p:cNvSpPr>
          <p:nvPr>
            <p:ph idx="1"/>
          </p:nvPr>
        </p:nvSpPr>
        <p:spPr>
          <a:xfrm>
            <a:off x="152400" y="990600"/>
            <a:ext cx="8535140" cy="990600"/>
          </a:xfrm>
        </p:spPr>
        <p:txBody>
          <a:bodyPr>
            <a:normAutofit lnSpcReduction="10000"/>
          </a:bodyPr>
          <a:lstStyle/>
          <a:p>
            <a:r>
              <a:rPr lang="en-US" dirty="0" smtClean="0"/>
              <a:t>Similar target coverage and OAR sparing can be achieved with different plans.</a:t>
            </a: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4823" y="2524204"/>
            <a:ext cx="6969177" cy="3884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4724400" y="1905000"/>
            <a:ext cx="4419600" cy="369332"/>
          </a:xfrm>
          <a:prstGeom prst="rect">
            <a:avLst/>
          </a:prstGeom>
        </p:spPr>
        <p:txBody>
          <a:bodyPr wrap="square">
            <a:spAutoFit/>
          </a:bodyPr>
          <a:lstStyle/>
          <a:p>
            <a:r>
              <a:rPr lang="en-US" dirty="0" err="1"/>
              <a:t>Inaniwa</a:t>
            </a:r>
            <a:r>
              <a:rPr lang="en-US" dirty="0"/>
              <a:t> et. al</a:t>
            </a:r>
            <a:r>
              <a:rPr lang="en-US" dirty="0" smtClean="0"/>
              <a:t>. Phys. </a:t>
            </a:r>
            <a:r>
              <a:rPr lang="en-US" dirty="0"/>
              <a:t>i</a:t>
            </a:r>
            <a:r>
              <a:rPr lang="en-US" dirty="0" smtClean="0"/>
              <a:t>n Med. &amp; Biol. </a:t>
            </a:r>
            <a:r>
              <a:rPr lang="en-US" dirty="0"/>
              <a:t>(2011</a:t>
            </a:r>
            <a:r>
              <a:rPr lang="en-US" dirty="0" smtClean="0"/>
              <a:t>)</a:t>
            </a:r>
            <a:endParaRPr lang="en-US" dirty="0"/>
          </a:p>
        </p:txBody>
      </p:sp>
      <p:sp>
        <p:nvSpPr>
          <p:cNvPr id="6" name="TextBox 5"/>
          <p:cNvSpPr txBox="1"/>
          <p:nvPr/>
        </p:nvSpPr>
        <p:spPr>
          <a:xfrm>
            <a:off x="457200" y="3911600"/>
            <a:ext cx="1508746" cy="646331"/>
          </a:xfrm>
          <a:prstGeom prst="rect">
            <a:avLst/>
          </a:prstGeom>
          <a:noFill/>
        </p:spPr>
        <p:txBody>
          <a:bodyPr wrap="none" rtlCol="0">
            <a:spAutoFit/>
          </a:bodyPr>
          <a:lstStyle/>
          <a:p>
            <a:r>
              <a:rPr lang="en-US" dirty="0" smtClean="0"/>
              <a:t>Same 3 beam </a:t>
            </a:r>
          </a:p>
          <a:p>
            <a:r>
              <a:rPr lang="en-US" dirty="0" smtClean="0"/>
              <a:t>configuration</a:t>
            </a:r>
            <a:endParaRPr lang="en-US" dirty="0"/>
          </a:p>
        </p:txBody>
      </p:sp>
      <p:sp>
        <p:nvSpPr>
          <p:cNvPr id="5" name="Slide Number Placeholder 4"/>
          <p:cNvSpPr>
            <a:spLocks noGrp="1"/>
          </p:cNvSpPr>
          <p:nvPr>
            <p:ph type="sldNum" sz="quarter" idx="12"/>
          </p:nvPr>
        </p:nvSpPr>
        <p:spPr/>
        <p:txBody>
          <a:bodyPr/>
          <a:lstStyle/>
          <a:p>
            <a:fld id="{B6D56C40-1744-4F4D-A3F8-3AD6B14C2779}" type="slidenum">
              <a:rPr lang="en-US" smtClean="0"/>
              <a:t>18</a:t>
            </a:fld>
            <a:endParaRPr lang="en-US"/>
          </a:p>
        </p:txBody>
      </p:sp>
    </p:spTree>
    <p:extLst>
      <p:ext uri="{BB962C8B-B14F-4D97-AF65-F5344CB8AC3E}">
        <p14:creationId xmlns:p14="http://schemas.microsoft.com/office/powerpoint/2010/main" val="37572200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B6D56C40-1744-4F4D-A3F8-3AD6B14C2779}" type="slidenum">
              <a:rPr lang="en-US" smtClean="0"/>
              <a:t>19</a:t>
            </a:fld>
            <a:endParaRPr lang="en-US" dirty="0"/>
          </a:p>
        </p:txBody>
      </p:sp>
      <p:sp>
        <p:nvSpPr>
          <p:cNvPr id="2" name="Title 1"/>
          <p:cNvSpPr>
            <a:spLocks noGrp="1"/>
          </p:cNvSpPr>
          <p:nvPr>
            <p:ph type="title"/>
          </p:nvPr>
        </p:nvSpPr>
        <p:spPr>
          <a:xfrm>
            <a:off x="457200" y="0"/>
            <a:ext cx="8229600" cy="838200"/>
          </a:xfrm>
        </p:spPr>
        <p:txBody>
          <a:bodyPr/>
          <a:lstStyle/>
          <a:p>
            <a:r>
              <a:rPr lang="en-US" dirty="0" smtClean="0"/>
              <a:t>Robust optimization introduction</a:t>
            </a:r>
            <a:endParaRPr lang="en-US" dirty="0"/>
          </a:p>
        </p:txBody>
      </p:sp>
      <p:sp>
        <p:nvSpPr>
          <p:cNvPr id="3" name="Content Placeholder 2"/>
          <p:cNvSpPr>
            <a:spLocks noGrp="1"/>
          </p:cNvSpPr>
          <p:nvPr>
            <p:ph idx="1"/>
          </p:nvPr>
        </p:nvSpPr>
        <p:spPr>
          <a:xfrm>
            <a:off x="152400" y="990600"/>
            <a:ext cx="8535140" cy="2819400"/>
          </a:xfrm>
        </p:spPr>
        <p:txBody>
          <a:bodyPr>
            <a:normAutofit/>
          </a:bodyPr>
          <a:lstStyle/>
          <a:p>
            <a:r>
              <a:rPr lang="en-US" sz="2400" dirty="0" smtClean="0"/>
              <a:t>Proton therapy is less forgiving in dose distribution when uncertainties are present.</a:t>
            </a:r>
          </a:p>
          <a:p>
            <a:r>
              <a:rPr lang="en-US" sz="2400" dirty="0" smtClean="0"/>
              <a:t>Re-arranging proton spot </a:t>
            </a:r>
          </a:p>
          <a:p>
            <a:pPr marL="0" indent="0">
              <a:buNone/>
            </a:pPr>
            <a:r>
              <a:rPr lang="en-US" sz="2400" dirty="0" smtClean="0"/>
              <a:t>   weights can mitigate </a:t>
            </a:r>
          </a:p>
          <a:p>
            <a:pPr marL="0" indent="0">
              <a:buNone/>
            </a:pPr>
            <a:r>
              <a:rPr lang="en-US" sz="2400" dirty="0"/>
              <a:t> </a:t>
            </a:r>
            <a:r>
              <a:rPr lang="en-US" sz="2400" dirty="0" smtClean="0"/>
              <a:t>  </a:t>
            </a:r>
            <a:r>
              <a:rPr lang="en-US" sz="2400" dirty="0" err="1" smtClean="0"/>
              <a:t>dosimetric</a:t>
            </a:r>
            <a:r>
              <a:rPr lang="en-US" sz="2400" dirty="0" smtClean="0"/>
              <a:t> effect under </a:t>
            </a:r>
          </a:p>
          <a:p>
            <a:pPr marL="0" indent="0">
              <a:buNone/>
            </a:pPr>
            <a:r>
              <a:rPr lang="en-US" sz="2400" dirty="0"/>
              <a:t> </a:t>
            </a:r>
            <a:r>
              <a:rPr lang="en-US" sz="2400" dirty="0" smtClean="0"/>
              <a:t>  uncertainties.</a:t>
            </a:r>
          </a:p>
        </p:txBody>
      </p:sp>
      <p:sp>
        <p:nvSpPr>
          <p:cNvPr id="13" name="Rectangle 12"/>
          <p:cNvSpPr/>
          <p:nvPr/>
        </p:nvSpPr>
        <p:spPr>
          <a:xfrm>
            <a:off x="4734775" y="2094594"/>
            <a:ext cx="1849272" cy="646331"/>
          </a:xfrm>
          <a:prstGeom prst="rect">
            <a:avLst/>
          </a:prstGeom>
        </p:spPr>
        <p:txBody>
          <a:bodyPr wrap="square">
            <a:spAutoFit/>
          </a:bodyPr>
          <a:lstStyle/>
          <a:p>
            <a:r>
              <a:rPr lang="en-US" dirty="0" err="1"/>
              <a:t>Inaniwa</a:t>
            </a:r>
            <a:r>
              <a:rPr lang="en-US" dirty="0"/>
              <a:t> et. al. </a:t>
            </a:r>
            <a:endParaRPr lang="en-US" dirty="0" smtClean="0"/>
          </a:p>
          <a:p>
            <a:r>
              <a:rPr lang="en-US" dirty="0" smtClean="0"/>
              <a:t>PMB </a:t>
            </a:r>
            <a:r>
              <a:rPr lang="en-US" dirty="0"/>
              <a:t>56 (2011</a:t>
            </a:r>
            <a:r>
              <a:rPr lang="en-US" dirty="0" smtClean="0"/>
              <a:t>)</a:t>
            </a:r>
            <a:endParaRPr lang="en-US" dirty="0"/>
          </a:p>
        </p:txBody>
      </p:sp>
      <p:sp>
        <p:nvSpPr>
          <p:cNvPr id="18" name="TextBox 17"/>
          <p:cNvSpPr txBox="1"/>
          <p:nvPr/>
        </p:nvSpPr>
        <p:spPr>
          <a:xfrm>
            <a:off x="0" y="3896853"/>
            <a:ext cx="3721019" cy="646331"/>
          </a:xfrm>
          <a:prstGeom prst="rect">
            <a:avLst/>
          </a:prstGeom>
          <a:noFill/>
        </p:spPr>
        <p:txBody>
          <a:bodyPr wrap="none" rtlCol="0">
            <a:spAutoFit/>
          </a:bodyPr>
          <a:lstStyle/>
          <a:p>
            <a:r>
              <a:rPr lang="en-US" dirty="0" smtClean="0"/>
              <a:t>Longer proton range -&gt;</a:t>
            </a:r>
          </a:p>
          <a:p>
            <a:r>
              <a:rPr lang="en-US" dirty="0" smtClean="0"/>
              <a:t>Higher OAR dose in conventional plan</a:t>
            </a:r>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544002"/>
            <a:ext cx="4925704" cy="5313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1" name="Straight Arrow Connector 20"/>
          <p:cNvCxnSpPr/>
          <p:nvPr/>
        </p:nvCxnSpPr>
        <p:spPr>
          <a:xfrm>
            <a:off x="2514600" y="4114800"/>
            <a:ext cx="3144811" cy="12192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2514600" y="2590800"/>
            <a:ext cx="3048000" cy="1447800"/>
          </a:xfrm>
          <a:prstGeom prst="straightConnector1">
            <a:avLst/>
          </a:prstGeom>
          <a:ln w="127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6563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600200"/>
            <a:ext cx="8229600" cy="3733800"/>
          </a:xfrm>
        </p:spPr>
        <p:txBody>
          <a:bodyPr>
            <a:normAutofit lnSpcReduction="10000"/>
          </a:bodyPr>
          <a:lstStyle/>
          <a:p>
            <a:r>
              <a:rPr lang="en-US" dirty="0" smtClean="0"/>
              <a:t>Introduction: a clinical </a:t>
            </a:r>
            <a:r>
              <a:rPr lang="en-US" dirty="0" smtClean="0"/>
              <a:t>example – comparing photon and proton beam therapies</a:t>
            </a:r>
            <a:endParaRPr lang="en-US" dirty="0" smtClean="0"/>
          </a:p>
          <a:p>
            <a:r>
              <a:rPr lang="en-US" dirty="0" smtClean="0"/>
              <a:t>Optimization of a clinical proton beam therapy treatment plan</a:t>
            </a:r>
          </a:p>
          <a:p>
            <a:r>
              <a:rPr lang="en-US" dirty="0" smtClean="0"/>
              <a:t>Biological planning optimization</a:t>
            </a:r>
          </a:p>
          <a:p>
            <a:r>
              <a:rPr lang="en-US" dirty="0" smtClean="0"/>
              <a:t>A potential particle detector application in particle beam therapy</a:t>
            </a:r>
            <a:endParaRPr lang="en-US" dirty="0"/>
          </a:p>
        </p:txBody>
      </p:sp>
      <p:sp>
        <p:nvSpPr>
          <p:cNvPr id="4" name="Slide Number Placeholder 3"/>
          <p:cNvSpPr>
            <a:spLocks noGrp="1"/>
          </p:cNvSpPr>
          <p:nvPr>
            <p:ph type="sldNum" sz="quarter" idx="12"/>
          </p:nvPr>
        </p:nvSpPr>
        <p:spPr/>
        <p:txBody>
          <a:bodyPr/>
          <a:lstStyle/>
          <a:p>
            <a:fld id="{B6D56C40-1744-4F4D-A3F8-3AD6B14C2779}" type="slidenum">
              <a:rPr lang="en-US" smtClean="0"/>
              <a:t>2</a:t>
            </a:fld>
            <a:endParaRPr lang="en-US"/>
          </a:p>
        </p:txBody>
      </p:sp>
    </p:spTree>
    <p:extLst>
      <p:ext uri="{BB962C8B-B14F-4D97-AF65-F5344CB8AC3E}">
        <p14:creationId xmlns:p14="http://schemas.microsoft.com/office/powerpoint/2010/main" val="3436252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59" y="0"/>
            <a:ext cx="8229600" cy="715962"/>
          </a:xfrm>
        </p:spPr>
        <p:txBody>
          <a:bodyPr>
            <a:normAutofit fontScale="90000"/>
          </a:bodyPr>
          <a:lstStyle/>
          <a:p>
            <a:r>
              <a:rPr lang="en-US" dirty="0" smtClean="0"/>
              <a:t>Existing robust optimization methods</a:t>
            </a:r>
            <a:endParaRPr lang="en-US" dirty="0"/>
          </a:p>
        </p:txBody>
      </p:sp>
      <p:sp>
        <p:nvSpPr>
          <p:cNvPr id="3" name="Content Placeholder 2"/>
          <p:cNvSpPr>
            <a:spLocks noGrp="1"/>
          </p:cNvSpPr>
          <p:nvPr>
            <p:ph idx="1"/>
          </p:nvPr>
        </p:nvSpPr>
        <p:spPr>
          <a:xfrm>
            <a:off x="457200" y="1066800"/>
            <a:ext cx="8229600" cy="4525963"/>
          </a:xfrm>
        </p:spPr>
        <p:txBody>
          <a:bodyPr>
            <a:normAutofit/>
          </a:bodyPr>
          <a:lstStyle/>
          <a:p>
            <a:r>
              <a:rPr lang="en-US" sz="2400" dirty="0" smtClean="0"/>
              <a:t>Three worst case optimizations: voxel-wise, object-wise, composite.</a:t>
            </a:r>
            <a:endParaRPr lang="en-US" sz="2400" dirty="0"/>
          </a:p>
        </p:txBody>
      </p:sp>
      <p:sp>
        <p:nvSpPr>
          <p:cNvPr id="9" name="TextBox 8"/>
          <p:cNvSpPr txBox="1"/>
          <p:nvPr/>
        </p:nvSpPr>
        <p:spPr>
          <a:xfrm>
            <a:off x="2894521" y="2057400"/>
            <a:ext cx="2134046" cy="646331"/>
          </a:xfrm>
          <a:prstGeom prst="rect">
            <a:avLst/>
          </a:prstGeom>
          <a:noFill/>
        </p:spPr>
        <p:txBody>
          <a:bodyPr wrap="none" rtlCol="0">
            <a:spAutoFit/>
          </a:bodyPr>
          <a:lstStyle/>
          <a:p>
            <a:r>
              <a:rPr lang="en-US" sz="3600" dirty="0"/>
              <a:t>v</a:t>
            </a:r>
            <a:r>
              <a:rPr lang="en-US" sz="3600" dirty="0" smtClean="0"/>
              <a:t>oxel-wise</a:t>
            </a:r>
            <a:endParaRPr lang="en-US" sz="3600" dirty="0"/>
          </a:p>
        </p:txBody>
      </p:sp>
      <p:sp>
        <p:nvSpPr>
          <p:cNvPr id="14" name="TextBox 13"/>
          <p:cNvSpPr txBox="1"/>
          <p:nvPr/>
        </p:nvSpPr>
        <p:spPr>
          <a:xfrm>
            <a:off x="2015220" y="5706070"/>
            <a:ext cx="133555" cy="923330"/>
          </a:xfrm>
          <a:prstGeom prst="rect">
            <a:avLst/>
          </a:prstGeom>
          <a:noFill/>
        </p:spPr>
        <p:txBody>
          <a:bodyPr wrap="square" rtlCol="0">
            <a:spAutoFit/>
          </a:bodyPr>
          <a:lstStyle/>
          <a:p>
            <a:r>
              <a:rPr lang="en-US" dirty="0" smtClean="0"/>
              <a:t>...</a:t>
            </a:r>
            <a:endParaRPr lang="en-US" dirty="0"/>
          </a:p>
        </p:txBody>
      </p:sp>
      <mc:AlternateContent xmlns:mc="http://schemas.openxmlformats.org/markup-compatibility/2006" xmlns:a14="http://schemas.microsoft.com/office/drawing/2010/main">
        <mc:Choice Requires="a14">
          <p:sp>
            <p:nvSpPr>
              <p:cNvPr id="17" name="TextBox 16"/>
              <p:cNvSpPr txBox="1"/>
              <p:nvPr/>
            </p:nvSpPr>
            <p:spPr>
              <a:xfrm>
                <a:off x="3447999" y="3630524"/>
                <a:ext cx="1027090" cy="7854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00"/>
                              </a:solidFill>
                              <a:latin typeface="Cambria Math"/>
                            </a:rPr>
                          </m:ctrlPr>
                        </m:sSubSupPr>
                        <m:e>
                          <m:r>
                            <a:rPr lang="en-US" b="0" i="1" smtClean="0">
                              <a:solidFill>
                                <a:srgbClr val="C00000"/>
                              </a:solidFill>
                              <a:latin typeface="Cambria Math"/>
                            </a:rPr>
                            <m:t> </m:t>
                          </m:r>
                          <m:r>
                            <a:rPr lang="en-US" i="1">
                              <a:solidFill>
                                <a:srgbClr val="C00000"/>
                              </a:solidFill>
                              <a:latin typeface="Cambria Math"/>
                            </a:rPr>
                            <m:t>𝑑</m:t>
                          </m:r>
                        </m:e>
                        <m:sub>
                          <m:r>
                            <a:rPr lang="en-US" b="0" i="1" smtClean="0">
                              <a:solidFill>
                                <a:srgbClr val="C00000"/>
                              </a:solidFill>
                              <a:latin typeface="Cambria Math"/>
                            </a:rPr>
                            <m:t>𝑡𝑎𝑟𝑔𝑒𝑡</m:t>
                          </m:r>
                        </m:sub>
                        <m:sup>
                          <m:r>
                            <a:rPr lang="en-US" i="1">
                              <a:solidFill>
                                <a:srgbClr val="C00000"/>
                              </a:solidFill>
                              <a:latin typeface="Cambria Math"/>
                            </a:rPr>
                            <m:t>0</m:t>
                          </m:r>
                          <m:r>
                            <a:rPr lang="en-US" b="0" i="1" smtClean="0">
                              <a:solidFill>
                                <a:srgbClr val="C00000"/>
                              </a:solidFill>
                              <a:latin typeface="Cambria Math"/>
                            </a:rPr>
                            <m:t>,</m:t>
                          </m:r>
                          <m:r>
                            <a:rPr lang="en-US" b="0" i="1" smtClean="0">
                              <a:solidFill>
                                <a:srgbClr val="C00000"/>
                              </a:solidFill>
                              <a:latin typeface="Cambria Math"/>
                            </a:rPr>
                            <m:t>𝑖</m:t>
                          </m:r>
                        </m:sup>
                      </m:sSubSup>
                    </m:oMath>
                  </m:oMathPara>
                </a14:m>
                <a:endParaRPr lang="en-US" dirty="0" smtClean="0"/>
              </a:p>
              <a:p>
                <a:pPr/>
                <a14:m>
                  <m:oMathPara xmlns:m="http://schemas.openxmlformats.org/officeDocument/2006/math">
                    <m:oMathParaPr>
                      <m:jc m:val="centerGroup"/>
                    </m:oMathParaPr>
                    <m:oMath xmlns:m="http://schemas.openxmlformats.org/officeDocument/2006/math">
                      <m:sSubSup>
                        <m:sSubSupPr>
                          <m:ctrlPr>
                            <a:rPr lang="en-US" i="1" smtClean="0">
                              <a:solidFill>
                                <a:schemeClr val="tx2"/>
                              </a:solidFill>
                              <a:latin typeface="Cambria Math"/>
                            </a:rPr>
                          </m:ctrlPr>
                        </m:sSubSupPr>
                        <m:e>
                          <m:r>
                            <a:rPr lang="en-US" i="1">
                              <a:solidFill>
                                <a:schemeClr val="tx2"/>
                              </a:solidFill>
                              <a:latin typeface="Cambria Math"/>
                            </a:rPr>
                            <m:t>𝑑</m:t>
                          </m:r>
                        </m:e>
                        <m:sub>
                          <m:r>
                            <a:rPr lang="en-US" b="0" i="1" smtClean="0">
                              <a:solidFill>
                                <a:schemeClr val="tx2"/>
                              </a:solidFill>
                              <a:latin typeface="Cambria Math"/>
                            </a:rPr>
                            <m:t>𝑂𝐴𝑅</m:t>
                          </m:r>
                        </m:sub>
                        <m:sup>
                          <m:r>
                            <a:rPr lang="en-US" i="1">
                              <a:solidFill>
                                <a:schemeClr val="tx2"/>
                              </a:solidFill>
                              <a:latin typeface="Cambria Math"/>
                            </a:rPr>
                            <m:t>0,</m:t>
                          </m:r>
                          <m:r>
                            <a:rPr lang="en-US" b="0" i="1" smtClean="0">
                              <a:solidFill>
                                <a:schemeClr val="tx2"/>
                              </a:solidFill>
                              <a:latin typeface="Cambria Math"/>
                            </a:rPr>
                            <m:t>𝑗</m:t>
                          </m:r>
                        </m:sup>
                      </m:sSubSup>
                    </m:oMath>
                  </m:oMathPara>
                </a14:m>
                <a:endParaRPr lang="en-US" dirty="0">
                  <a:solidFill>
                    <a:schemeClr val="tx2"/>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447999" y="3630524"/>
                <a:ext cx="1027090" cy="785408"/>
              </a:xfrm>
              <a:prstGeom prst="rect">
                <a:avLst/>
              </a:prstGeom>
              <a:blipFill rotWithShape="1">
                <a:blip r:embed="rId3"/>
                <a:stretch>
                  <a:fillRect b="-15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447999" y="4731452"/>
                <a:ext cx="1027090" cy="78540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00"/>
                              </a:solidFill>
                              <a:latin typeface="Cambria Math"/>
                            </a:rPr>
                          </m:ctrlPr>
                        </m:sSubSupPr>
                        <m:e>
                          <m:r>
                            <a:rPr lang="en-US" b="0" i="1" smtClean="0">
                              <a:solidFill>
                                <a:srgbClr val="C00000"/>
                              </a:solidFill>
                              <a:latin typeface="Cambria Math"/>
                            </a:rPr>
                            <m:t> </m:t>
                          </m:r>
                          <m:r>
                            <a:rPr lang="en-US" i="1">
                              <a:solidFill>
                                <a:srgbClr val="C00000"/>
                              </a:solidFill>
                              <a:latin typeface="Cambria Math"/>
                            </a:rPr>
                            <m:t>𝑑</m:t>
                          </m:r>
                        </m:e>
                        <m:sub>
                          <m:r>
                            <a:rPr lang="en-US" b="0" i="1" smtClean="0">
                              <a:solidFill>
                                <a:srgbClr val="C00000"/>
                              </a:solidFill>
                              <a:latin typeface="Cambria Math"/>
                            </a:rPr>
                            <m:t>𝑡𝑎𝑟𝑔𝑒𝑡</m:t>
                          </m:r>
                        </m:sub>
                        <m:sup>
                          <m:r>
                            <a:rPr lang="en-US" b="0" i="1" smtClean="0">
                              <a:solidFill>
                                <a:srgbClr val="C00000"/>
                              </a:solidFill>
                              <a:latin typeface="Cambria Math"/>
                            </a:rPr>
                            <m:t>1,</m:t>
                          </m:r>
                          <m:r>
                            <a:rPr lang="en-US" b="0" i="1" smtClean="0">
                              <a:solidFill>
                                <a:srgbClr val="C00000"/>
                              </a:solidFill>
                              <a:latin typeface="Cambria Math"/>
                            </a:rPr>
                            <m:t>𝑖</m:t>
                          </m:r>
                        </m:sup>
                      </m:sSubSup>
                    </m:oMath>
                  </m:oMathPara>
                </a14:m>
                <a:endParaRPr lang="en-US" dirty="0" smtClean="0"/>
              </a:p>
              <a:p>
                <a:pPr/>
                <a14:m>
                  <m:oMathPara xmlns:m="http://schemas.openxmlformats.org/officeDocument/2006/math">
                    <m:oMathParaPr>
                      <m:jc m:val="centerGroup"/>
                    </m:oMathParaPr>
                    <m:oMath xmlns:m="http://schemas.openxmlformats.org/officeDocument/2006/math">
                      <m:sSubSup>
                        <m:sSubSupPr>
                          <m:ctrlPr>
                            <a:rPr lang="en-US" i="1" smtClean="0">
                              <a:solidFill>
                                <a:schemeClr val="tx2"/>
                              </a:solidFill>
                              <a:latin typeface="Cambria Math"/>
                            </a:rPr>
                          </m:ctrlPr>
                        </m:sSubSupPr>
                        <m:e>
                          <m:r>
                            <a:rPr lang="en-US" i="1">
                              <a:solidFill>
                                <a:schemeClr val="tx2"/>
                              </a:solidFill>
                              <a:latin typeface="Cambria Math"/>
                            </a:rPr>
                            <m:t>𝑑</m:t>
                          </m:r>
                        </m:e>
                        <m:sub>
                          <m:r>
                            <a:rPr lang="en-US" b="0" i="1" smtClean="0">
                              <a:solidFill>
                                <a:schemeClr val="tx2"/>
                              </a:solidFill>
                              <a:latin typeface="Cambria Math"/>
                            </a:rPr>
                            <m:t>𝑂𝐴𝑅</m:t>
                          </m:r>
                        </m:sub>
                        <m:sup>
                          <m:r>
                            <a:rPr lang="en-US" b="0" i="1" smtClean="0">
                              <a:solidFill>
                                <a:schemeClr val="tx2"/>
                              </a:solidFill>
                              <a:latin typeface="Cambria Math"/>
                            </a:rPr>
                            <m:t>1</m:t>
                          </m:r>
                          <m:r>
                            <a:rPr lang="en-US" i="1">
                              <a:solidFill>
                                <a:schemeClr val="tx2"/>
                              </a:solidFill>
                              <a:latin typeface="Cambria Math"/>
                            </a:rPr>
                            <m:t>,</m:t>
                          </m:r>
                          <m:r>
                            <a:rPr lang="en-US" b="0" i="1" smtClean="0">
                              <a:solidFill>
                                <a:schemeClr val="tx2"/>
                              </a:solidFill>
                              <a:latin typeface="Cambria Math"/>
                            </a:rPr>
                            <m:t>𝑗</m:t>
                          </m:r>
                        </m:sup>
                      </m:sSubSup>
                    </m:oMath>
                  </m:oMathPara>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3447999" y="4731452"/>
                <a:ext cx="1027090" cy="785408"/>
              </a:xfrm>
              <a:prstGeom prst="rect">
                <a:avLst/>
              </a:prstGeom>
              <a:blipFill rotWithShape="1">
                <a:blip r:embed="rId4"/>
                <a:stretch>
                  <a:fillRect b="-7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4475089" y="4548220"/>
                <a:ext cx="4624556" cy="101438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𝜙</m:t>
                      </m:r>
                      <m:d>
                        <m:dPr>
                          <m:ctrlPr>
                            <a:rPr lang="en-US" i="1">
                              <a:latin typeface="Cambria Math"/>
                            </a:rPr>
                          </m:ctrlPr>
                        </m:dPr>
                        <m:e>
                          <m:sSubSup>
                            <m:sSubSupPr>
                              <m:ctrlPr>
                                <a:rPr lang="en-US" i="1">
                                  <a:solidFill>
                                    <a:srgbClr val="C00000"/>
                                  </a:solidFill>
                                  <a:latin typeface="Cambria Math"/>
                                </a:rPr>
                              </m:ctrlPr>
                            </m:sSubSupPr>
                            <m:e>
                              <m:r>
                                <a:rPr lang="en-US" i="1">
                                  <a:solidFill>
                                    <a:srgbClr val="C00000"/>
                                  </a:solidFill>
                                  <a:latin typeface="Cambria Math"/>
                                </a:rPr>
                                <m:t> </m:t>
                              </m:r>
                              <m:r>
                                <a:rPr lang="en-US" i="1">
                                  <a:solidFill>
                                    <a:srgbClr val="C00000"/>
                                  </a:solidFill>
                                  <a:latin typeface="Cambria Math"/>
                                </a:rPr>
                                <m:t>𝑑</m:t>
                              </m:r>
                            </m:e>
                            <m:sub>
                              <m:r>
                                <a:rPr lang="en-US" i="1">
                                  <a:solidFill>
                                    <a:srgbClr val="C00000"/>
                                  </a:solidFill>
                                  <a:latin typeface="Cambria Math"/>
                                </a:rPr>
                                <m:t>𝑡𝑎𝑟𝑔𝑒𝑡</m:t>
                              </m:r>
                            </m:sub>
                            <m:sup>
                              <m:r>
                                <a:rPr lang="en-US" b="0" i="1" smtClean="0">
                                  <a:solidFill>
                                    <a:srgbClr val="C00000"/>
                                  </a:solidFill>
                                  <a:latin typeface="Cambria Math"/>
                                </a:rPr>
                                <m:t>𝑝</m:t>
                              </m:r>
                              <m:r>
                                <a:rPr lang="en-US" i="1">
                                  <a:solidFill>
                                    <a:srgbClr val="C00000"/>
                                  </a:solidFill>
                                  <a:latin typeface="Cambria Math"/>
                                </a:rPr>
                                <m:t>,</m:t>
                              </m:r>
                              <m:r>
                                <a:rPr lang="en-US" i="1">
                                  <a:solidFill>
                                    <a:srgbClr val="C00000"/>
                                  </a:solidFill>
                                  <a:latin typeface="Cambria Math"/>
                                </a:rPr>
                                <m:t>𝑖</m:t>
                              </m:r>
                            </m:sup>
                          </m:sSubSup>
                          <m:r>
                            <a:rPr lang="en-US" b="0" i="1" smtClean="0">
                              <a:solidFill>
                                <a:srgbClr val="C00000"/>
                              </a:solidFill>
                              <a:latin typeface="Cambria Math"/>
                            </a:rPr>
                            <m:t>,……,</m:t>
                          </m:r>
                          <m:sSubSup>
                            <m:sSubSupPr>
                              <m:ctrlPr>
                                <a:rPr lang="en-US" i="1" smtClean="0">
                                  <a:solidFill>
                                    <a:schemeClr val="tx2"/>
                                  </a:solidFill>
                                  <a:latin typeface="Cambria Math"/>
                                </a:rPr>
                              </m:ctrlPr>
                            </m:sSubSupPr>
                            <m:e>
                              <m:r>
                                <a:rPr lang="en-US" i="1">
                                  <a:solidFill>
                                    <a:schemeClr val="tx2"/>
                                  </a:solidFill>
                                  <a:latin typeface="Cambria Math"/>
                                </a:rPr>
                                <m:t>𝑑</m:t>
                              </m:r>
                            </m:e>
                            <m:sub>
                              <m:r>
                                <a:rPr lang="en-US" i="1">
                                  <a:solidFill>
                                    <a:schemeClr val="tx2"/>
                                  </a:solidFill>
                                  <a:latin typeface="Cambria Math"/>
                                </a:rPr>
                                <m:t>𝑂𝐴𝑅</m:t>
                              </m:r>
                            </m:sub>
                            <m:sup>
                              <m:r>
                                <a:rPr lang="en-US" b="0" i="1" smtClean="0">
                                  <a:solidFill>
                                    <a:schemeClr val="tx2"/>
                                  </a:solidFill>
                                  <a:latin typeface="Cambria Math"/>
                                </a:rPr>
                                <m:t>𝑞</m:t>
                              </m:r>
                              <m:r>
                                <a:rPr lang="en-US" i="1">
                                  <a:solidFill>
                                    <a:schemeClr val="tx2"/>
                                  </a:solidFill>
                                  <a:latin typeface="Cambria Math"/>
                                </a:rPr>
                                <m:t>,</m:t>
                              </m:r>
                              <m:r>
                                <a:rPr lang="en-US" i="1">
                                  <a:solidFill>
                                    <a:schemeClr val="tx2"/>
                                  </a:solidFill>
                                  <a:latin typeface="Cambria Math"/>
                                </a:rPr>
                                <m:t>𝑗</m:t>
                              </m:r>
                            </m:sup>
                          </m:sSubSup>
                          <m:r>
                            <a:rPr lang="en-US" b="0" i="1" smtClean="0">
                              <a:solidFill>
                                <a:schemeClr val="tx2"/>
                              </a:solidFill>
                              <a:latin typeface="Cambria Math"/>
                            </a:rPr>
                            <m:t>,………</m:t>
                          </m:r>
                        </m:e>
                      </m:d>
                    </m:oMath>
                  </m:oMathPara>
                </a14:m>
                <a:endParaRPr lang="en-US" dirty="0" smtClean="0"/>
              </a:p>
              <a:p>
                <a:endParaRPr lang="en-US" dirty="0"/>
              </a:p>
              <a:p>
                <a:endParaRPr lang="en-US" dirty="0" smtClean="0"/>
              </a:p>
            </p:txBody>
          </p:sp>
        </mc:Choice>
        <mc:Fallback xmlns="">
          <p:sp>
            <p:nvSpPr>
              <p:cNvPr id="18" name="Rectangle 17"/>
              <p:cNvSpPr>
                <a:spLocks noRot="1" noChangeAspect="1" noMove="1" noResize="1" noEditPoints="1" noAdjustHandles="1" noChangeArrowheads="1" noChangeShapeType="1" noTextEdit="1"/>
              </p:cNvSpPr>
              <p:nvPr/>
            </p:nvSpPr>
            <p:spPr>
              <a:xfrm>
                <a:off x="4475089" y="4548220"/>
                <a:ext cx="4624556" cy="1014380"/>
              </a:xfrm>
              <a:prstGeom prst="rect">
                <a:avLst/>
              </a:prstGeom>
              <a:blipFill rotWithShape="1">
                <a:blip r:embed="rId5"/>
                <a:stretch>
                  <a:fillRect/>
                </a:stretch>
              </a:blipFill>
            </p:spPr>
            <p:txBody>
              <a:bodyPr/>
              <a:lstStyle/>
              <a:p>
                <a:r>
                  <a:rPr lang="en-US">
                    <a:noFill/>
                  </a:rPr>
                  <a:t> </a:t>
                </a:r>
              </a:p>
            </p:txBody>
          </p:sp>
        </mc:Fallback>
      </mc:AlternateContent>
      <p:sp>
        <p:nvSpPr>
          <p:cNvPr id="4" name="TextBox 3"/>
          <p:cNvSpPr txBox="1"/>
          <p:nvPr/>
        </p:nvSpPr>
        <p:spPr>
          <a:xfrm>
            <a:off x="0" y="3946376"/>
            <a:ext cx="1031051" cy="369332"/>
          </a:xfrm>
          <a:prstGeom prst="rect">
            <a:avLst/>
          </a:prstGeom>
          <a:noFill/>
        </p:spPr>
        <p:txBody>
          <a:bodyPr wrap="none" rtlCol="0">
            <a:spAutoFit/>
          </a:bodyPr>
          <a:lstStyle/>
          <a:p>
            <a:r>
              <a:rPr lang="en-US" dirty="0" smtClean="0"/>
              <a:t>Nominal</a:t>
            </a:r>
            <a:endParaRPr lang="en-US" dirty="0"/>
          </a:p>
        </p:txBody>
      </p:sp>
      <p:sp>
        <p:nvSpPr>
          <p:cNvPr id="6" name="TextBox 5"/>
          <p:cNvSpPr txBox="1"/>
          <p:nvPr/>
        </p:nvSpPr>
        <p:spPr>
          <a:xfrm>
            <a:off x="0" y="4876800"/>
            <a:ext cx="1081899" cy="369332"/>
          </a:xfrm>
          <a:prstGeom prst="rect">
            <a:avLst/>
          </a:prstGeom>
          <a:noFill/>
        </p:spPr>
        <p:txBody>
          <a:bodyPr wrap="none" rtlCol="0">
            <a:spAutoFit/>
          </a:bodyPr>
          <a:lstStyle/>
          <a:p>
            <a:r>
              <a:rPr lang="en-US" dirty="0" smtClean="0"/>
              <a:t>Left 3mm</a:t>
            </a:r>
            <a:endParaRPr lang="en-US" dirty="0"/>
          </a:p>
        </p:txBody>
      </p:sp>
      <p:sp>
        <p:nvSpPr>
          <p:cNvPr id="20" name="TextBox 19"/>
          <p:cNvSpPr txBox="1"/>
          <p:nvPr/>
        </p:nvSpPr>
        <p:spPr>
          <a:xfrm>
            <a:off x="3827989" y="5706070"/>
            <a:ext cx="133555" cy="923330"/>
          </a:xfrm>
          <a:prstGeom prst="rect">
            <a:avLst/>
          </a:prstGeom>
          <a:noFill/>
        </p:spPr>
        <p:txBody>
          <a:bodyPr wrap="square" rtlCol="0">
            <a:spAutoFit/>
          </a:bodyPr>
          <a:lstStyle/>
          <a:p>
            <a:r>
              <a:rPr lang="en-US" dirty="0" smtClean="0"/>
              <a:t>...</a:t>
            </a:r>
            <a:endParaRPr lang="en-US" dirty="0"/>
          </a:p>
        </p:txBody>
      </p:sp>
      <p:sp>
        <p:nvSpPr>
          <p:cNvPr id="7" name="TextBox 6"/>
          <p:cNvSpPr txBox="1"/>
          <p:nvPr/>
        </p:nvSpPr>
        <p:spPr>
          <a:xfrm>
            <a:off x="4495800" y="2895600"/>
            <a:ext cx="4235006" cy="923330"/>
          </a:xfrm>
          <a:prstGeom prst="rect">
            <a:avLst/>
          </a:prstGeom>
          <a:noFill/>
        </p:spPr>
        <p:txBody>
          <a:bodyPr wrap="none" rtlCol="0">
            <a:spAutoFit/>
          </a:bodyPr>
          <a:lstStyle/>
          <a:p>
            <a:r>
              <a:rPr lang="en-US" dirty="0" smtClean="0"/>
              <a:t>Scenario for each voxel is chosen such that:</a:t>
            </a:r>
          </a:p>
          <a:p>
            <a:r>
              <a:rPr lang="en-US" dirty="0" smtClean="0"/>
              <a:t>Lowest dose for target voxels</a:t>
            </a:r>
          </a:p>
          <a:p>
            <a:r>
              <a:rPr lang="en-US" dirty="0" smtClean="0"/>
              <a:t>Highest dose for OAR voxels</a:t>
            </a:r>
            <a:endParaRPr lang="en-US" dirty="0"/>
          </a:p>
        </p:txBody>
      </p:sp>
      <p:sp>
        <p:nvSpPr>
          <p:cNvPr id="21" name="TextBox 20"/>
          <p:cNvSpPr txBox="1"/>
          <p:nvPr/>
        </p:nvSpPr>
        <p:spPr>
          <a:xfrm>
            <a:off x="626571" y="5706070"/>
            <a:ext cx="133555" cy="923330"/>
          </a:xfrm>
          <a:prstGeom prst="rect">
            <a:avLst/>
          </a:prstGeom>
          <a:noFill/>
        </p:spPr>
        <p:txBody>
          <a:bodyPr wrap="square" rtlCol="0">
            <a:spAutoFit/>
          </a:bodyPr>
          <a:lstStyle/>
          <a:p>
            <a:r>
              <a:rPr lang="en-US" dirty="0" smtClean="0"/>
              <a:t>...</a:t>
            </a:r>
            <a:endParaRPr lang="en-US" dirty="0"/>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2146" y="3543452"/>
            <a:ext cx="1499514" cy="95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4603049"/>
            <a:ext cx="1499514" cy="95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D56C40-1744-4F4D-A3F8-3AD6B14C2779}" type="slidenum">
              <a:rPr lang="en-US" smtClean="0"/>
              <a:t>20</a:t>
            </a:fld>
            <a:endParaRPr lang="en-US"/>
          </a:p>
        </p:txBody>
      </p:sp>
    </p:spTree>
    <p:extLst>
      <p:ext uri="{BB962C8B-B14F-4D97-AF65-F5344CB8AC3E}">
        <p14:creationId xmlns:p14="http://schemas.microsoft.com/office/powerpoint/2010/main" val="19477169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59" y="0"/>
            <a:ext cx="8229600" cy="715962"/>
          </a:xfrm>
        </p:spPr>
        <p:txBody>
          <a:bodyPr>
            <a:normAutofit fontScale="90000"/>
          </a:bodyPr>
          <a:lstStyle/>
          <a:p>
            <a:r>
              <a:rPr lang="en-US" dirty="0" smtClean="0"/>
              <a:t>Existing robust optimization methods</a:t>
            </a:r>
            <a:endParaRPr lang="en-US" dirty="0"/>
          </a:p>
        </p:txBody>
      </p:sp>
      <p:sp>
        <p:nvSpPr>
          <p:cNvPr id="3" name="Content Placeholder 2"/>
          <p:cNvSpPr>
            <a:spLocks noGrp="1"/>
          </p:cNvSpPr>
          <p:nvPr>
            <p:ph idx="1"/>
          </p:nvPr>
        </p:nvSpPr>
        <p:spPr>
          <a:xfrm>
            <a:off x="457200" y="1066800"/>
            <a:ext cx="8229600" cy="4525963"/>
          </a:xfrm>
        </p:spPr>
        <p:txBody>
          <a:bodyPr>
            <a:normAutofit/>
          </a:bodyPr>
          <a:lstStyle/>
          <a:p>
            <a:r>
              <a:rPr lang="en-US" sz="2400" dirty="0" smtClean="0"/>
              <a:t>Three worst case optimizations: voxel-wise, object-wise, composite.</a:t>
            </a:r>
          </a:p>
          <a:p>
            <a:pPr marL="0" indent="0">
              <a:buNone/>
            </a:pPr>
            <a:endParaRPr lang="en-US" sz="2400" dirty="0"/>
          </a:p>
        </p:txBody>
      </p:sp>
      <p:sp>
        <p:nvSpPr>
          <p:cNvPr id="9" name="TextBox 8"/>
          <p:cNvSpPr txBox="1"/>
          <p:nvPr/>
        </p:nvSpPr>
        <p:spPr>
          <a:xfrm>
            <a:off x="2148775" y="1981200"/>
            <a:ext cx="4437369" cy="646331"/>
          </a:xfrm>
          <a:prstGeom prst="rect">
            <a:avLst/>
          </a:prstGeom>
          <a:noFill/>
        </p:spPr>
        <p:txBody>
          <a:bodyPr wrap="none" rtlCol="0">
            <a:spAutoFit/>
          </a:bodyPr>
          <a:lstStyle/>
          <a:p>
            <a:r>
              <a:rPr lang="en-US" sz="3600" dirty="0"/>
              <a:t>o</a:t>
            </a:r>
            <a:r>
              <a:rPr lang="en-US" sz="3600" dirty="0" smtClean="0"/>
              <a:t>bject (structure)-wise</a:t>
            </a:r>
            <a:endParaRPr lang="en-US" sz="3600" dirty="0"/>
          </a:p>
        </p:txBody>
      </p:sp>
      <p:sp>
        <p:nvSpPr>
          <p:cNvPr id="14" name="TextBox 13"/>
          <p:cNvSpPr txBox="1"/>
          <p:nvPr/>
        </p:nvSpPr>
        <p:spPr>
          <a:xfrm>
            <a:off x="2015220" y="5706070"/>
            <a:ext cx="133555" cy="923330"/>
          </a:xfrm>
          <a:prstGeom prst="rect">
            <a:avLst/>
          </a:prstGeom>
          <a:noFill/>
        </p:spPr>
        <p:txBody>
          <a:bodyPr wrap="square" rtlCol="0">
            <a:spAutoFit/>
          </a:bodyPr>
          <a:lstStyle/>
          <a:p>
            <a:r>
              <a:rPr lang="en-US" dirty="0" smtClean="0"/>
              <a:t>...</a:t>
            </a:r>
            <a:endParaRPr lang="en-US" dirty="0"/>
          </a:p>
        </p:txBody>
      </p:sp>
      <mc:AlternateContent xmlns:mc="http://schemas.openxmlformats.org/markup-compatibility/2006" xmlns:a14="http://schemas.microsoft.com/office/drawing/2010/main">
        <mc:Choice Requires="a14">
          <p:sp>
            <p:nvSpPr>
              <p:cNvPr id="17" name="TextBox 16"/>
              <p:cNvSpPr txBox="1"/>
              <p:nvPr/>
            </p:nvSpPr>
            <p:spPr>
              <a:xfrm>
                <a:off x="2819400" y="3685152"/>
                <a:ext cx="2419402" cy="6904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00"/>
                              </a:solidFill>
                              <a:latin typeface="Cambria Math"/>
                            </a:rPr>
                          </m:ctrlPr>
                        </m:sSubSupPr>
                        <m:e>
                          <m:r>
                            <a:rPr lang="en-US" i="1">
                              <a:solidFill>
                                <a:srgbClr val="C00000"/>
                              </a:solidFill>
                              <a:latin typeface="Cambria Math"/>
                            </a:rPr>
                            <m:t>𝜙</m:t>
                          </m:r>
                        </m:e>
                        <m:sub>
                          <m:r>
                            <a:rPr lang="en-US" b="0" i="1" smtClean="0">
                              <a:solidFill>
                                <a:srgbClr val="C00000"/>
                              </a:solidFill>
                              <a:latin typeface="Cambria Math"/>
                            </a:rPr>
                            <m:t>𝑡𝑎𝑟𝑔𝑒𝑡</m:t>
                          </m:r>
                        </m:sub>
                        <m:sup>
                          <m:r>
                            <a:rPr lang="en-US" i="1">
                              <a:solidFill>
                                <a:srgbClr val="C00000"/>
                              </a:solidFill>
                              <a:latin typeface="Cambria Math"/>
                            </a:rPr>
                            <m:t>0</m:t>
                          </m:r>
                        </m:sup>
                      </m:sSubSup>
                    </m:oMath>
                  </m:oMathPara>
                </a14:m>
                <a:endParaRPr lang="en-US" dirty="0" smtClean="0"/>
              </a:p>
              <a:p>
                <a:pPr/>
                <a14:m>
                  <m:oMathPara xmlns:m="http://schemas.openxmlformats.org/officeDocument/2006/math">
                    <m:oMathParaPr>
                      <m:jc m:val="centerGroup"/>
                    </m:oMathParaPr>
                    <m:oMath xmlns:m="http://schemas.openxmlformats.org/officeDocument/2006/math">
                      <m:sSubSup>
                        <m:sSubSupPr>
                          <m:ctrlPr>
                            <a:rPr lang="en-US" i="1" smtClean="0">
                              <a:solidFill>
                                <a:schemeClr val="tx2"/>
                              </a:solidFill>
                              <a:latin typeface="Cambria Math"/>
                            </a:rPr>
                          </m:ctrlPr>
                        </m:sSubSupPr>
                        <m:e>
                          <m:r>
                            <a:rPr lang="en-US" i="1">
                              <a:solidFill>
                                <a:schemeClr val="tx2"/>
                              </a:solidFill>
                              <a:latin typeface="Cambria Math"/>
                            </a:rPr>
                            <m:t>𝜙</m:t>
                          </m:r>
                        </m:e>
                        <m:sub>
                          <m:r>
                            <a:rPr lang="en-US" b="0" i="1" smtClean="0">
                              <a:solidFill>
                                <a:schemeClr val="tx2"/>
                              </a:solidFill>
                              <a:latin typeface="Cambria Math"/>
                            </a:rPr>
                            <m:t>𝑂𝐴𝑅</m:t>
                          </m:r>
                        </m:sub>
                        <m:sup>
                          <m:r>
                            <a:rPr lang="en-US" i="1">
                              <a:solidFill>
                                <a:schemeClr val="tx2"/>
                              </a:solidFill>
                              <a:latin typeface="Cambria Math"/>
                            </a:rPr>
                            <m:t>0</m:t>
                          </m:r>
                        </m:sup>
                      </m:sSubSup>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2819400" y="3685152"/>
                <a:ext cx="2419402" cy="690445"/>
              </a:xfrm>
              <a:prstGeom prst="rect">
                <a:avLst/>
              </a:prstGeom>
              <a:blipFill rotWithShape="1">
                <a:blip r:embed="rId3"/>
                <a:stretch>
                  <a:fillRect b="-708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705600" y="4297232"/>
                <a:ext cx="2120581" cy="427168"/>
              </a:xfrm>
              <a:prstGeom prst="rect">
                <a:avLst/>
              </a:prstGeom>
            </p:spPr>
            <p:txBody>
              <a:bodyPr wrap="none">
                <a:spAutoFit/>
              </a:bodyPr>
              <a:lstStyle/>
              <a:p>
                <a14:m>
                  <m:oMath xmlns:m="http://schemas.openxmlformats.org/officeDocument/2006/math">
                    <m:r>
                      <a:rPr lang="en-US" i="1" smtClean="0">
                        <a:latin typeface="Cambria Math"/>
                      </a:rPr>
                      <m:t>𝜙</m:t>
                    </m:r>
                    <m:r>
                      <a:rPr lang="en-US" i="1" smtClean="0">
                        <a:latin typeface="Cambria Math"/>
                      </a:rPr>
                      <m:t>=</m:t>
                    </m:r>
                    <m:sSubSup>
                      <m:sSubSupPr>
                        <m:ctrlPr>
                          <a:rPr lang="en-US" i="1">
                            <a:solidFill>
                              <a:srgbClr val="C00000"/>
                            </a:solidFill>
                            <a:latin typeface="Cambria Math"/>
                          </a:rPr>
                        </m:ctrlPr>
                      </m:sSubSupPr>
                      <m:e>
                        <m:r>
                          <a:rPr lang="en-US" i="1">
                            <a:solidFill>
                              <a:srgbClr val="C00000"/>
                            </a:solidFill>
                            <a:latin typeface="Cambria Math"/>
                          </a:rPr>
                          <m:t>𝜙</m:t>
                        </m:r>
                      </m:e>
                      <m:sub>
                        <m:r>
                          <a:rPr lang="en-US" i="1">
                            <a:solidFill>
                              <a:srgbClr val="C00000"/>
                            </a:solidFill>
                            <a:latin typeface="Cambria Math"/>
                          </a:rPr>
                          <m:t>𝑡𝑎𝑟𝑔𝑒𝑡</m:t>
                        </m:r>
                      </m:sub>
                      <m:sup>
                        <m:r>
                          <a:rPr lang="en-US" b="0" i="1" smtClean="0">
                            <a:solidFill>
                              <a:srgbClr val="C00000"/>
                            </a:solidFill>
                            <a:latin typeface="Cambria Math"/>
                          </a:rPr>
                          <m:t>𝑝</m:t>
                        </m:r>
                      </m:sup>
                    </m:sSubSup>
                  </m:oMath>
                </a14:m>
                <a:r>
                  <a:rPr lang="en-US" dirty="0" smtClean="0"/>
                  <a:t> + </a:t>
                </a:r>
                <a14:m>
                  <m:oMath xmlns:m="http://schemas.openxmlformats.org/officeDocument/2006/math">
                    <m:sSubSup>
                      <m:sSubSupPr>
                        <m:ctrlPr>
                          <a:rPr lang="en-US" i="1" smtClean="0">
                            <a:solidFill>
                              <a:schemeClr val="tx2"/>
                            </a:solidFill>
                            <a:latin typeface="Cambria Math"/>
                          </a:rPr>
                        </m:ctrlPr>
                      </m:sSubSupPr>
                      <m:e>
                        <m:r>
                          <a:rPr lang="en-US" i="1">
                            <a:solidFill>
                              <a:schemeClr val="tx2"/>
                            </a:solidFill>
                            <a:latin typeface="Cambria Math"/>
                          </a:rPr>
                          <m:t>𝜙</m:t>
                        </m:r>
                      </m:e>
                      <m:sub>
                        <m:r>
                          <a:rPr lang="en-US" i="1">
                            <a:solidFill>
                              <a:schemeClr val="tx2"/>
                            </a:solidFill>
                            <a:latin typeface="Cambria Math"/>
                          </a:rPr>
                          <m:t>𝑂𝐴𝑅</m:t>
                        </m:r>
                      </m:sub>
                      <m:sup>
                        <m:r>
                          <a:rPr lang="en-US" b="0" i="1" smtClean="0">
                            <a:solidFill>
                              <a:schemeClr val="tx2"/>
                            </a:solidFill>
                            <a:latin typeface="Cambria Math"/>
                          </a:rPr>
                          <m:t>𝑞</m:t>
                        </m:r>
                      </m:sup>
                    </m:sSubSup>
                  </m:oMath>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6705600" y="4297232"/>
                <a:ext cx="2120581" cy="427168"/>
              </a:xfrm>
              <a:prstGeom prst="rect">
                <a:avLst/>
              </a:prstGeom>
              <a:blipFill rotWithShape="1">
                <a:blip r:embed="rId4"/>
                <a:stretch>
                  <a:fillRect l="-575" t="-4286" b="-11429"/>
                </a:stretch>
              </a:blipFill>
            </p:spPr>
            <p:txBody>
              <a:bodyPr/>
              <a:lstStyle/>
              <a:p>
                <a:r>
                  <a:rPr lang="en-US">
                    <a:noFill/>
                  </a:rPr>
                  <a:t> </a:t>
                </a:r>
              </a:p>
            </p:txBody>
          </p:sp>
        </mc:Fallback>
      </mc:AlternateContent>
      <p:sp>
        <p:nvSpPr>
          <p:cNvPr id="4" name="TextBox 3"/>
          <p:cNvSpPr txBox="1"/>
          <p:nvPr/>
        </p:nvSpPr>
        <p:spPr>
          <a:xfrm>
            <a:off x="0" y="3946376"/>
            <a:ext cx="1031051" cy="369332"/>
          </a:xfrm>
          <a:prstGeom prst="rect">
            <a:avLst/>
          </a:prstGeom>
          <a:noFill/>
        </p:spPr>
        <p:txBody>
          <a:bodyPr wrap="none" rtlCol="0">
            <a:spAutoFit/>
          </a:bodyPr>
          <a:lstStyle/>
          <a:p>
            <a:r>
              <a:rPr lang="en-US" dirty="0"/>
              <a:t>Nominal</a:t>
            </a:r>
          </a:p>
        </p:txBody>
      </p:sp>
      <p:sp>
        <p:nvSpPr>
          <p:cNvPr id="6" name="TextBox 5"/>
          <p:cNvSpPr txBox="1"/>
          <p:nvPr/>
        </p:nvSpPr>
        <p:spPr>
          <a:xfrm>
            <a:off x="0" y="4876800"/>
            <a:ext cx="1081899" cy="369332"/>
          </a:xfrm>
          <a:prstGeom prst="rect">
            <a:avLst/>
          </a:prstGeom>
          <a:noFill/>
        </p:spPr>
        <p:txBody>
          <a:bodyPr wrap="none" rtlCol="0">
            <a:spAutoFit/>
          </a:bodyPr>
          <a:lstStyle/>
          <a:p>
            <a:r>
              <a:rPr lang="en-US" dirty="0" smtClean="0"/>
              <a:t>Left 3mm</a:t>
            </a:r>
            <a:endParaRPr lang="en-US" dirty="0"/>
          </a:p>
        </p:txBody>
      </p:sp>
      <p:sp>
        <p:nvSpPr>
          <p:cNvPr id="20" name="TextBox 19"/>
          <p:cNvSpPr txBox="1"/>
          <p:nvPr/>
        </p:nvSpPr>
        <p:spPr>
          <a:xfrm>
            <a:off x="3827989" y="5706070"/>
            <a:ext cx="133555" cy="923330"/>
          </a:xfrm>
          <a:prstGeom prst="rect">
            <a:avLst/>
          </a:prstGeom>
          <a:noFill/>
        </p:spPr>
        <p:txBody>
          <a:bodyPr wrap="square" rtlCol="0">
            <a:spAutoFit/>
          </a:bodyPr>
          <a:lstStyle/>
          <a:p>
            <a:r>
              <a:rPr lang="en-US" dirty="0" smtClean="0"/>
              <a:t>...</a:t>
            </a:r>
            <a:endParaRPr lang="en-US" dirty="0"/>
          </a:p>
        </p:txBody>
      </p:sp>
      <mc:AlternateContent xmlns:mc="http://schemas.openxmlformats.org/markup-compatibility/2006" xmlns:a14="http://schemas.microsoft.com/office/drawing/2010/main">
        <mc:Choice Requires="a14">
          <p:sp>
            <p:nvSpPr>
              <p:cNvPr id="21" name="TextBox 20"/>
              <p:cNvSpPr txBox="1"/>
              <p:nvPr/>
            </p:nvSpPr>
            <p:spPr>
              <a:xfrm>
                <a:off x="2819400" y="4719755"/>
                <a:ext cx="2419402" cy="69044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i="1" smtClean="0">
                              <a:solidFill>
                                <a:srgbClr val="C00000"/>
                              </a:solidFill>
                              <a:latin typeface="Cambria Math"/>
                            </a:rPr>
                          </m:ctrlPr>
                        </m:sSubSupPr>
                        <m:e>
                          <m:r>
                            <a:rPr lang="en-US" i="1">
                              <a:solidFill>
                                <a:srgbClr val="C00000"/>
                              </a:solidFill>
                              <a:latin typeface="Cambria Math"/>
                            </a:rPr>
                            <m:t>𝜙</m:t>
                          </m:r>
                        </m:e>
                        <m:sub>
                          <m:r>
                            <a:rPr lang="en-US" b="0" i="1" smtClean="0">
                              <a:solidFill>
                                <a:srgbClr val="C00000"/>
                              </a:solidFill>
                              <a:latin typeface="Cambria Math"/>
                            </a:rPr>
                            <m:t>𝑡𝑎𝑟𝑔𝑒𝑡</m:t>
                          </m:r>
                        </m:sub>
                        <m:sup>
                          <m:r>
                            <a:rPr lang="en-US" b="0" i="1" smtClean="0">
                              <a:solidFill>
                                <a:srgbClr val="C00000"/>
                              </a:solidFill>
                              <a:latin typeface="Cambria Math"/>
                            </a:rPr>
                            <m:t>1</m:t>
                          </m:r>
                        </m:sup>
                      </m:sSubSup>
                    </m:oMath>
                  </m:oMathPara>
                </a14:m>
                <a:endParaRPr lang="en-US" dirty="0" smtClean="0"/>
              </a:p>
              <a:p>
                <a:pPr/>
                <a14:m>
                  <m:oMathPara xmlns:m="http://schemas.openxmlformats.org/officeDocument/2006/math">
                    <m:oMathParaPr>
                      <m:jc m:val="centerGroup"/>
                    </m:oMathParaPr>
                    <m:oMath xmlns:m="http://schemas.openxmlformats.org/officeDocument/2006/math">
                      <m:sSubSup>
                        <m:sSubSupPr>
                          <m:ctrlPr>
                            <a:rPr lang="en-US" i="1" smtClean="0">
                              <a:solidFill>
                                <a:schemeClr val="tx2"/>
                              </a:solidFill>
                              <a:latin typeface="Cambria Math"/>
                            </a:rPr>
                          </m:ctrlPr>
                        </m:sSubSupPr>
                        <m:e>
                          <m:r>
                            <a:rPr lang="en-US" i="1">
                              <a:solidFill>
                                <a:schemeClr val="tx2"/>
                              </a:solidFill>
                              <a:latin typeface="Cambria Math"/>
                            </a:rPr>
                            <m:t>𝜙</m:t>
                          </m:r>
                        </m:e>
                        <m:sub>
                          <m:r>
                            <a:rPr lang="en-US" b="0" i="1" smtClean="0">
                              <a:solidFill>
                                <a:schemeClr val="tx2"/>
                              </a:solidFill>
                              <a:latin typeface="Cambria Math"/>
                            </a:rPr>
                            <m:t>𝑂𝐴𝑅</m:t>
                          </m:r>
                        </m:sub>
                        <m:sup>
                          <m:r>
                            <a:rPr lang="en-US" b="0" i="1" smtClean="0">
                              <a:solidFill>
                                <a:schemeClr val="tx2"/>
                              </a:solidFill>
                              <a:latin typeface="Cambria Math"/>
                            </a:rPr>
                            <m:t>1</m:t>
                          </m:r>
                        </m:sup>
                      </m:sSubSup>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2819400" y="4719755"/>
                <a:ext cx="2419402" cy="690445"/>
              </a:xfrm>
              <a:prstGeom prst="rect">
                <a:avLst/>
              </a:prstGeom>
              <a:blipFill rotWithShape="1">
                <a:blip r:embed="rId5"/>
                <a:stretch>
                  <a:fillRect b="-6140"/>
                </a:stretch>
              </a:blipFill>
            </p:spPr>
            <p:txBody>
              <a:bodyPr/>
              <a:lstStyle/>
              <a:p>
                <a:r>
                  <a:rPr lang="en-US">
                    <a:noFill/>
                  </a:rPr>
                  <a:t> </a:t>
                </a:r>
              </a:p>
            </p:txBody>
          </p:sp>
        </mc:Fallback>
      </mc:AlternateContent>
      <p:sp>
        <p:nvSpPr>
          <p:cNvPr id="22" name="TextBox 21"/>
          <p:cNvSpPr txBox="1"/>
          <p:nvPr/>
        </p:nvSpPr>
        <p:spPr>
          <a:xfrm>
            <a:off x="6505872" y="2834522"/>
            <a:ext cx="2615550" cy="1200329"/>
          </a:xfrm>
          <a:prstGeom prst="rect">
            <a:avLst/>
          </a:prstGeom>
          <a:noFill/>
        </p:spPr>
        <p:txBody>
          <a:bodyPr wrap="square" rtlCol="0">
            <a:spAutoFit/>
          </a:bodyPr>
          <a:lstStyle/>
          <a:p>
            <a:r>
              <a:rPr lang="en-US" dirty="0" smtClean="0"/>
              <a:t>Scenario for each structure is chosen such that the scenario is worst for that structure.</a:t>
            </a:r>
            <a:endParaRPr lang="en-US" dirty="0"/>
          </a:p>
        </p:txBody>
      </p:sp>
      <p:sp>
        <p:nvSpPr>
          <p:cNvPr id="19" name="TextBox 18"/>
          <p:cNvSpPr txBox="1"/>
          <p:nvPr/>
        </p:nvSpPr>
        <p:spPr>
          <a:xfrm>
            <a:off x="626571" y="5715000"/>
            <a:ext cx="133555" cy="923330"/>
          </a:xfrm>
          <a:prstGeom prst="rect">
            <a:avLst/>
          </a:prstGeom>
          <a:noFill/>
        </p:spPr>
        <p:txBody>
          <a:bodyPr wrap="square" rtlCol="0">
            <a:spAutoFit/>
          </a:bodyPr>
          <a:lstStyle/>
          <a:p>
            <a:r>
              <a:rPr lang="en-US" dirty="0" smtClean="0"/>
              <a:t>...</a:t>
            </a:r>
            <a:endParaRPr lang="en-US" dirty="0"/>
          </a:p>
        </p:txBody>
      </p:sp>
      <p:pic>
        <p:nvPicPr>
          <p:cNvPr id="2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2146" y="3543452"/>
            <a:ext cx="1499514" cy="95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00200" y="4603049"/>
            <a:ext cx="1499514" cy="95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D56C40-1744-4F4D-A3F8-3AD6B14C2779}" type="slidenum">
              <a:rPr lang="en-US" smtClean="0"/>
              <a:t>21</a:t>
            </a:fld>
            <a:endParaRPr lang="en-US"/>
          </a:p>
        </p:txBody>
      </p:sp>
    </p:spTree>
    <p:extLst>
      <p:ext uri="{BB962C8B-B14F-4D97-AF65-F5344CB8AC3E}">
        <p14:creationId xmlns:p14="http://schemas.microsoft.com/office/powerpoint/2010/main" val="4943641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759" y="0"/>
            <a:ext cx="8229600" cy="715962"/>
          </a:xfrm>
        </p:spPr>
        <p:txBody>
          <a:bodyPr>
            <a:normAutofit fontScale="90000"/>
          </a:bodyPr>
          <a:lstStyle/>
          <a:p>
            <a:r>
              <a:rPr lang="en-US" dirty="0" smtClean="0"/>
              <a:t>Existing robust optimization methods</a:t>
            </a:r>
            <a:endParaRPr lang="en-US" dirty="0"/>
          </a:p>
        </p:txBody>
      </p:sp>
      <p:sp>
        <p:nvSpPr>
          <p:cNvPr id="3" name="Content Placeholder 2"/>
          <p:cNvSpPr>
            <a:spLocks noGrp="1"/>
          </p:cNvSpPr>
          <p:nvPr>
            <p:ph idx="1"/>
          </p:nvPr>
        </p:nvSpPr>
        <p:spPr>
          <a:xfrm>
            <a:off x="457200" y="1066800"/>
            <a:ext cx="8229600" cy="4525963"/>
          </a:xfrm>
        </p:spPr>
        <p:txBody>
          <a:bodyPr>
            <a:normAutofit/>
          </a:bodyPr>
          <a:lstStyle/>
          <a:p>
            <a:r>
              <a:rPr lang="en-US" sz="2400" dirty="0" smtClean="0"/>
              <a:t>Three worst case optimizations: voxel-wise, object-wise, composite.</a:t>
            </a:r>
            <a:endParaRPr lang="en-US" sz="2400" dirty="0"/>
          </a:p>
        </p:txBody>
      </p:sp>
      <p:sp>
        <p:nvSpPr>
          <p:cNvPr id="9" name="TextBox 8"/>
          <p:cNvSpPr txBox="1"/>
          <p:nvPr/>
        </p:nvSpPr>
        <p:spPr>
          <a:xfrm>
            <a:off x="3132186" y="1905000"/>
            <a:ext cx="2139560" cy="646331"/>
          </a:xfrm>
          <a:prstGeom prst="rect">
            <a:avLst/>
          </a:prstGeom>
          <a:noFill/>
        </p:spPr>
        <p:txBody>
          <a:bodyPr wrap="none" rtlCol="0">
            <a:spAutoFit/>
          </a:bodyPr>
          <a:lstStyle/>
          <a:p>
            <a:r>
              <a:rPr lang="en-US" sz="3600" dirty="0" smtClean="0"/>
              <a:t>composite</a:t>
            </a:r>
            <a:endParaRPr lang="en-US" sz="3600" dirty="0"/>
          </a:p>
        </p:txBody>
      </p:sp>
      <p:sp>
        <p:nvSpPr>
          <p:cNvPr id="14" name="TextBox 13"/>
          <p:cNvSpPr txBox="1"/>
          <p:nvPr/>
        </p:nvSpPr>
        <p:spPr>
          <a:xfrm>
            <a:off x="2015220" y="5706070"/>
            <a:ext cx="133555" cy="923330"/>
          </a:xfrm>
          <a:prstGeom prst="rect">
            <a:avLst/>
          </a:prstGeom>
          <a:noFill/>
        </p:spPr>
        <p:txBody>
          <a:bodyPr wrap="square" rtlCol="0">
            <a:spAutoFit/>
          </a:bodyPr>
          <a:lstStyle/>
          <a:p>
            <a:r>
              <a:rPr lang="en-US" dirty="0" smtClean="0"/>
              <a:t>...</a:t>
            </a:r>
            <a:endParaRPr lang="en-US" dirty="0"/>
          </a:p>
        </p:txBody>
      </p:sp>
      <mc:AlternateContent xmlns:mc="http://schemas.openxmlformats.org/markup-compatibility/2006" xmlns:a14="http://schemas.microsoft.com/office/drawing/2010/main">
        <mc:Choice Requires="a14">
          <p:sp>
            <p:nvSpPr>
              <p:cNvPr id="17" name="TextBox 16"/>
              <p:cNvSpPr txBox="1"/>
              <p:nvPr/>
            </p:nvSpPr>
            <p:spPr>
              <a:xfrm>
                <a:off x="3216052" y="3911238"/>
                <a:ext cx="2343202" cy="404470"/>
              </a:xfrm>
              <a:prstGeom prst="rect">
                <a:avLst/>
              </a:prstGeom>
              <a:noFill/>
            </p:spPr>
            <p:txBody>
              <a:bodyPr wrap="square" rtlCol="0">
                <a:spAutoFit/>
              </a:bodyPr>
              <a:lstStyle/>
              <a:p>
                <a14:m>
                  <m:oMath xmlns:m="http://schemas.openxmlformats.org/officeDocument/2006/math">
                    <m:sSubSup>
                      <m:sSubSupPr>
                        <m:ctrlPr>
                          <a:rPr lang="en-US" i="1" smtClean="0">
                            <a:solidFill>
                              <a:schemeClr val="tx1"/>
                            </a:solidFill>
                            <a:latin typeface="Cambria Math"/>
                          </a:rPr>
                        </m:ctrlPr>
                      </m:sSubSupPr>
                      <m:e>
                        <m:r>
                          <a:rPr lang="en-US" i="1">
                            <a:solidFill>
                              <a:schemeClr val="tx1"/>
                            </a:solidFill>
                            <a:latin typeface="Cambria Math"/>
                          </a:rPr>
                          <m:t>𝜙</m:t>
                        </m:r>
                      </m:e>
                      <m:sub/>
                      <m:sup>
                        <m:r>
                          <a:rPr lang="en-US" i="1">
                            <a:solidFill>
                              <a:schemeClr val="tx1"/>
                            </a:solidFill>
                            <a:latin typeface="Cambria Math"/>
                          </a:rPr>
                          <m:t>0</m:t>
                        </m:r>
                      </m:sup>
                    </m:sSubSup>
                    <m:r>
                      <a:rPr lang="en-US" b="0" i="1" smtClean="0">
                        <a:solidFill>
                          <a:schemeClr val="tx1"/>
                        </a:solidFill>
                        <a:latin typeface="Cambria Math"/>
                      </a:rPr>
                      <m:t>=</m:t>
                    </m:r>
                    <m:sSubSup>
                      <m:sSubSupPr>
                        <m:ctrlPr>
                          <a:rPr lang="en-US" i="1">
                            <a:solidFill>
                              <a:srgbClr val="C00000"/>
                            </a:solidFill>
                            <a:latin typeface="Cambria Math"/>
                          </a:rPr>
                        </m:ctrlPr>
                      </m:sSubSupPr>
                      <m:e>
                        <m:r>
                          <a:rPr lang="en-US" i="1">
                            <a:solidFill>
                              <a:srgbClr val="C00000"/>
                            </a:solidFill>
                            <a:latin typeface="Cambria Math"/>
                          </a:rPr>
                          <m:t>𝜙</m:t>
                        </m:r>
                      </m:e>
                      <m:sub>
                        <m:r>
                          <a:rPr lang="en-US" i="1">
                            <a:solidFill>
                              <a:srgbClr val="C00000"/>
                            </a:solidFill>
                            <a:latin typeface="Cambria Math"/>
                          </a:rPr>
                          <m:t>𝑡𝑎𝑟𝑔𝑒𝑡</m:t>
                        </m:r>
                      </m:sub>
                      <m:sup>
                        <m:r>
                          <a:rPr lang="en-US" i="1">
                            <a:solidFill>
                              <a:srgbClr val="C00000"/>
                            </a:solidFill>
                            <a:latin typeface="Cambria Math"/>
                          </a:rPr>
                          <m:t>0</m:t>
                        </m:r>
                      </m:sup>
                    </m:sSubSup>
                  </m:oMath>
                </a14:m>
                <a:r>
                  <a:rPr lang="en-US" dirty="0" smtClean="0"/>
                  <a:t> + </a:t>
                </a:r>
                <a14:m>
                  <m:oMath xmlns:m="http://schemas.openxmlformats.org/officeDocument/2006/math">
                    <m:sSubSup>
                      <m:sSubSupPr>
                        <m:ctrlPr>
                          <a:rPr lang="en-US" i="1" smtClean="0">
                            <a:solidFill>
                              <a:schemeClr val="tx2"/>
                            </a:solidFill>
                            <a:latin typeface="Cambria Math"/>
                          </a:rPr>
                        </m:ctrlPr>
                      </m:sSubSupPr>
                      <m:e>
                        <m:r>
                          <a:rPr lang="en-US" i="1">
                            <a:solidFill>
                              <a:schemeClr val="tx2"/>
                            </a:solidFill>
                            <a:latin typeface="Cambria Math"/>
                          </a:rPr>
                          <m:t>𝜙</m:t>
                        </m:r>
                      </m:e>
                      <m:sub>
                        <m:r>
                          <a:rPr lang="en-US" b="0" i="1" smtClean="0">
                            <a:solidFill>
                              <a:schemeClr val="tx2"/>
                            </a:solidFill>
                            <a:latin typeface="Cambria Math"/>
                          </a:rPr>
                          <m:t>𝑂𝐴𝑅</m:t>
                        </m:r>
                      </m:sub>
                      <m:sup>
                        <m:r>
                          <a:rPr lang="en-US" i="1">
                            <a:solidFill>
                              <a:schemeClr val="tx2"/>
                            </a:solidFill>
                            <a:latin typeface="Cambria Math"/>
                          </a:rPr>
                          <m:t>0</m:t>
                        </m:r>
                      </m:sup>
                    </m:sSubSup>
                  </m:oMath>
                </a14:m>
                <a:endParaRPr lang="en-US" dirty="0" smtClean="0"/>
              </a:p>
            </p:txBody>
          </p:sp>
        </mc:Choice>
        <mc:Fallback xmlns="">
          <p:sp>
            <p:nvSpPr>
              <p:cNvPr id="17" name="TextBox 16"/>
              <p:cNvSpPr txBox="1">
                <a:spLocks noRot="1" noChangeAspect="1" noMove="1" noResize="1" noEditPoints="1" noAdjustHandles="1" noChangeArrowheads="1" noChangeShapeType="1" noTextEdit="1"/>
              </p:cNvSpPr>
              <p:nvPr/>
            </p:nvSpPr>
            <p:spPr>
              <a:xfrm>
                <a:off x="3216052" y="3911238"/>
                <a:ext cx="2343202" cy="404470"/>
              </a:xfrm>
              <a:prstGeom prst="rect">
                <a:avLst/>
              </a:prstGeom>
              <a:blipFill rotWithShape="1">
                <a:blip r:embed="rId3"/>
                <a:stretch>
                  <a:fillRect l="-781" t="-6061"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641175" y="4367410"/>
                <a:ext cx="798937" cy="369332"/>
              </a:xfrm>
              <a:prstGeom prst="rect">
                <a:avLst/>
              </a:prstGeom>
            </p:spPr>
            <p:txBody>
              <a:bodyPr wrap="none">
                <a:spAutoFit/>
              </a:bodyPr>
              <a:lstStyle/>
              <a:p>
                <a14:m>
                  <m:oMath xmlns:m="http://schemas.openxmlformats.org/officeDocument/2006/math">
                    <m:r>
                      <a:rPr lang="en-US" i="1" smtClean="0">
                        <a:latin typeface="Cambria Math"/>
                      </a:rPr>
                      <m:t>𝜙</m:t>
                    </m:r>
                  </m:oMath>
                </a14:m>
                <a:r>
                  <a:rPr lang="en-US" dirty="0" smtClean="0"/>
                  <a:t>= </a:t>
                </a:r>
                <a14:m>
                  <m:oMath xmlns:m="http://schemas.openxmlformats.org/officeDocument/2006/math">
                    <m:sSubSup>
                      <m:sSubSupPr>
                        <m:ctrlPr>
                          <a:rPr lang="en-US" i="1">
                            <a:latin typeface="Cambria Math"/>
                          </a:rPr>
                        </m:ctrlPr>
                      </m:sSubSupPr>
                      <m:e>
                        <m:r>
                          <a:rPr lang="en-US" i="1">
                            <a:latin typeface="Cambria Math"/>
                          </a:rPr>
                          <m:t>𝜙</m:t>
                        </m:r>
                      </m:e>
                      <m:sub/>
                      <m:sup>
                        <m:r>
                          <a:rPr lang="en-US" b="0" i="1" smtClean="0">
                            <a:latin typeface="Cambria Math"/>
                          </a:rPr>
                          <m:t>𝑝</m:t>
                        </m:r>
                      </m:sup>
                    </m:sSubSup>
                  </m:oMath>
                </a14:m>
                <a:endParaRPr lang="en-US" dirty="0"/>
              </a:p>
            </p:txBody>
          </p:sp>
        </mc:Choice>
        <mc:Fallback xmlns="">
          <p:sp>
            <p:nvSpPr>
              <p:cNvPr id="18" name="Rectangle 17"/>
              <p:cNvSpPr>
                <a:spLocks noRot="1" noChangeAspect="1" noMove="1" noResize="1" noEditPoints="1" noAdjustHandles="1" noChangeArrowheads="1" noChangeShapeType="1" noTextEdit="1"/>
              </p:cNvSpPr>
              <p:nvPr/>
            </p:nvSpPr>
            <p:spPr>
              <a:xfrm>
                <a:off x="6641175" y="4367410"/>
                <a:ext cx="798937" cy="369332"/>
              </a:xfrm>
              <a:prstGeom prst="rect">
                <a:avLst/>
              </a:prstGeom>
              <a:blipFill rotWithShape="1">
                <a:blip r:embed="rId5" cstate="print"/>
                <a:stretch>
                  <a:fillRect l="-1527" t="-8197" b="-24590"/>
                </a:stretch>
              </a:blipFill>
            </p:spPr>
            <p:txBody>
              <a:bodyPr/>
              <a:lstStyle/>
              <a:p>
                <a:r>
                  <a:rPr lang="en-US">
                    <a:noFill/>
                  </a:rPr>
                  <a:t> </a:t>
                </a:r>
              </a:p>
            </p:txBody>
          </p:sp>
        </mc:Fallback>
      </mc:AlternateContent>
      <p:sp>
        <p:nvSpPr>
          <p:cNvPr id="4" name="TextBox 3"/>
          <p:cNvSpPr txBox="1"/>
          <p:nvPr/>
        </p:nvSpPr>
        <p:spPr>
          <a:xfrm>
            <a:off x="0" y="3946376"/>
            <a:ext cx="1031051" cy="369332"/>
          </a:xfrm>
          <a:prstGeom prst="rect">
            <a:avLst/>
          </a:prstGeom>
          <a:noFill/>
        </p:spPr>
        <p:txBody>
          <a:bodyPr wrap="none" rtlCol="0">
            <a:spAutoFit/>
          </a:bodyPr>
          <a:lstStyle/>
          <a:p>
            <a:r>
              <a:rPr lang="en-US" dirty="0"/>
              <a:t>Nominal</a:t>
            </a:r>
          </a:p>
        </p:txBody>
      </p:sp>
      <p:sp>
        <p:nvSpPr>
          <p:cNvPr id="6" name="TextBox 5"/>
          <p:cNvSpPr txBox="1"/>
          <p:nvPr/>
        </p:nvSpPr>
        <p:spPr>
          <a:xfrm>
            <a:off x="0" y="4876800"/>
            <a:ext cx="1081899" cy="369332"/>
          </a:xfrm>
          <a:prstGeom prst="rect">
            <a:avLst/>
          </a:prstGeom>
          <a:noFill/>
        </p:spPr>
        <p:txBody>
          <a:bodyPr wrap="none" rtlCol="0">
            <a:spAutoFit/>
          </a:bodyPr>
          <a:lstStyle/>
          <a:p>
            <a:r>
              <a:rPr lang="en-US" dirty="0" smtClean="0"/>
              <a:t>Left 3mm</a:t>
            </a:r>
            <a:endParaRPr lang="en-US" dirty="0"/>
          </a:p>
        </p:txBody>
      </p:sp>
      <p:sp>
        <p:nvSpPr>
          <p:cNvPr id="20" name="TextBox 19"/>
          <p:cNvSpPr txBox="1"/>
          <p:nvPr/>
        </p:nvSpPr>
        <p:spPr>
          <a:xfrm>
            <a:off x="3827989" y="5706070"/>
            <a:ext cx="133555" cy="923330"/>
          </a:xfrm>
          <a:prstGeom prst="rect">
            <a:avLst/>
          </a:prstGeom>
          <a:noFill/>
        </p:spPr>
        <p:txBody>
          <a:bodyPr wrap="square" rtlCol="0">
            <a:spAutoFit/>
          </a:bodyPr>
          <a:lstStyle/>
          <a:p>
            <a:r>
              <a:rPr lang="en-US" dirty="0" smtClean="0"/>
              <a:t>...</a:t>
            </a:r>
            <a:endParaRPr lang="en-US" dirty="0"/>
          </a:p>
        </p:txBody>
      </p:sp>
      <mc:AlternateContent xmlns:mc="http://schemas.openxmlformats.org/markup-compatibility/2006" xmlns:a14="http://schemas.microsoft.com/office/drawing/2010/main">
        <mc:Choice Requires="a14">
          <p:sp>
            <p:nvSpPr>
              <p:cNvPr id="21" name="TextBox 20"/>
              <p:cNvSpPr txBox="1"/>
              <p:nvPr/>
            </p:nvSpPr>
            <p:spPr>
              <a:xfrm>
                <a:off x="3200400" y="4841662"/>
                <a:ext cx="2343202" cy="404470"/>
              </a:xfrm>
              <a:prstGeom prst="rect">
                <a:avLst/>
              </a:prstGeom>
              <a:noFill/>
            </p:spPr>
            <p:txBody>
              <a:bodyPr wrap="square" rtlCol="0">
                <a:spAutoFit/>
              </a:bodyPr>
              <a:lstStyle/>
              <a:p>
                <a14:m>
                  <m:oMath xmlns:m="http://schemas.openxmlformats.org/officeDocument/2006/math">
                    <m:sSubSup>
                      <m:sSubSupPr>
                        <m:ctrlPr>
                          <a:rPr lang="en-US" i="1" smtClean="0">
                            <a:solidFill>
                              <a:schemeClr val="tx1"/>
                            </a:solidFill>
                            <a:latin typeface="Cambria Math"/>
                          </a:rPr>
                        </m:ctrlPr>
                      </m:sSubSupPr>
                      <m:e>
                        <m:r>
                          <a:rPr lang="en-US" i="1">
                            <a:solidFill>
                              <a:schemeClr val="tx1"/>
                            </a:solidFill>
                            <a:latin typeface="Cambria Math"/>
                          </a:rPr>
                          <m:t>𝜙</m:t>
                        </m:r>
                      </m:e>
                      <m:sub/>
                      <m:sup>
                        <m:r>
                          <a:rPr lang="en-US" b="0" i="1" smtClean="0">
                            <a:solidFill>
                              <a:schemeClr val="tx1"/>
                            </a:solidFill>
                            <a:latin typeface="Cambria Math"/>
                          </a:rPr>
                          <m:t>1</m:t>
                        </m:r>
                      </m:sup>
                    </m:sSubSup>
                    <m:r>
                      <a:rPr lang="en-US" b="0" i="1" smtClean="0">
                        <a:solidFill>
                          <a:schemeClr val="tx1"/>
                        </a:solidFill>
                        <a:latin typeface="Cambria Math"/>
                      </a:rPr>
                      <m:t>=</m:t>
                    </m:r>
                    <m:sSubSup>
                      <m:sSubSupPr>
                        <m:ctrlPr>
                          <a:rPr lang="en-US" i="1">
                            <a:solidFill>
                              <a:srgbClr val="C00000"/>
                            </a:solidFill>
                            <a:latin typeface="Cambria Math"/>
                          </a:rPr>
                        </m:ctrlPr>
                      </m:sSubSupPr>
                      <m:e>
                        <m:r>
                          <a:rPr lang="en-US" i="1">
                            <a:solidFill>
                              <a:srgbClr val="C00000"/>
                            </a:solidFill>
                            <a:latin typeface="Cambria Math"/>
                          </a:rPr>
                          <m:t>𝜙</m:t>
                        </m:r>
                      </m:e>
                      <m:sub>
                        <m:r>
                          <a:rPr lang="en-US" i="1">
                            <a:solidFill>
                              <a:srgbClr val="C00000"/>
                            </a:solidFill>
                            <a:latin typeface="Cambria Math"/>
                          </a:rPr>
                          <m:t>𝑡𝑎𝑟𝑔𝑒𝑡</m:t>
                        </m:r>
                      </m:sub>
                      <m:sup>
                        <m:r>
                          <a:rPr lang="en-US" b="0" i="1" smtClean="0">
                            <a:solidFill>
                              <a:srgbClr val="C00000"/>
                            </a:solidFill>
                            <a:latin typeface="Cambria Math"/>
                          </a:rPr>
                          <m:t>1</m:t>
                        </m:r>
                      </m:sup>
                    </m:sSubSup>
                  </m:oMath>
                </a14:m>
                <a:r>
                  <a:rPr lang="en-US" dirty="0" smtClean="0"/>
                  <a:t> + </a:t>
                </a:r>
                <a14:m>
                  <m:oMath xmlns:m="http://schemas.openxmlformats.org/officeDocument/2006/math">
                    <m:sSubSup>
                      <m:sSubSupPr>
                        <m:ctrlPr>
                          <a:rPr lang="en-US" i="1" smtClean="0">
                            <a:solidFill>
                              <a:schemeClr val="tx2"/>
                            </a:solidFill>
                            <a:latin typeface="Cambria Math"/>
                          </a:rPr>
                        </m:ctrlPr>
                      </m:sSubSupPr>
                      <m:e>
                        <m:r>
                          <a:rPr lang="en-US" i="1">
                            <a:solidFill>
                              <a:schemeClr val="tx2"/>
                            </a:solidFill>
                            <a:latin typeface="Cambria Math"/>
                          </a:rPr>
                          <m:t>𝜙</m:t>
                        </m:r>
                      </m:e>
                      <m:sub>
                        <m:r>
                          <a:rPr lang="en-US" b="0" i="1" smtClean="0">
                            <a:solidFill>
                              <a:schemeClr val="tx2"/>
                            </a:solidFill>
                            <a:latin typeface="Cambria Math"/>
                          </a:rPr>
                          <m:t>𝑂𝐴𝑅</m:t>
                        </m:r>
                      </m:sub>
                      <m:sup>
                        <m:r>
                          <a:rPr lang="en-US" b="0" i="1" smtClean="0">
                            <a:solidFill>
                              <a:schemeClr val="tx2"/>
                            </a:solidFill>
                            <a:latin typeface="Cambria Math"/>
                          </a:rPr>
                          <m:t>1</m:t>
                        </m:r>
                      </m:sup>
                    </m:sSubSup>
                  </m:oMath>
                </a14:m>
                <a:endParaRPr lang="en-US" dirty="0" smtClean="0"/>
              </a:p>
            </p:txBody>
          </p:sp>
        </mc:Choice>
        <mc:Fallback xmlns="">
          <p:sp>
            <p:nvSpPr>
              <p:cNvPr id="21" name="TextBox 20"/>
              <p:cNvSpPr txBox="1">
                <a:spLocks noRot="1" noChangeAspect="1" noMove="1" noResize="1" noEditPoints="1" noAdjustHandles="1" noChangeArrowheads="1" noChangeShapeType="1" noTextEdit="1"/>
              </p:cNvSpPr>
              <p:nvPr/>
            </p:nvSpPr>
            <p:spPr>
              <a:xfrm>
                <a:off x="3200400" y="4841662"/>
                <a:ext cx="2343202" cy="404470"/>
              </a:xfrm>
              <a:prstGeom prst="rect">
                <a:avLst/>
              </a:prstGeom>
              <a:blipFill rotWithShape="1">
                <a:blip r:embed="rId6"/>
                <a:stretch>
                  <a:fillRect l="-521" t="-5970" b="-14925"/>
                </a:stretch>
              </a:blipFill>
            </p:spPr>
            <p:txBody>
              <a:bodyPr/>
              <a:lstStyle/>
              <a:p>
                <a:r>
                  <a:rPr lang="en-US">
                    <a:noFill/>
                  </a:rPr>
                  <a:t> </a:t>
                </a:r>
              </a:p>
            </p:txBody>
          </p:sp>
        </mc:Fallback>
      </mc:AlternateContent>
      <p:sp>
        <p:nvSpPr>
          <p:cNvPr id="5" name="TextBox 4"/>
          <p:cNvSpPr txBox="1"/>
          <p:nvPr/>
        </p:nvSpPr>
        <p:spPr>
          <a:xfrm>
            <a:off x="5791200" y="2971800"/>
            <a:ext cx="2963760" cy="1200329"/>
          </a:xfrm>
          <a:prstGeom prst="rect">
            <a:avLst/>
          </a:prstGeom>
          <a:noFill/>
        </p:spPr>
        <p:txBody>
          <a:bodyPr wrap="none" rtlCol="0">
            <a:spAutoFit/>
          </a:bodyPr>
          <a:lstStyle/>
          <a:p>
            <a:r>
              <a:rPr lang="en-US" dirty="0" smtClean="0"/>
              <a:t>A single scenario is chosen at </a:t>
            </a:r>
          </a:p>
          <a:p>
            <a:r>
              <a:rPr lang="en-US" dirty="0" smtClean="0"/>
              <a:t>each iteration of optimization</a:t>
            </a:r>
          </a:p>
          <a:p>
            <a:r>
              <a:rPr lang="en-US" dirty="0" smtClean="0"/>
              <a:t>so the composite objective </a:t>
            </a:r>
          </a:p>
          <a:p>
            <a:r>
              <a:rPr lang="en-US" dirty="0" smtClean="0"/>
              <a:t>function is worst.</a:t>
            </a:r>
            <a:endParaRPr lang="en-US" dirty="0"/>
          </a:p>
        </p:txBody>
      </p:sp>
      <p:sp>
        <p:nvSpPr>
          <p:cNvPr id="19" name="TextBox 18"/>
          <p:cNvSpPr txBox="1"/>
          <p:nvPr/>
        </p:nvSpPr>
        <p:spPr>
          <a:xfrm>
            <a:off x="626571" y="5706070"/>
            <a:ext cx="133555" cy="923330"/>
          </a:xfrm>
          <a:prstGeom prst="rect">
            <a:avLst/>
          </a:prstGeom>
          <a:noFill/>
        </p:spPr>
        <p:txBody>
          <a:bodyPr wrap="square" rtlCol="0">
            <a:spAutoFit/>
          </a:bodyPr>
          <a:lstStyle/>
          <a:p>
            <a:r>
              <a:rPr lang="en-US" dirty="0" smtClean="0"/>
              <a:t>...</a:t>
            </a:r>
            <a:endParaRPr lang="en-US" dirty="0"/>
          </a:p>
        </p:txBody>
      </p:sp>
      <p:pic>
        <p:nvPicPr>
          <p:cNvPr id="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22146" y="3543452"/>
            <a:ext cx="1499514" cy="95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00200" y="4603049"/>
            <a:ext cx="1499514" cy="959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2"/>
          </p:nvPr>
        </p:nvSpPr>
        <p:spPr/>
        <p:txBody>
          <a:bodyPr/>
          <a:lstStyle/>
          <a:p>
            <a:fld id="{B6D56C40-1744-4F4D-A3F8-3AD6B14C2779}" type="slidenum">
              <a:rPr lang="en-US" smtClean="0"/>
              <a:t>22</a:t>
            </a:fld>
            <a:endParaRPr lang="en-US"/>
          </a:p>
        </p:txBody>
      </p:sp>
    </p:spTree>
    <p:extLst>
      <p:ext uri="{BB962C8B-B14F-4D97-AF65-F5344CB8AC3E}">
        <p14:creationId xmlns:p14="http://schemas.microsoft.com/office/powerpoint/2010/main" val="15427589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57225"/>
          </a:xfrm>
        </p:spPr>
        <p:txBody>
          <a:bodyPr>
            <a:normAutofit fontScale="90000"/>
          </a:bodyPr>
          <a:lstStyle/>
          <a:p>
            <a:r>
              <a:rPr lang="en-US" dirty="0" smtClean="0"/>
              <a:t>All-scenario robust optimization</a:t>
            </a:r>
            <a:endParaRPr lang="en-US" dirty="0"/>
          </a:p>
        </p:txBody>
      </p:sp>
      <p:sp>
        <p:nvSpPr>
          <p:cNvPr id="3" name="Content Placeholder 2"/>
          <p:cNvSpPr>
            <a:spLocks noGrp="1"/>
          </p:cNvSpPr>
          <p:nvPr>
            <p:ph idx="1"/>
          </p:nvPr>
        </p:nvSpPr>
        <p:spPr>
          <a:xfrm>
            <a:off x="359417" y="929921"/>
            <a:ext cx="8229600" cy="5394679"/>
          </a:xfrm>
        </p:spPr>
        <p:txBody>
          <a:bodyPr>
            <a:normAutofit/>
          </a:bodyPr>
          <a:lstStyle/>
          <a:p>
            <a:r>
              <a:rPr lang="en-US" sz="2400" dirty="0" smtClean="0"/>
              <a:t>The total DVH violations of all structures in each scenario is calculated, and used to weight the scenario contribution to the total cost function.</a:t>
            </a:r>
          </a:p>
          <a:p>
            <a:endParaRPr lang="en-US" sz="2400" dirty="0"/>
          </a:p>
          <a:p>
            <a:endParaRPr lang="en-US" sz="2400" dirty="0" smtClean="0"/>
          </a:p>
          <a:p>
            <a:endParaRPr lang="en-US" sz="2400" dirty="0" smtClean="0"/>
          </a:p>
          <a:p>
            <a:r>
              <a:rPr lang="en-US" sz="2400" dirty="0" smtClean="0"/>
              <a:t>All scenarios now enter the optimization as opposed to the previously mentioned worst case methods.</a:t>
            </a:r>
          </a:p>
          <a:p>
            <a:endParaRPr lang="en-US" sz="2400" dirty="0" smtClean="0"/>
          </a:p>
          <a:p>
            <a:r>
              <a:rPr lang="en-US" sz="2400" dirty="0" smtClean="0"/>
              <a:t>The weight is updated in each optimization iteration with DVH calculation.</a:t>
            </a:r>
          </a:p>
          <a:p>
            <a:endParaRPr lang="en-US" sz="2000" dirty="0" smtClean="0"/>
          </a:p>
          <a:p>
            <a:endParaRPr lang="en-US" sz="2000" dirty="0" smtClean="0"/>
          </a:p>
          <a:p>
            <a:endParaRPr lang="en-US" sz="2000" dirty="0"/>
          </a:p>
        </p:txBody>
      </p:sp>
      <mc:AlternateContent xmlns:mc="http://schemas.openxmlformats.org/markup-compatibility/2006" xmlns:a14="http://schemas.microsoft.com/office/drawing/2010/main">
        <mc:Choice Requires="a14">
          <p:sp>
            <p:nvSpPr>
              <p:cNvPr id="8" name="Rectangle 7"/>
              <p:cNvSpPr/>
              <p:nvPr/>
            </p:nvSpPr>
            <p:spPr>
              <a:xfrm>
                <a:off x="1295400" y="2438400"/>
                <a:ext cx="6553200" cy="63882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nary>
                        <m:naryPr>
                          <m:chr m:val="∑"/>
                          <m:limLoc m:val="undOvr"/>
                          <m:supHide m:val="on"/>
                          <m:ctrlPr>
                            <a:rPr lang="en-US" sz="1400" i="1">
                              <a:latin typeface="Cambria Math"/>
                            </a:rPr>
                          </m:ctrlPr>
                        </m:naryPr>
                        <m:sub>
                          <m:r>
                            <a:rPr lang="en-US" sz="1400" i="1">
                              <a:latin typeface="Cambria Math"/>
                            </a:rPr>
                            <m:t>𝑚</m:t>
                          </m:r>
                          <m:r>
                            <a:rPr lang="en-US" sz="1400" i="1">
                              <a:latin typeface="Cambria Math"/>
                            </a:rPr>
                            <m:t>,</m:t>
                          </m:r>
                          <m:r>
                            <a:rPr lang="en-US" sz="1400" i="1">
                              <a:latin typeface="Cambria Math"/>
                            </a:rPr>
                            <m:t>𝑞</m:t>
                          </m:r>
                          <m:r>
                            <a:rPr lang="en-US" sz="1400" i="1">
                              <a:latin typeface="Cambria Math"/>
                            </a:rPr>
                            <m:t>;</m:t>
                          </m:r>
                          <m:r>
                            <a:rPr lang="en-US" sz="1400" i="1">
                              <a:latin typeface="Cambria Math"/>
                            </a:rPr>
                            <m:t>𝑢𝑝𝑝𝑒𝑟</m:t>
                          </m:r>
                        </m:sub>
                        <m:sup/>
                        <m:e>
                          <m:r>
                            <a:rPr lang="en-US" sz="1400" i="1">
                              <a:latin typeface="Cambria Math"/>
                            </a:rPr>
                            <m:t>𝑚𝑎𝑥</m:t>
                          </m:r>
                          <m:d>
                            <m:dPr>
                              <m:ctrlPr>
                                <a:rPr lang="en-US" sz="1400" i="1">
                                  <a:latin typeface="Cambria Math"/>
                                </a:rPr>
                              </m:ctrlPr>
                            </m:dPr>
                            <m:e>
                              <m:r>
                                <a:rPr lang="en-US" sz="1400" i="1">
                                  <a:latin typeface="Cambria Math"/>
                                </a:rPr>
                                <m:t>0,</m:t>
                              </m:r>
                              <m:d>
                                <m:dPr>
                                  <m:ctrlPr>
                                    <a:rPr lang="en-US" sz="1400" i="1">
                                      <a:latin typeface="Cambria Math"/>
                                    </a:rPr>
                                  </m:ctrlPr>
                                </m:dPr>
                                <m:e>
                                  <m:sSub>
                                    <m:sSubPr>
                                      <m:ctrlPr>
                                        <a:rPr lang="en-US" sz="1400" i="1">
                                          <a:latin typeface="Cambria Math"/>
                                        </a:rPr>
                                      </m:ctrlPr>
                                    </m:sSubPr>
                                    <m:e>
                                      <m:r>
                                        <a:rPr lang="en-US" sz="1400" i="1">
                                          <a:latin typeface="Cambria Math"/>
                                        </a:rPr>
                                        <m:t>𝐷𝑉𝐻</m:t>
                                      </m:r>
                                    </m:e>
                                    <m:sub>
                                      <m:r>
                                        <a:rPr lang="en-US" sz="1400" i="1">
                                          <a:latin typeface="Cambria Math"/>
                                        </a:rPr>
                                        <m:t>𝑞</m:t>
                                      </m:r>
                                      <m:r>
                                        <a:rPr lang="en-US" sz="1400" i="1">
                                          <a:latin typeface="Cambria Math"/>
                                        </a:rPr>
                                        <m:t>,</m:t>
                                      </m:r>
                                      <m:r>
                                        <a:rPr lang="en-US" sz="1400" i="1">
                                          <a:latin typeface="Cambria Math"/>
                                        </a:rPr>
                                        <m:t>𝑚</m:t>
                                      </m:r>
                                    </m:sub>
                                  </m:sSub>
                                  <m:d>
                                    <m:dPr>
                                      <m:ctrlPr>
                                        <a:rPr lang="en-US" sz="1400" i="1">
                                          <a:latin typeface="Cambria Math"/>
                                        </a:rPr>
                                      </m:ctrlPr>
                                    </m:dPr>
                                    <m:e>
                                      <m:sSub>
                                        <m:sSubPr>
                                          <m:ctrlPr>
                                            <a:rPr lang="en-US" sz="1400" i="1">
                                              <a:latin typeface="Cambria Math"/>
                                            </a:rPr>
                                          </m:ctrlPr>
                                        </m:sSubPr>
                                        <m:e>
                                          <m:r>
                                            <a:rPr lang="en-US" sz="1400" i="1">
                                              <a:latin typeface="Cambria Math"/>
                                            </a:rPr>
                                            <m:t>𝑑</m:t>
                                          </m:r>
                                        </m:e>
                                        <m:sub>
                                          <m:r>
                                            <a:rPr lang="en-US" sz="1400" i="1">
                                              <a:latin typeface="Cambria Math"/>
                                            </a:rPr>
                                            <m:t>𝑚</m:t>
                                          </m:r>
                                        </m:sub>
                                      </m:sSub>
                                    </m:e>
                                  </m:d>
                                  <m:r>
                                    <a:rPr lang="en-US" sz="1400" i="1">
                                      <a:latin typeface="Cambria Math"/>
                                    </a:rPr>
                                    <m:t>−</m:t>
                                  </m:r>
                                  <m:sSub>
                                    <m:sSubPr>
                                      <m:ctrlPr>
                                        <a:rPr lang="en-US" sz="1400" i="1">
                                          <a:latin typeface="Cambria Math"/>
                                        </a:rPr>
                                      </m:ctrlPr>
                                    </m:sSubPr>
                                    <m:e>
                                      <m:r>
                                        <a:rPr lang="en-US" sz="1400" i="1">
                                          <a:latin typeface="Cambria Math"/>
                                        </a:rPr>
                                        <m:t>𝑉</m:t>
                                      </m:r>
                                    </m:e>
                                    <m:sub>
                                      <m:r>
                                        <a:rPr lang="en-US" sz="1400" i="1">
                                          <a:latin typeface="Cambria Math"/>
                                        </a:rPr>
                                        <m:t>𝑚</m:t>
                                      </m:r>
                                    </m:sub>
                                  </m:sSub>
                                </m:e>
                              </m:d>
                            </m:e>
                          </m:d>
                          <m:r>
                            <a:rPr lang="en-US" sz="1400" i="1">
                              <a:latin typeface="Cambria Math"/>
                            </a:rPr>
                            <m:t>+ </m:t>
                          </m:r>
                          <m:nary>
                            <m:naryPr>
                              <m:chr m:val="∑"/>
                              <m:limLoc m:val="undOvr"/>
                              <m:supHide m:val="on"/>
                              <m:ctrlPr>
                                <a:rPr lang="en-US" sz="1400" i="1">
                                  <a:latin typeface="Cambria Math"/>
                                </a:rPr>
                              </m:ctrlPr>
                            </m:naryPr>
                            <m:sub>
                              <m:r>
                                <a:rPr lang="en-US" sz="1400" i="1">
                                  <a:latin typeface="Cambria Math"/>
                                </a:rPr>
                                <m:t>𝑚</m:t>
                              </m:r>
                              <m:r>
                                <a:rPr lang="en-US" sz="1400" i="1">
                                  <a:latin typeface="Cambria Math"/>
                                </a:rPr>
                                <m:t>,</m:t>
                              </m:r>
                              <m:r>
                                <a:rPr lang="en-US" sz="1400" i="1">
                                  <a:latin typeface="Cambria Math"/>
                                </a:rPr>
                                <m:t>𝑞</m:t>
                              </m:r>
                              <m:r>
                                <a:rPr lang="en-US" sz="1400" i="1">
                                  <a:latin typeface="Cambria Math"/>
                                </a:rPr>
                                <m:t>;</m:t>
                              </m:r>
                              <m:r>
                                <a:rPr lang="en-US" sz="1400" i="1">
                                  <a:latin typeface="Cambria Math"/>
                                </a:rPr>
                                <m:t>𝑙𝑜𝑤𝑒𝑟</m:t>
                              </m:r>
                            </m:sub>
                            <m:sup/>
                            <m:e>
                              <m:r>
                                <a:rPr lang="en-US" sz="1400" i="1">
                                  <a:latin typeface="Cambria Math"/>
                                </a:rPr>
                                <m:t>𝑚𝑎𝑥</m:t>
                              </m:r>
                              <m:d>
                                <m:dPr>
                                  <m:ctrlPr>
                                    <a:rPr lang="en-US" sz="1400" i="1">
                                      <a:latin typeface="Cambria Math"/>
                                    </a:rPr>
                                  </m:ctrlPr>
                                </m:dPr>
                                <m:e>
                                  <m:r>
                                    <a:rPr lang="en-US" sz="1400" i="1">
                                      <a:latin typeface="Cambria Math"/>
                                    </a:rPr>
                                    <m:t>0,</m:t>
                                  </m:r>
                                  <m:d>
                                    <m:dPr>
                                      <m:ctrlPr>
                                        <a:rPr lang="en-US" sz="1400" i="1">
                                          <a:latin typeface="Cambria Math"/>
                                        </a:rPr>
                                      </m:ctrlPr>
                                    </m:dPr>
                                    <m:e>
                                      <m:sSub>
                                        <m:sSubPr>
                                          <m:ctrlPr>
                                            <a:rPr lang="en-US" sz="1400" i="1">
                                              <a:latin typeface="Cambria Math"/>
                                            </a:rPr>
                                          </m:ctrlPr>
                                        </m:sSubPr>
                                        <m:e>
                                          <m:r>
                                            <a:rPr lang="en-US" sz="1400" i="1">
                                              <a:latin typeface="Cambria Math"/>
                                            </a:rPr>
                                            <m:t>𝑉</m:t>
                                          </m:r>
                                        </m:e>
                                        <m:sub>
                                          <m:r>
                                            <a:rPr lang="en-US" sz="1400" i="1">
                                              <a:latin typeface="Cambria Math"/>
                                            </a:rPr>
                                            <m:t>𝑚</m:t>
                                          </m:r>
                                        </m:sub>
                                      </m:sSub>
                                      <m:r>
                                        <a:rPr lang="en-US" sz="1400" i="1">
                                          <a:latin typeface="Cambria Math"/>
                                        </a:rPr>
                                        <m:t>−</m:t>
                                      </m:r>
                                      <m:sSub>
                                        <m:sSubPr>
                                          <m:ctrlPr>
                                            <a:rPr lang="en-US" sz="1400" i="1">
                                              <a:latin typeface="Cambria Math"/>
                                            </a:rPr>
                                          </m:ctrlPr>
                                        </m:sSubPr>
                                        <m:e>
                                          <m:r>
                                            <a:rPr lang="en-US" sz="1400" i="1">
                                              <a:latin typeface="Cambria Math"/>
                                            </a:rPr>
                                            <m:t>𝐷𝑉𝐻</m:t>
                                          </m:r>
                                        </m:e>
                                        <m:sub>
                                          <m:r>
                                            <a:rPr lang="en-US" sz="1400" i="1">
                                              <a:latin typeface="Cambria Math"/>
                                            </a:rPr>
                                            <m:t>𝑞</m:t>
                                          </m:r>
                                          <m:r>
                                            <a:rPr lang="en-US" sz="1400" i="1">
                                              <a:latin typeface="Cambria Math"/>
                                            </a:rPr>
                                            <m:t>,</m:t>
                                          </m:r>
                                          <m:r>
                                            <a:rPr lang="en-US" sz="1400" i="1">
                                              <a:latin typeface="Cambria Math"/>
                                            </a:rPr>
                                            <m:t>𝑚</m:t>
                                          </m:r>
                                        </m:sub>
                                      </m:sSub>
                                      <m:r>
                                        <a:rPr lang="en-US" sz="1400" i="1">
                                          <a:latin typeface="Cambria Math"/>
                                        </a:rPr>
                                        <m:t>(</m:t>
                                      </m:r>
                                      <m:sSub>
                                        <m:sSubPr>
                                          <m:ctrlPr>
                                            <a:rPr lang="en-US" sz="1400" i="1">
                                              <a:latin typeface="Cambria Math"/>
                                            </a:rPr>
                                          </m:ctrlPr>
                                        </m:sSubPr>
                                        <m:e>
                                          <m:r>
                                            <a:rPr lang="en-US" sz="1400" i="1">
                                              <a:latin typeface="Cambria Math"/>
                                            </a:rPr>
                                            <m:t>𝑑</m:t>
                                          </m:r>
                                        </m:e>
                                        <m:sub>
                                          <m:r>
                                            <a:rPr lang="en-US" sz="1400" i="1">
                                              <a:latin typeface="Cambria Math"/>
                                            </a:rPr>
                                            <m:t>𝑚</m:t>
                                          </m:r>
                                        </m:sub>
                                      </m:sSub>
                                      <m:r>
                                        <a:rPr lang="en-US" sz="1400" i="1">
                                          <a:latin typeface="Cambria Math"/>
                                        </a:rPr>
                                        <m:t>)</m:t>
                                      </m:r>
                                    </m:e>
                                  </m:d>
                                </m:e>
                              </m:d>
                            </m:e>
                          </m:nary>
                        </m:e>
                      </m:nary>
                    </m:oMath>
                  </m:oMathPara>
                </a14:m>
                <a:endParaRPr lang="en-US" sz="1400" dirty="0"/>
              </a:p>
            </p:txBody>
          </p:sp>
        </mc:Choice>
        <mc:Fallback xmlns="">
          <p:sp>
            <p:nvSpPr>
              <p:cNvPr id="8" name="Rectangle 7"/>
              <p:cNvSpPr>
                <a:spLocks noRot="1" noChangeAspect="1" noMove="1" noResize="1" noEditPoints="1" noAdjustHandles="1" noChangeArrowheads="1" noChangeShapeType="1" noTextEdit="1"/>
              </p:cNvSpPr>
              <p:nvPr/>
            </p:nvSpPr>
            <p:spPr>
              <a:xfrm>
                <a:off x="1295400" y="2438400"/>
                <a:ext cx="6553200" cy="638829"/>
              </a:xfrm>
              <a:prstGeom prst="rect">
                <a:avLst/>
              </a:prstGeom>
              <a:blipFill rotWithShape="1">
                <a:blip r:embed="rId3" cstate="print"/>
                <a:stretch>
                  <a:fillRect l="-3907" t="-111429" b="-156190"/>
                </a:stretch>
              </a:blipFill>
            </p:spPr>
            <p:txBody>
              <a:bodyPr/>
              <a:lstStyle/>
              <a:p>
                <a:r>
                  <a:rPr lang="en-US">
                    <a:noFill/>
                  </a:rPr>
                  <a:t> </a:t>
                </a:r>
              </a:p>
            </p:txBody>
          </p:sp>
        </mc:Fallback>
      </mc:AlternateContent>
      <p:sp>
        <p:nvSpPr>
          <p:cNvPr id="5" name="Slide Number Placeholder 4"/>
          <p:cNvSpPr>
            <a:spLocks noGrp="1"/>
          </p:cNvSpPr>
          <p:nvPr>
            <p:ph type="sldNum" sz="quarter" idx="12"/>
          </p:nvPr>
        </p:nvSpPr>
        <p:spPr/>
        <p:txBody>
          <a:bodyPr/>
          <a:lstStyle/>
          <a:p>
            <a:fld id="{B6D56C40-1744-4F4D-A3F8-3AD6B14C2779}" type="slidenum">
              <a:rPr lang="en-US" smtClean="0"/>
              <a:t>23</a:t>
            </a:fld>
            <a:endParaRPr lang="en-US"/>
          </a:p>
        </p:txBody>
      </p:sp>
    </p:spTree>
    <p:extLst>
      <p:ext uri="{BB962C8B-B14F-4D97-AF65-F5344CB8AC3E}">
        <p14:creationId xmlns:p14="http://schemas.microsoft.com/office/powerpoint/2010/main" val="38625092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17702" y="1600200"/>
            <a:ext cx="4126297"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533400" y="0"/>
            <a:ext cx="7162800" cy="1219200"/>
          </a:xfrm>
        </p:spPr>
        <p:txBody>
          <a:bodyPr>
            <a:normAutofit fontScale="90000"/>
          </a:bodyPr>
          <a:lstStyle/>
          <a:p>
            <a:r>
              <a:rPr lang="en-US" dirty="0" smtClean="0"/>
              <a:t>Comparison with worst case robust optimizations: H&amp;N</a:t>
            </a:r>
            <a:endParaRPr lang="en-US" dirty="0"/>
          </a:p>
        </p:txBody>
      </p:sp>
      <p:pic>
        <p:nvPicPr>
          <p:cNvPr id="4" name="Picture 3" descr="H:\desktop_fromR0221549\presentation\robust-paper and Proton research meeeting\revision 2\figures\HN metric all scen comp vox compare.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667001"/>
            <a:ext cx="4876800" cy="3505200"/>
          </a:xfrm>
          <a:prstGeom prst="rect">
            <a:avLst/>
          </a:prstGeom>
          <a:noFill/>
          <a:ln>
            <a:noFill/>
          </a:ln>
        </p:spPr>
      </p:pic>
      <p:sp>
        <p:nvSpPr>
          <p:cNvPr id="7" name="Oval 6"/>
          <p:cNvSpPr/>
          <p:nvPr/>
        </p:nvSpPr>
        <p:spPr>
          <a:xfrm>
            <a:off x="8483746" y="6399268"/>
            <a:ext cx="595489" cy="3048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a:spLocks noGrp="1"/>
          </p:cNvSpPr>
          <p:nvPr>
            <p:ph idx="1"/>
          </p:nvPr>
        </p:nvSpPr>
        <p:spPr>
          <a:xfrm>
            <a:off x="99219" y="1524000"/>
            <a:ext cx="5410200" cy="990599"/>
          </a:xfrm>
        </p:spPr>
        <p:txBody>
          <a:bodyPr>
            <a:normAutofit lnSpcReduction="10000"/>
          </a:bodyPr>
          <a:lstStyle/>
          <a:p>
            <a:r>
              <a:rPr lang="en-US" dirty="0"/>
              <a:t>Voxel-wise approach </a:t>
            </a:r>
            <a:r>
              <a:rPr lang="en-US" dirty="0" smtClean="0"/>
              <a:t>ignores </a:t>
            </a:r>
            <a:r>
              <a:rPr lang="en-US" dirty="0"/>
              <a:t>the hot spots in the target.</a:t>
            </a:r>
          </a:p>
        </p:txBody>
      </p:sp>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6391" y="152400"/>
            <a:ext cx="1357312" cy="16049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62000" y="6333408"/>
            <a:ext cx="3631122" cy="369332"/>
          </a:xfrm>
          <a:prstGeom prst="rect">
            <a:avLst/>
          </a:prstGeom>
          <a:noFill/>
        </p:spPr>
        <p:txBody>
          <a:bodyPr wrap="none" rtlCol="0">
            <a:spAutoFit/>
          </a:bodyPr>
          <a:lstStyle/>
          <a:p>
            <a:r>
              <a:rPr lang="en-US" dirty="0"/>
              <a:t>Med. Phys. 2018, 45(9), p 4045-4054</a:t>
            </a:r>
          </a:p>
        </p:txBody>
      </p:sp>
      <p:sp>
        <p:nvSpPr>
          <p:cNvPr id="6" name="Slide Number Placeholder 5"/>
          <p:cNvSpPr>
            <a:spLocks noGrp="1"/>
          </p:cNvSpPr>
          <p:nvPr>
            <p:ph type="sldNum" sz="quarter" idx="12"/>
          </p:nvPr>
        </p:nvSpPr>
        <p:spPr/>
        <p:txBody>
          <a:bodyPr/>
          <a:lstStyle/>
          <a:p>
            <a:fld id="{B6D56C40-1744-4F4D-A3F8-3AD6B14C2779}" type="slidenum">
              <a:rPr lang="en-US" smtClean="0"/>
              <a:t>24</a:t>
            </a:fld>
            <a:endParaRPr lang="en-US"/>
          </a:p>
        </p:txBody>
      </p:sp>
    </p:spTree>
    <p:extLst>
      <p:ext uri="{BB962C8B-B14F-4D97-AF65-F5344CB8AC3E}">
        <p14:creationId xmlns:p14="http://schemas.microsoft.com/office/powerpoint/2010/main" val="185008787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computing</a:t>
            </a:r>
            <a:endParaRPr lang="en-US" dirty="0"/>
          </a:p>
        </p:txBody>
      </p:sp>
      <p:sp>
        <p:nvSpPr>
          <p:cNvPr id="5" name="Content Placeholder 2"/>
          <p:cNvSpPr>
            <a:spLocks noGrp="1"/>
          </p:cNvSpPr>
          <p:nvPr>
            <p:ph idx="1"/>
          </p:nvPr>
        </p:nvSpPr>
        <p:spPr>
          <a:xfrm>
            <a:off x="457200" y="1752600"/>
            <a:ext cx="8229600" cy="3962400"/>
          </a:xfrm>
        </p:spPr>
        <p:txBody>
          <a:bodyPr>
            <a:normAutofit/>
          </a:bodyPr>
          <a:lstStyle/>
          <a:p>
            <a:r>
              <a:rPr lang="en-US" sz="2400" dirty="0" smtClean="0"/>
              <a:t>Scale </a:t>
            </a:r>
            <a:r>
              <a:rPr lang="en-US" sz="2400" dirty="0"/>
              <a:t>of problem</a:t>
            </a:r>
            <a:r>
              <a:rPr lang="en-US" sz="2400" dirty="0" smtClean="0"/>
              <a:t>: ~10</a:t>
            </a:r>
            <a:r>
              <a:rPr lang="en-US" sz="2400" baseline="30000" dirty="0" smtClean="0"/>
              <a:t>10</a:t>
            </a:r>
            <a:r>
              <a:rPr lang="en-US" sz="2400" dirty="0" smtClean="0"/>
              <a:t> </a:t>
            </a:r>
            <a:r>
              <a:rPr lang="en-US" sz="2400" dirty="0"/>
              <a:t>nonzero elements. </a:t>
            </a:r>
            <a:r>
              <a:rPr lang="en-US" sz="2400" dirty="0" smtClean="0"/>
              <a:t>~100GB. -&gt; Multi node GPU.</a:t>
            </a:r>
          </a:p>
          <a:p>
            <a:endParaRPr lang="en-US" sz="2400" dirty="0" smtClean="0"/>
          </a:p>
          <a:p>
            <a:r>
              <a:rPr lang="en-US" sz="2400" dirty="0"/>
              <a:t>Optimization is sequential. Parallelization </a:t>
            </a:r>
            <a:r>
              <a:rPr lang="en-US" sz="2400" dirty="0" smtClean="0"/>
              <a:t>needs to be at </a:t>
            </a:r>
            <a:r>
              <a:rPr lang="en-US" sz="2400" dirty="0"/>
              <a:t>low level of calculation</a:t>
            </a:r>
            <a:r>
              <a:rPr lang="en-US" sz="2400" dirty="0" smtClean="0"/>
              <a:t>.</a:t>
            </a:r>
          </a:p>
          <a:p>
            <a:endParaRPr lang="en-US" sz="2400" dirty="0" smtClean="0"/>
          </a:p>
          <a:p>
            <a:r>
              <a:rPr lang="en-US" sz="2400" dirty="0" smtClean="0"/>
              <a:t>Coded to meet the limitation of computing hardware.</a:t>
            </a:r>
          </a:p>
          <a:p>
            <a:endParaRPr lang="en-US" sz="2400" dirty="0" smtClean="0"/>
          </a:p>
        </p:txBody>
      </p:sp>
      <p:sp>
        <p:nvSpPr>
          <p:cNvPr id="4" name="Slide Number Placeholder 3"/>
          <p:cNvSpPr>
            <a:spLocks noGrp="1"/>
          </p:cNvSpPr>
          <p:nvPr>
            <p:ph type="sldNum" sz="quarter" idx="12"/>
          </p:nvPr>
        </p:nvSpPr>
        <p:spPr/>
        <p:txBody>
          <a:bodyPr/>
          <a:lstStyle/>
          <a:p>
            <a:fld id="{B6D56C40-1744-4F4D-A3F8-3AD6B14C2779}" type="slidenum">
              <a:rPr lang="en-US" smtClean="0"/>
              <a:t>25</a:t>
            </a:fld>
            <a:endParaRPr lang="en-US"/>
          </a:p>
        </p:txBody>
      </p:sp>
      <mc:AlternateContent xmlns:mc="http://schemas.openxmlformats.org/markup-compatibility/2006">
        <mc:Choice xmlns:a14="http://schemas.microsoft.com/office/drawing/2010/main" Requires="a14">
          <p:sp>
            <p:nvSpPr>
              <p:cNvPr id="6" name="Rectangle 5"/>
              <p:cNvSpPr/>
              <p:nvPr/>
            </p:nvSpPr>
            <p:spPr>
              <a:xfrm>
                <a:off x="5486400" y="4953000"/>
                <a:ext cx="2144753" cy="9773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1400" i="1">
                              <a:latin typeface="Cambria Math"/>
                            </a:rPr>
                          </m:ctrlPr>
                        </m:sSubSupPr>
                        <m:e>
                          <m:r>
                            <a:rPr lang="en-US" sz="1400" i="1">
                              <a:latin typeface="Cambria Math"/>
                            </a:rPr>
                            <m:t>𝑤</m:t>
                          </m:r>
                        </m:e>
                        <m:sub>
                          <m:r>
                            <a:rPr lang="en-US" sz="1400" i="1">
                              <a:latin typeface="Cambria Math"/>
                            </a:rPr>
                            <m:t>𝑖</m:t>
                          </m:r>
                        </m:sub>
                        <m:sup>
                          <m:r>
                            <a:rPr lang="en-US" sz="1400" i="1">
                              <a:latin typeface="Cambria Math"/>
                            </a:rPr>
                            <m:t>𝑘</m:t>
                          </m:r>
                          <m:r>
                            <a:rPr lang="en-US" sz="1400" i="1">
                              <a:latin typeface="Cambria Math"/>
                            </a:rPr>
                            <m:t>+1</m:t>
                          </m:r>
                        </m:sup>
                      </m:sSubSup>
                      <m:r>
                        <a:rPr lang="en-US" sz="1400" i="1">
                          <a:latin typeface="Cambria Math"/>
                        </a:rPr>
                        <m:t>=</m:t>
                      </m:r>
                      <m:sSubSup>
                        <m:sSubSupPr>
                          <m:ctrlPr>
                            <a:rPr lang="en-US" sz="1400" i="1">
                              <a:latin typeface="Cambria Math"/>
                            </a:rPr>
                          </m:ctrlPr>
                        </m:sSubSupPr>
                        <m:e>
                          <m:r>
                            <a:rPr lang="en-US" sz="1400" i="1">
                              <a:latin typeface="Cambria Math"/>
                            </a:rPr>
                            <m:t>𝑤</m:t>
                          </m:r>
                        </m:e>
                        <m:sub>
                          <m:r>
                            <a:rPr lang="en-US" sz="1400" i="1">
                              <a:latin typeface="Cambria Math"/>
                            </a:rPr>
                            <m:t>𝑖</m:t>
                          </m:r>
                        </m:sub>
                        <m:sup>
                          <m:r>
                            <a:rPr lang="en-US" sz="1400" i="1">
                              <a:latin typeface="Cambria Math"/>
                            </a:rPr>
                            <m:t>𝑘</m:t>
                          </m:r>
                        </m:sup>
                      </m:sSubSup>
                      <m:f>
                        <m:fPr>
                          <m:ctrlPr>
                            <a:rPr lang="en-US" sz="1400" i="1">
                              <a:latin typeface="Cambria Math"/>
                            </a:rPr>
                          </m:ctrlPr>
                        </m:fPr>
                        <m:num>
                          <m:nary>
                            <m:naryPr>
                              <m:chr m:val="∑"/>
                              <m:limLoc m:val="undOvr"/>
                              <m:supHide m:val="on"/>
                              <m:ctrlPr>
                                <a:rPr lang="en-US" sz="1400" i="1">
                                  <a:latin typeface="Cambria Math"/>
                                </a:rPr>
                              </m:ctrlPr>
                            </m:naryPr>
                            <m:sub>
                              <m:r>
                                <a:rPr lang="en-US" sz="1400" i="1">
                                  <a:latin typeface="Cambria Math"/>
                                </a:rPr>
                                <m:t>𝑗</m:t>
                              </m:r>
                            </m:sub>
                            <m:sup/>
                            <m:e>
                              <m:d>
                                <m:dPr>
                                  <m:ctrlPr>
                                    <a:rPr lang="en-US" sz="1400" i="1">
                                      <a:latin typeface="Cambria Math"/>
                                    </a:rPr>
                                  </m:ctrlPr>
                                </m:dPr>
                                <m:e>
                                  <m:f>
                                    <m:fPr>
                                      <m:ctrlPr>
                                        <a:rPr lang="en-US" sz="1400" i="1">
                                          <a:latin typeface="Cambria Math"/>
                                        </a:rPr>
                                      </m:ctrlPr>
                                    </m:fPr>
                                    <m:num>
                                      <m:sSubSup>
                                        <m:sSubSupPr>
                                          <m:ctrlPr>
                                            <a:rPr lang="en-US" sz="1400" i="1">
                                              <a:latin typeface="Cambria Math"/>
                                            </a:rPr>
                                          </m:ctrlPr>
                                        </m:sSubSupPr>
                                        <m:e>
                                          <m:r>
                                            <a:rPr lang="en-US" sz="1400" i="1">
                                              <a:latin typeface="Cambria Math"/>
                                            </a:rPr>
                                            <m:t>𝑑</m:t>
                                          </m:r>
                                        </m:e>
                                        <m:sub>
                                          <m:r>
                                            <a:rPr lang="en-US" sz="1400" i="1">
                                              <a:latin typeface="Cambria Math"/>
                                            </a:rPr>
                                            <m:t>𝑗</m:t>
                                          </m:r>
                                        </m:sub>
                                        <m:sup>
                                          <m:r>
                                            <a:rPr lang="en-US" sz="1400" i="1">
                                              <a:latin typeface="Cambria Math"/>
                                            </a:rPr>
                                            <m:t>0</m:t>
                                          </m:r>
                                        </m:sup>
                                      </m:sSubSup>
                                    </m:num>
                                    <m:den>
                                      <m:sSubSup>
                                        <m:sSubSupPr>
                                          <m:ctrlPr>
                                            <a:rPr lang="en-US" sz="1400" i="1">
                                              <a:latin typeface="Cambria Math"/>
                                            </a:rPr>
                                          </m:ctrlPr>
                                        </m:sSubSupPr>
                                        <m:e>
                                          <m:r>
                                            <a:rPr lang="en-US" sz="1400" i="1">
                                              <a:latin typeface="Cambria Math"/>
                                            </a:rPr>
                                            <m:t>𝑑</m:t>
                                          </m:r>
                                        </m:e>
                                        <m:sub>
                                          <m:r>
                                            <a:rPr lang="en-US" sz="1400" i="1">
                                              <a:latin typeface="Cambria Math"/>
                                            </a:rPr>
                                            <m:t>𝑗</m:t>
                                          </m:r>
                                        </m:sub>
                                        <m:sup>
                                          <m:r>
                                            <a:rPr lang="en-US" sz="1400" i="1">
                                              <a:latin typeface="Cambria Math"/>
                                            </a:rPr>
                                            <m:t>𝑘</m:t>
                                          </m:r>
                                        </m:sup>
                                      </m:sSubSup>
                                    </m:den>
                                  </m:f>
                                  <m:r>
                                    <a:rPr lang="en-US" sz="1400" i="1">
                                      <a:latin typeface="Cambria Math"/>
                                    </a:rPr>
                                    <m:t>∗</m:t>
                                  </m:r>
                                  <m:sSubSup>
                                    <m:sSubSupPr>
                                      <m:ctrlPr>
                                        <a:rPr lang="en-US" sz="1400" i="1">
                                          <a:latin typeface="Cambria Math"/>
                                        </a:rPr>
                                      </m:ctrlPr>
                                    </m:sSubSupPr>
                                    <m:e>
                                      <m:r>
                                        <a:rPr lang="en-US" sz="1400" i="1">
                                          <a:latin typeface="Cambria Math"/>
                                        </a:rPr>
                                        <m:t>𝑀</m:t>
                                      </m:r>
                                    </m:e>
                                    <m:sub>
                                      <m:r>
                                        <a:rPr lang="en-US" sz="1400" i="1">
                                          <a:latin typeface="Cambria Math"/>
                                        </a:rPr>
                                        <m:t>𝑖𝑗</m:t>
                                      </m:r>
                                    </m:sub>
                                    <m:sup>
                                      <m:r>
                                        <a:rPr lang="en-US" sz="1400" i="1">
                                          <a:latin typeface="Cambria Math"/>
                                        </a:rPr>
                                        <m:t>2</m:t>
                                      </m:r>
                                    </m:sup>
                                  </m:sSubSup>
                                </m:e>
                              </m:d>
                              <m:r>
                                <a:rPr lang="en-US" sz="1400">
                                  <a:latin typeface="Cambria Math"/>
                                </a:rPr>
                                <m:t> </m:t>
                              </m:r>
                            </m:e>
                          </m:nary>
                        </m:num>
                        <m:den>
                          <m:nary>
                            <m:naryPr>
                              <m:chr m:val="∑"/>
                              <m:limLoc m:val="undOvr"/>
                              <m:supHide m:val="on"/>
                              <m:ctrlPr>
                                <a:rPr lang="en-US" sz="1400" i="1">
                                  <a:latin typeface="Cambria Math"/>
                                </a:rPr>
                              </m:ctrlPr>
                            </m:naryPr>
                            <m:sub>
                              <m:r>
                                <a:rPr lang="en-US" sz="1400" i="1">
                                  <a:latin typeface="Cambria Math"/>
                                </a:rPr>
                                <m:t>𝑗</m:t>
                              </m:r>
                            </m:sub>
                            <m:sup/>
                            <m:e>
                              <m:sSubSup>
                                <m:sSubSupPr>
                                  <m:ctrlPr>
                                    <a:rPr lang="en-US" sz="1400" i="1">
                                      <a:latin typeface="Cambria Math"/>
                                    </a:rPr>
                                  </m:ctrlPr>
                                </m:sSubSupPr>
                                <m:e>
                                  <m:r>
                                    <a:rPr lang="en-US" sz="1400" i="1">
                                      <a:latin typeface="Cambria Math"/>
                                    </a:rPr>
                                    <m:t>(</m:t>
                                  </m:r>
                                  <m:r>
                                    <a:rPr lang="en-US" sz="1400" i="1">
                                      <a:latin typeface="Cambria Math"/>
                                    </a:rPr>
                                    <m:t>𝑀</m:t>
                                  </m:r>
                                </m:e>
                                <m:sub>
                                  <m:r>
                                    <a:rPr lang="en-US" sz="1400" i="1">
                                      <a:latin typeface="Cambria Math"/>
                                    </a:rPr>
                                    <m:t>𝑖𝑗</m:t>
                                  </m:r>
                                </m:sub>
                                <m:sup>
                                  <m:r>
                                    <a:rPr lang="en-US" sz="1400" i="1">
                                      <a:latin typeface="Cambria Math"/>
                                    </a:rPr>
                                    <m:t>2</m:t>
                                  </m:r>
                                </m:sup>
                              </m:sSubSup>
                            </m:e>
                          </m:nary>
                          <m:r>
                            <a:rPr lang="en-US" sz="1400" i="1">
                              <a:latin typeface="Cambria Math"/>
                            </a:rPr>
                            <m:t>)</m:t>
                          </m:r>
                          <m:r>
                            <a:rPr lang="en-US" sz="1400">
                              <a:latin typeface="Cambria Math"/>
                            </a:rPr>
                            <m:t>  </m:t>
                          </m:r>
                        </m:den>
                      </m:f>
                    </m:oMath>
                  </m:oMathPara>
                </a14:m>
                <a:endParaRPr lang="en-US" sz="1400" dirty="0"/>
              </a:p>
            </p:txBody>
          </p:sp>
        </mc:Choice>
        <mc:Fallback>
          <p:sp>
            <p:nvSpPr>
              <p:cNvPr id="6" name="Rectangle 5"/>
              <p:cNvSpPr>
                <a:spLocks noRot="1" noChangeAspect="1" noMove="1" noResize="1" noEditPoints="1" noAdjustHandles="1" noChangeArrowheads="1" noChangeShapeType="1" noTextEdit="1"/>
              </p:cNvSpPr>
              <p:nvPr/>
            </p:nvSpPr>
            <p:spPr>
              <a:xfrm>
                <a:off x="5486400" y="4953000"/>
                <a:ext cx="2144753" cy="977383"/>
              </a:xfrm>
              <a:prstGeom prst="rect">
                <a:avLst/>
              </a:prstGeom>
              <a:blipFill rotWithShape="1">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69288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0"/>
            <a:ext cx="4267200" cy="990600"/>
          </a:xfrm>
        </p:spPr>
        <p:txBody>
          <a:bodyPr>
            <a:normAutofit fontScale="90000"/>
          </a:bodyPr>
          <a:lstStyle/>
          <a:p>
            <a:r>
              <a:rPr lang="en-US" sz="3600" dirty="0" smtClean="0"/>
              <a:t>Comparison with the commercial plan</a:t>
            </a:r>
            <a:endParaRPr lang="en-US" sz="3600" dirty="0"/>
          </a:p>
        </p:txBody>
      </p:sp>
      <p:sp>
        <p:nvSpPr>
          <p:cNvPr id="5" name="TextBox 4"/>
          <p:cNvSpPr txBox="1"/>
          <p:nvPr/>
        </p:nvSpPr>
        <p:spPr>
          <a:xfrm>
            <a:off x="3581400" y="2217435"/>
            <a:ext cx="1576072" cy="369332"/>
          </a:xfrm>
          <a:prstGeom prst="rect">
            <a:avLst/>
          </a:prstGeom>
          <a:noFill/>
        </p:spPr>
        <p:txBody>
          <a:bodyPr wrap="none" rtlCol="0">
            <a:spAutoFit/>
          </a:bodyPr>
          <a:lstStyle/>
          <a:p>
            <a:r>
              <a:rPr lang="en-US" dirty="0" smtClean="0"/>
              <a:t>Head and neck</a:t>
            </a:r>
            <a:endParaRPr lang="en-US" dirty="0"/>
          </a:p>
        </p:txBody>
      </p:sp>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994" y="1"/>
            <a:ext cx="3510559"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6550223"/>
            <a:ext cx="4431021" cy="369332"/>
          </a:xfrm>
          <a:prstGeom prst="rect">
            <a:avLst/>
          </a:prstGeom>
          <a:noFill/>
        </p:spPr>
        <p:txBody>
          <a:bodyPr wrap="none" rtlCol="0">
            <a:spAutoFit/>
          </a:bodyPr>
          <a:lstStyle/>
          <a:p>
            <a:r>
              <a:rPr lang="en-US" altLang="en-US" dirty="0"/>
              <a:t>Med. Phys. 41 (12), 121707(9pp), (Dec. 2014</a:t>
            </a:r>
            <a:r>
              <a:rPr lang="en-US" altLang="en-US" dirty="0" smtClean="0"/>
              <a:t>)</a:t>
            </a:r>
            <a:endParaRPr lang="en-US" altLang="en-US" dirty="0"/>
          </a:p>
        </p:txBody>
      </p:sp>
      <p:sp>
        <p:nvSpPr>
          <p:cNvPr id="8" name="Slide Number Placeholder 3"/>
          <p:cNvSpPr>
            <a:spLocks noGrp="1"/>
          </p:cNvSpPr>
          <p:nvPr>
            <p:ph type="sldNum" sz="quarter" idx="12"/>
          </p:nvPr>
        </p:nvSpPr>
        <p:spPr>
          <a:xfrm>
            <a:off x="6553200" y="6356350"/>
            <a:ext cx="2133600" cy="365125"/>
          </a:xfrm>
        </p:spPr>
        <p:txBody>
          <a:bodyPr/>
          <a:lstStyle/>
          <a:p>
            <a:fld id="{B6D56C40-1744-4F4D-A3F8-3AD6B14C2779}" type="slidenum">
              <a:rPr lang="en-US" smtClean="0"/>
              <a:t>26</a:t>
            </a:fld>
            <a:endParaRPr lang="en-US" dirty="0"/>
          </a:p>
        </p:txBody>
      </p:sp>
      <p:pic>
        <p:nvPicPr>
          <p:cNvPr id="1026" name="Picture 2"/>
          <p:cNvPicPr>
            <a:picLocks noChangeAspect="1" noChangeArrowheads="1"/>
          </p:cNvPicPr>
          <p:nvPr/>
        </p:nvPicPr>
        <p:blipFill>
          <a:blip r:embed="rId4" cstate="print"/>
          <a:srcRect/>
          <a:stretch>
            <a:fillRect/>
          </a:stretch>
        </p:blipFill>
        <p:spPr bwMode="auto">
          <a:xfrm>
            <a:off x="0" y="3200400"/>
            <a:ext cx="9143999" cy="3416840"/>
          </a:xfrm>
          <a:prstGeom prst="rect">
            <a:avLst/>
          </a:prstGeom>
          <a:noFill/>
          <a:ln w="9525">
            <a:noFill/>
            <a:miter lim="800000"/>
            <a:headEnd/>
            <a:tailEnd/>
          </a:ln>
        </p:spPr>
      </p:pic>
    </p:spTree>
    <p:extLst>
      <p:ext uri="{BB962C8B-B14F-4D97-AF65-F5344CB8AC3E}">
        <p14:creationId xmlns:p14="http://schemas.microsoft.com/office/powerpoint/2010/main" val="6495513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2590800"/>
            <a:ext cx="4572000" cy="1143000"/>
          </a:xfrm>
        </p:spPr>
        <p:txBody>
          <a:bodyPr>
            <a:normAutofit fontScale="90000"/>
          </a:bodyPr>
          <a:lstStyle/>
          <a:p>
            <a:r>
              <a:rPr lang="en-US" dirty="0" smtClean="0"/>
              <a:t>Biological optimization</a:t>
            </a:r>
            <a:endParaRPr lang="en-US" dirty="0"/>
          </a:p>
        </p:txBody>
      </p:sp>
      <p:sp>
        <p:nvSpPr>
          <p:cNvPr id="4" name="Slide Number Placeholder 3"/>
          <p:cNvSpPr>
            <a:spLocks noGrp="1"/>
          </p:cNvSpPr>
          <p:nvPr>
            <p:ph type="sldNum" sz="quarter" idx="12"/>
          </p:nvPr>
        </p:nvSpPr>
        <p:spPr/>
        <p:txBody>
          <a:bodyPr/>
          <a:lstStyle/>
          <a:p>
            <a:fld id="{B6D56C40-1744-4F4D-A3F8-3AD6B14C2779}" type="slidenum">
              <a:rPr lang="en-US" smtClean="0"/>
              <a:t>27</a:t>
            </a:fld>
            <a:endParaRPr lang="en-US"/>
          </a:p>
        </p:txBody>
      </p:sp>
    </p:spTree>
    <p:extLst>
      <p:ext uri="{BB962C8B-B14F-4D97-AF65-F5344CB8AC3E}">
        <p14:creationId xmlns:p14="http://schemas.microsoft.com/office/powerpoint/2010/main" val="42699371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7038"/>
            <a:ext cx="8229600" cy="563562"/>
          </a:xfrm>
        </p:spPr>
        <p:txBody>
          <a:bodyPr>
            <a:normAutofit fontScale="90000"/>
          </a:bodyPr>
          <a:lstStyle/>
          <a:p>
            <a:r>
              <a:rPr lang="en-US" dirty="0" smtClean="0"/>
              <a:t>LET enhanced optimization - motivation</a:t>
            </a:r>
            <a:endParaRPr lang="en-US" dirty="0"/>
          </a:p>
        </p:txBody>
      </p:sp>
      <p:sp>
        <p:nvSpPr>
          <p:cNvPr id="3" name="Content Placeholder 2"/>
          <p:cNvSpPr>
            <a:spLocks noGrp="1"/>
          </p:cNvSpPr>
          <p:nvPr>
            <p:ph idx="1"/>
          </p:nvPr>
        </p:nvSpPr>
        <p:spPr>
          <a:xfrm>
            <a:off x="457200" y="1371600"/>
            <a:ext cx="8229600" cy="4876800"/>
          </a:xfrm>
        </p:spPr>
        <p:txBody>
          <a:bodyPr>
            <a:normAutofit/>
          </a:bodyPr>
          <a:lstStyle/>
          <a:p>
            <a:r>
              <a:rPr lang="en-US" dirty="0" smtClean="0"/>
              <a:t>Biological effectiveness is related to linear energy transfer (LET).</a:t>
            </a:r>
          </a:p>
          <a:p>
            <a:r>
              <a:rPr lang="en-US" dirty="0" smtClean="0"/>
              <a:t>Enhance LET for radio-resistant tumors: glioblastoma, </a:t>
            </a:r>
            <a:r>
              <a:rPr lang="en-US" dirty="0" err="1" smtClean="0"/>
              <a:t>unresectable</a:t>
            </a:r>
            <a:r>
              <a:rPr lang="en-US" dirty="0" smtClean="0"/>
              <a:t> salivary tumor, etc. </a:t>
            </a:r>
            <a:endParaRPr lang="en-US" dirty="0"/>
          </a:p>
        </p:txBody>
      </p:sp>
      <p:sp>
        <p:nvSpPr>
          <p:cNvPr id="5" name="Slide Number Placeholder 4"/>
          <p:cNvSpPr>
            <a:spLocks noGrp="1"/>
          </p:cNvSpPr>
          <p:nvPr>
            <p:ph type="sldNum" sz="quarter" idx="12"/>
          </p:nvPr>
        </p:nvSpPr>
        <p:spPr/>
        <p:txBody>
          <a:bodyPr/>
          <a:lstStyle/>
          <a:p>
            <a:fld id="{B6D56C40-1744-4F4D-A3F8-3AD6B14C2779}" type="slidenum">
              <a:rPr lang="en-US" smtClean="0"/>
              <a:t>28</a:t>
            </a:fld>
            <a:endParaRPr lang="en-US"/>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1663" y="3657600"/>
            <a:ext cx="4702338" cy="3138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497429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a:t>LET enhanced optimization</a:t>
            </a:r>
          </a:p>
        </p:txBody>
      </p:sp>
      <p:sp>
        <p:nvSpPr>
          <p:cNvPr id="3" name="Content Placeholder 2"/>
          <p:cNvSpPr>
            <a:spLocks noGrp="1"/>
          </p:cNvSpPr>
          <p:nvPr>
            <p:ph idx="1"/>
          </p:nvPr>
        </p:nvSpPr>
        <p:spPr>
          <a:xfrm>
            <a:off x="457200" y="990600"/>
            <a:ext cx="8229600" cy="2209800"/>
          </a:xfrm>
        </p:spPr>
        <p:txBody>
          <a:bodyPr>
            <a:normAutofit/>
          </a:bodyPr>
          <a:lstStyle/>
          <a:p>
            <a:r>
              <a:rPr lang="en-US" dirty="0" smtClean="0"/>
              <a:t>According to various models, increased LET corresponds to a </a:t>
            </a:r>
            <a:r>
              <a:rPr lang="en-US" dirty="0" smtClean="0"/>
              <a:t>relative biological effectiveness (RBE) </a:t>
            </a:r>
            <a:r>
              <a:rPr lang="en-US" dirty="0" smtClean="0"/>
              <a:t>boost of ~25%.</a:t>
            </a:r>
            <a:endParaRPr lang="en-US" dirty="0"/>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200400"/>
            <a:ext cx="91440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B6D56C40-1744-4F4D-A3F8-3AD6B14C2779}" type="slidenum">
              <a:rPr lang="en-US" smtClean="0"/>
              <a:t>29</a:t>
            </a:fld>
            <a:endParaRPr lang="en-US"/>
          </a:p>
        </p:txBody>
      </p:sp>
    </p:spTree>
    <p:extLst>
      <p:ext uri="{BB962C8B-B14F-4D97-AF65-F5344CB8AC3E}">
        <p14:creationId xmlns:p14="http://schemas.microsoft.com/office/powerpoint/2010/main" val="3373270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86"/>
            <a:ext cx="8229600" cy="563562"/>
          </a:xfrm>
        </p:spPr>
        <p:txBody>
          <a:bodyPr>
            <a:noAutofit/>
          </a:bodyPr>
          <a:lstStyle/>
          <a:p>
            <a:r>
              <a:rPr lang="en-US" sz="3600" dirty="0" smtClean="0"/>
              <a:t>36 years old</a:t>
            </a:r>
            <a:r>
              <a:rPr lang="en-US" sz="3600" dirty="0"/>
              <a:t> </a:t>
            </a:r>
            <a:r>
              <a:rPr lang="en-US" sz="3600" dirty="0" smtClean="0"/>
              <a:t>female</a:t>
            </a:r>
            <a:endParaRPr lang="en-US" sz="3600" dirty="0"/>
          </a:p>
        </p:txBody>
      </p:sp>
      <p:sp>
        <p:nvSpPr>
          <p:cNvPr id="3" name="Content Placeholder 2"/>
          <p:cNvSpPr>
            <a:spLocks noGrp="1"/>
          </p:cNvSpPr>
          <p:nvPr>
            <p:ph idx="1"/>
          </p:nvPr>
        </p:nvSpPr>
        <p:spPr>
          <a:xfrm>
            <a:off x="457200" y="718343"/>
            <a:ext cx="8229600" cy="1339057"/>
          </a:xfrm>
        </p:spPr>
        <p:txBody>
          <a:bodyPr>
            <a:normAutofit/>
          </a:bodyPr>
          <a:lstStyle/>
          <a:p>
            <a:r>
              <a:rPr lang="en-US" sz="2400" dirty="0" smtClean="0"/>
              <a:t>2017 PET scan revealed lumbar </a:t>
            </a:r>
            <a:r>
              <a:rPr lang="en-US" sz="2400" dirty="0" smtClean="0"/>
              <a:t>#3 </a:t>
            </a:r>
            <a:r>
              <a:rPr lang="en-US" sz="2400" dirty="0"/>
              <a:t>spine </a:t>
            </a:r>
            <a:r>
              <a:rPr lang="en-US" sz="2400" dirty="0" smtClean="0"/>
              <a:t>metastasis </a:t>
            </a:r>
            <a:r>
              <a:rPr lang="en-US" sz="2400" dirty="0" smtClean="0"/>
              <a:t>from </a:t>
            </a:r>
            <a:r>
              <a:rPr lang="en-US" sz="2400" dirty="0" smtClean="0"/>
              <a:t>advanced stage cervical cancer 5 years ago. </a:t>
            </a:r>
            <a:endParaRPr lang="en-US" sz="24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091538"/>
            <a:ext cx="6858000" cy="4341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B6D56C40-1744-4F4D-A3F8-3AD6B14C2779}" type="slidenum">
              <a:rPr lang="en-US" smtClean="0"/>
              <a:t>3</a:t>
            </a:fld>
            <a:endParaRPr lang="en-US"/>
          </a:p>
        </p:txBody>
      </p:sp>
    </p:spTree>
    <p:extLst>
      <p:ext uri="{BB962C8B-B14F-4D97-AF65-F5344CB8AC3E}">
        <p14:creationId xmlns:p14="http://schemas.microsoft.com/office/powerpoint/2010/main" val="25120548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6D56C40-1744-4F4D-A3F8-3AD6B14C2779}" type="slidenum">
              <a:rPr lang="en-US" smtClean="0"/>
              <a:t>30</a:t>
            </a:fld>
            <a:endParaRPr lang="en-US" dirty="0"/>
          </a:p>
        </p:txBody>
      </p:sp>
      <p:sp>
        <p:nvSpPr>
          <p:cNvPr id="2" name="Title 1"/>
          <p:cNvSpPr>
            <a:spLocks noGrp="1"/>
          </p:cNvSpPr>
          <p:nvPr>
            <p:ph type="title"/>
          </p:nvPr>
        </p:nvSpPr>
        <p:spPr>
          <a:xfrm>
            <a:off x="457200" y="457200"/>
            <a:ext cx="8229600" cy="656261"/>
          </a:xfrm>
        </p:spPr>
        <p:txBody>
          <a:bodyPr>
            <a:noAutofit/>
          </a:bodyPr>
          <a:lstStyle/>
          <a:p>
            <a:r>
              <a:rPr lang="en-US" sz="3200" dirty="0"/>
              <a:t>LET </a:t>
            </a:r>
            <a:r>
              <a:rPr lang="en-US" sz="3200" dirty="0" smtClean="0"/>
              <a:t>distributions: conventional </a:t>
            </a:r>
            <a:r>
              <a:rPr lang="en-US" sz="3200" dirty="0" err="1" smtClean="0"/>
              <a:t>v.s</a:t>
            </a:r>
            <a:r>
              <a:rPr lang="en-US" sz="3200" dirty="0" smtClean="0"/>
              <a:t>. bio-optimization</a:t>
            </a:r>
            <a:r>
              <a:rPr lang="en-US" sz="3200" dirty="0"/>
              <a:t/>
            </a:r>
            <a:br>
              <a:rPr lang="en-US" sz="3200" dirty="0"/>
            </a:br>
            <a:endParaRPr lang="en-US" sz="3200" dirty="0"/>
          </a:p>
        </p:txBody>
      </p:sp>
      <p:sp>
        <p:nvSpPr>
          <p:cNvPr id="3" name="Content Placeholder 2"/>
          <p:cNvSpPr>
            <a:spLocks noGrp="1"/>
          </p:cNvSpPr>
          <p:nvPr>
            <p:ph idx="1"/>
          </p:nvPr>
        </p:nvSpPr>
        <p:spPr>
          <a:xfrm>
            <a:off x="457200" y="1600200"/>
            <a:ext cx="2819400" cy="4525963"/>
          </a:xfrm>
        </p:spPr>
        <p:txBody>
          <a:bodyPr>
            <a:normAutofit/>
          </a:bodyPr>
          <a:lstStyle/>
          <a:p>
            <a:r>
              <a:rPr lang="en-US" sz="2400" dirty="0" smtClean="0"/>
              <a:t>Beam orientation, critical structures, target size all affects LET enhancement.</a:t>
            </a:r>
            <a:endParaRPr lang="en-US" sz="2400"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1040623"/>
            <a:ext cx="5334000" cy="5817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5139646"/>
            <a:ext cx="3460563" cy="369332"/>
          </a:xfrm>
          <a:prstGeom prst="rect">
            <a:avLst/>
          </a:prstGeom>
          <a:noFill/>
        </p:spPr>
        <p:txBody>
          <a:bodyPr wrap="none" rtlCol="0">
            <a:spAutoFit/>
          </a:bodyPr>
          <a:lstStyle/>
          <a:p>
            <a:r>
              <a:rPr lang="en-US" dirty="0" smtClean="0"/>
              <a:t>IJROBP 95(5), pp.1535-1543 (2016)</a:t>
            </a:r>
            <a:endParaRPr lang="en-US" dirty="0"/>
          </a:p>
        </p:txBody>
      </p:sp>
    </p:spTree>
    <p:extLst>
      <p:ext uri="{BB962C8B-B14F-4D97-AF65-F5344CB8AC3E}">
        <p14:creationId xmlns:p14="http://schemas.microsoft.com/office/powerpoint/2010/main" val="320947657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Particle beam therapy with heavier particles – carbon, helium, </a:t>
            </a:r>
            <a:r>
              <a:rPr lang="en-US" dirty="0" err="1" smtClean="0"/>
              <a:t>etc</a:t>
            </a:r>
            <a:endParaRPr lang="en-US" dirty="0"/>
          </a:p>
        </p:txBody>
      </p:sp>
      <p:sp>
        <p:nvSpPr>
          <p:cNvPr id="3" name="Content Placeholder 2"/>
          <p:cNvSpPr>
            <a:spLocks noGrp="1"/>
          </p:cNvSpPr>
          <p:nvPr>
            <p:ph idx="1"/>
          </p:nvPr>
        </p:nvSpPr>
        <p:spPr>
          <a:xfrm>
            <a:off x="457200" y="2590800"/>
            <a:ext cx="8229600" cy="3352800"/>
          </a:xfrm>
        </p:spPr>
        <p:txBody>
          <a:bodyPr>
            <a:normAutofit/>
          </a:bodyPr>
          <a:lstStyle/>
          <a:p>
            <a:r>
              <a:rPr lang="en-US" dirty="0" smtClean="0"/>
              <a:t>Make no attempt to compute from first principle</a:t>
            </a:r>
          </a:p>
          <a:p>
            <a:r>
              <a:rPr lang="en-US" dirty="0" smtClean="0"/>
              <a:t>Approach: relate unknown therapies to decades of photon </a:t>
            </a:r>
            <a:r>
              <a:rPr lang="en-US" dirty="0"/>
              <a:t>experience - </a:t>
            </a:r>
            <a:r>
              <a:rPr lang="en-US" dirty="0" smtClean="0"/>
              <a:t>renormalization</a:t>
            </a:r>
            <a:endParaRPr lang="en-US" dirty="0"/>
          </a:p>
        </p:txBody>
      </p:sp>
      <p:sp>
        <p:nvSpPr>
          <p:cNvPr id="4" name="Slide Number Placeholder 3"/>
          <p:cNvSpPr>
            <a:spLocks noGrp="1"/>
          </p:cNvSpPr>
          <p:nvPr>
            <p:ph type="sldNum" sz="quarter" idx="12"/>
          </p:nvPr>
        </p:nvSpPr>
        <p:spPr/>
        <p:txBody>
          <a:bodyPr/>
          <a:lstStyle/>
          <a:p>
            <a:fld id="{B6D56C40-1744-4F4D-A3F8-3AD6B14C2779}" type="slidenum">
              <a:rPr lang="en-US" smtClean="0"/>
              <a:t>31</a:t>
            </a:fld>
            <a:endParaRPr lang="en-US"/>
          </a:p>
        </p:txBody>
      </p:sp>
    </p:spTree>
    <p:extLst>
      <p:ext uri="{BB962C8B-B14F-4D97-AF65-F5344CB8AC3E}">
        <p14:creationId xmlns:p14="http://schemas.microsoft.com/office/powerpoint/2010/main" val="31235957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Microscopic model of radiobiology</a:t>
            </a:r>
            <a:endParaRPr lang="en-US" dirty="0"/>
          </a:p>
        </p:txBody>
      </p:sp>
      <p:sp>
        <p:nvSpPr>
          <p:cNvPr id="4" name="Slide Number Placeholder 3"/>
          <p:cNvSpPr>
            <a:spLocks noGrp="1"/>
          </p:cNvSpPr>
          <p:nvPr>
            <p:ph type="sldNum" sz="quarter" idx="12"/>
          </p:nvPr>
        </p:nvSpPr>
        <p:spPr/>
        <p:txBody>
          <a:bodyPr/>
          <a:lstStyle/>
          <a:p>
            <a:fld id="{B6D56C40-1744-4F4D-A3F8-3AD6B14C2779}" type="slidenum">
              <a:rPr lang="en-US" smtClean="0"/>
              <a:t>32</a:t>
            </a:fld>
            <a:endParaRPr lang="en-US"/>
          </a:p>
        </p:txBody>
      </p:sp>
      <p:sp>
        <p:nvSpPr>
          <p:cNvPr id="5" name="TextBox 4"/>
          <p:cNvSpPr txBox="1"/>
          <p:nvPr/>
        </p:nvSpPr>
        <p:spPr>
          <a:xfrm>
            <a:off x="360218" y="5642447"/>
            <a:ext cx="4927696" cy="369332"/>
          </a:xfrm>
          <a:prstGeom prst="rect">
            <a:avLst/>
          </a:prstGeom>
          <a:noFill/>
        </p:spPr>
        <p:txBody>
          <a:bodyPr wrap="none" rtlCol="0">
            <a:spAutoFit/>
          </a:bodyPr>
          <a:lstStyle/>
          <a:p>
            <a:r>
              <a:rPr lang="en-US" dirty="0" smtClean="0"/>
              <a:t>Domain size: ~500nm DNA, ~chromatin giant </a:t>
            </a:r>
            <a:r>
              <a:rPr lang="en-US" dirty="0" smtClean="0"/>
              <a:t>loop.</a:t>
            </a:r>
            <a:endParaRPr lang="en-US" dirty="0"/>
          </a:p>
        </p:txBody>
      </p:sp>
      <p:sp>
        <p:nvSpPr>
          <p:cNvPr id="6" name="TextBox 5"/>
          <p:cNvSpPr txBox="1"/>
          <p:nvPr/>
        </p:nvSpPr>
        <p:spPr>
          <a:xfrm>
            <a:off x="2792807" y="6248400"/>
            <a:ext cx="3751925" cy="369332"/>
          </a:xfrm>
          <a:prstGeom prst="rect">
            <a:avLst/>
          </a:prstGeom>
          <a:noFill/>
        </p:spPr>
        <p:txBody>
          <a:bodyPr wrap="none" rtlCol="0">
            <a:spAutoFit/>
          </a:bodyPr>
          <a:lstStyle/>
          <a:p>
            <a:r>
              <a:rPr lang="en-US" dirty="0" smtClean="0"/>
              <a:t>Stewart et. </a:t>
            </a:r>
            <a:r>
              <a:rPr lang="en-US" dirty="0"/>
              <a:t>a</a:t>
            </a:r>
            <a:r>
              <a:rPr lang="en-US" dirty="0" smtClean="0"/>
              <a:t>l. Med. Phys. 45(11) 2018</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1223963"/>
            <a:ext cx="5124450" cy="441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05970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Compared with cell survival experiment</a:t>
            </a:r>
            <a:endParaRPr lang="en-US" dirty="0"/>
          </a:p>
        </p:txBody>
      </p:sp>
      <p:sp>
        <p:nvSpPr>
          <p:cNvPr id="4" name="Slide Number Placeholder 3"/>
          <p:cNvSpPr>
            <a:spLocks noGrp="1"/>
          </p:cNvSpPr>
          <p:nvPr>
            <p:ph type="sldNum" sz="quarter" idx="12"/>
          </p:nvPr>
        </p:nvSpPr>
        <p:spPr/>
        <p:txBody>
          <a:bodyPr/>
          <a:lstStyle/>
          <a:p>
            <a:fld id="{B6D56C40-1744-4F4D-A3F8-3AD6B14C2779}" type="slidenum">
              <a:rPr lang="en-US" smtClean="0"/>
              <a:t>33</a:t>
            </a:fld>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81200"/>
            <a:ext cx="5715000" cy="4151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113962" y="6336268"/>
            <a:ext cx="4382675" cy="369332"/>
          </a:xfrm>
          <a:prstGeom prst="rect">
            <a:avLst/>
          </a:prstGeom>
          <a:noFill/>
        </p:spPr>
        <p:txBody>
          <a:bodyPr wrap="none" rtlCol="0">
            <a:spAutoFit/>
          </a:bodyPr>
          <a:lstStyle/>
          <a:p>
            <a:r>
              <a:rPr lang="en-US" dirty="0" err="1" smtClean="0"/>
              <a:t>Elsasser</a:t>
            </a:r>
            <a:r>
              <a:rPr lang="en-US" dirty="0" smtClean="0"/>
              <a:t> et. </a:t>
            </a:r>
            <a:r>
              <a:rPr lang="en-US" dirty="0"/>
              <a:t>a</a:t>
            </a:r>
            <a:r>
              <a:rPr lang="en-US" dirty="0" smtClean="0"/>
              <a:t>l. IJROBP 78(4) 1177-1183  2010</a:t>
            </a:r>
            <a:endParaRPr lang="en-US" dirty="0"/>
          </a:p>
        </p:txBody>
      </p:sp>
    </p:spTree>
    <p:extLst>
      <p:ext uri="{BB962C8B-B14F-4D97-AF65-F5344CB8AC3E}">
        <p14:creationId xmlns:p14="http://schemas.microsoft.com/office/powerpoint/2010/main" val="41397725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80159"/>
            <a:ext cx="9144000" cy="5377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68282" y="228600"/>
            <a:ext cx="8229600" cy="685800"/>
          </a:xfrm>
        </p:spPr>
        <p:txBody>
          <a:bodyPr>
            <a:normAutofit fontScale="90000"/>
          </a:bodyPr>
          <a:lstStyle/>
          <a:p>
            <a:r>
              <a:rPr lang="en-US" dirty="0" smtClean="0"/>
              <a:t>Optimized to biological dose</a:t>
            </a:r>
            <a:endParaRPr lang="en-US" dirty="0"/>
          </a:p>
        </p:txBody>
      </p:sp>
      <p:sp>
        <p:nvSpPr>
          <p:cNvPr id="8" name="TextBox 7"/>
          <p:cNvSpPr txBox="1"/>
          <p:nvPr/>
        </p:nvSpPr>
        <p:spPr>
          <a:xfrm>
            <a:off x="685800" y="1142775"/>
            <a:ext cx="1261884" cy="369332"/>
          </a:xfrm>
          <a:prstGeom prst="rect">
            <a:avLst/>
          </a:prstGeom>
          <a:noFill/>
        </p:spPr>
        <p:txBody>
          <a:bodyPr wrap="none" rtlCol="0">
            <a:spAutoFit/>
          </a:bodyPr>
          <a:lstStyle/>
          <a:p>
            <a:r>
              <a:rPr lang="en-US" dirty="0" smtClean="0"/>
              <a:t>RBE*1000</a:t>
            </a:r>
            <a:endParaRPr lang="en-US" dirty="0"/>
          </a:p>
        </p:txBody>
      </p:sp>
      <p:sp>
        <p:nvSpPr>
          <p:cNvPr id="6" name="TextBox 5"/>
          <p:cNvSpPr txBox="1"/>
          <p:nvPr/>
        </p:nvSpPr>
        <p:spPr>
          <a:xfrm>
            <a:off x="5271690" y="1110827"/>
            <a:ext cx="1736373" cy="369332"/>
          </a:xfrm>
          <a:prstGeom prst="rect">
            <a:avLst/>
          </a:prstGeom>
          <a:noFill/>
        </p:spPr>
        <p:txBody>
          <a:bodyPr wrap="none" rtlCol="0">
            <a:spAutoFit/>
          </a:bodyPr>
          <a:lstStyle/>
          <a:p>
            <a:r>
              <a:rPr lang="en-US" dirty="0" smtClean="0"/>
              <a:t>Biological dose</a:t>
            </a:r>
            <a:endParaRPr lang="en-US" dirty="0"/>
          </a:p>
        </p:txBody>
      </p:sp>
      <p:sp>
        <p:nvSpPr>
          <p:cNvPr id="4" name="Slide Number Placeholder 3"/>
          <p:cNvSpPr>
            <a:spLocks noGrp="1"/>
          </p:cNvSpPr>
          <p:nvPr>
            <p:ph type="sldNum" sz="quarter" idx="12"/>
          </p:nvPr>
        </p:nvSpPr>
        <p:spPr/>
        <p:txBody>
          <a:bodyPr/>
          <a:lstStyle/>
          <a:p>
            <a:fld id="{B6D56C40-1744-4F4D-A3F8-3AD6B14C2779}" type="slidenum">
              <a:rPr lang="en-US" smtClean="0"/>
              <a:t>34</a:t>
            </a:fld>
            <a:endParaRPr lang="en-US"/>
          </a:p>
        </p:txBody>
      </p:sp>
    </p:spTree>
    <p:extLst>
      <p:ext uri="{BB962C8B-B14F-4D97-AF65-F5344CB8AC3E}">
        <p14:creationId xmlns:p14="http://schemas.microsoft.com/office/powerpoint/2010/main" val="21338913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0"/>
            <a:ext cx="7767638" cy="6858000"/>
          </a:xfrm>
          <a:prstGeom prst="rect">
            <a:avLst/>
          </a:prstGeom>
          <a:noFill/>
          <a:ln>
            <a:noFill/>
          </a:ln>
        </p:spPr>
      </p:pic>
      <p:sp>
        <p:nvSpPr>
          <p:cNvPr id="3" name="Slide Number Placeholder 2"/>
          <p:cNvSpPr>
            <a:spLocks noGrp="1"/>
          </p:cNvSpPr>
          <p:nvPr>
            <p:ph type="sldNum" sz="quarter" idx="12"/>
          </p:nvPr>
        </p:nvSpPr>
        <p:spPr/>
        <p:txBody>
          <a:bodyPr/>
          <a:lstStyle/>
          <a:p>
            <a:fld id="{B6D56C40-1744-4F4D-A3F8-3AD6B14C2779}" type="slidenum">
              <a:rPr lang="en-US" smtClean="0"/>
              <a:t>35</a:t>
            </a:fld>
            <a:endParaRPr lang="en-US"/>
          </a:p>
        </p:txBody>
      </p:sp>
    </p:spTree>
    <p:extLst>
      <p:ext uri="{BB962C8B-B14F-4D97-AF65-F5344CB8AC3E}">
        <p14:creationId xmlns:p14="http://schemas.microsoft.com/office/powerpoint/2010/main" val="1580674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0"/>
            <a:ext cx="7767638" cy="6858000"/>
          </a:xfrm>
          <a:prstGeom prst="rect">
            <a:avLst/>
          </a:prstGeom>
          <a:noFill/>
          <a:ln>
            <a:noFill/>
          </a:ln>
        </p:spPr>
      </p:pic>
      <p:sp>
        <p:nvSpPr>
          <p:cNvPr id="3" name="Slide Number Placeholder 2"/>
          <p:cNvSpPr>
            <a:spLocks noGrp="1"/>
          </p:cNvSpPr>
          <p:nvPr>
            <p:ph type="sldNum" sz="quarter" idx="12"/>
          </p:nvPr>
        </p:nvSpPr>
        <p:spPr/>
        <p:txBody>
          <a:bodyPr/>
          <a:lstStyle/>
          <a:p>
            <a:fld id="{B6D56C40-1744-4F4D-A3F8-3AD6B14C2779}" type="slidenum">
              <a:rPr lang="en-US" smtClean="0"/>
              <a:t>36</a:t>
            </a:fld>
            <a:endParaRPr lang="en-US"/>
          </a:p>
        </p:txBody>
      </p:sp>
    </p:spTree>
    <p:extLst>
      <p:ext uri="{BB962C8B-B14F-4D97-AF65-F5344CB8AC3E}">
        <p14:creationId xmlns:p14="http://schemas.microsoft.com/office/powerpoint/2010/main" val="34819337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0"/>
            <a:ext cx="7767638" cy="6858000"/>
          </a:xfrm>
          <a:prstGeom prst="rect">
            <a:avLst/>
          </a:prstGeom>
          <a:noFill/>
          <a:ln>
            <a:noFill/>
          </a:ln>
        </p:spPr>
      </p:pic>
      <p:sp>
        <p:nvSpPr>
          <p:cNvPr id="3" name="Slide Number Placeholder 2"/>
          <p:cNvSpPr>
            <a:spLocks noGrp="1"/>
          </p:cNvSpPr>
          <p:nvPr>
            <p:ph type="sldNum" sz="quarter" idx="12"/>
          </p:nvPr>
        </p:nvSpPr>
        <p:spPr/>
        <p:txBody>
          <a:bodyPr/>
          <a:lstStyle/>
          <a:p>
            <a:fld id="{B6D56C40-1744-4F4D-A3F8-3AD6B14C2779}" type="slidenum">
              <a:rPr lang="en-US" smtClean="0"/>
              <a:t>37</a:t>
            </a:fld>
            <a:endParaRPr lang="en-US"/>
          </a:p>
        </p:txBody>
      </p:sp>
    </p:spTree>
    <p:extLst>
      <p:ext uri="{BB962C8B-B14F-4D97-AF65-F5344CB8AC3E}">
        <p14:creationId xmlns:p14="http://schemas.microsoft.com/office/powerpoint/2010/main" val="39891611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0"/>
            <a:ext cx="7767638" cy="6858000"/>
          </a:xfrm>
          <a:prstGeom prst="rect">
            <a:avLst/>
          </a:prstGeom>
          <a:noFill/>
          <a:ln>
            <a:noFill/>
          </a:ln>
        </p:spPr>
      </p:pic>
      <p:sp>
        <p:nvSpPr>
          <p:cNvPr id="3" name="Slide Number Placeholder 2"/>
          <p:cNvSpPr>
            <a:spLocks noGrp="1"/>
          </p:cNvSpPr>
          <p:nvPr>
            <p:ph type="sldNum" sz="quarter" idx="12"/>
          </p:nvPr>
        </p:nvSpPr>
        <p:spPr/>
        <p:txBody>
          <a:bodyPr/>
          <a:lstStyle/>
          <a:p>
            <a:fld id="{B6D56C40-1744-4F4D-A3F8-3AD6B14C2779}" type="slidenum">
              <a:rPr lang="en-US" smtClean="0"/>
              <a:t>38</a:t>
            </a:fld>
            <a:endParaRPr lang="en-US"/>
          </a:p>
        </p:txBody>
      </p:sp>
    </p:spTree>
    <p:extLst>
      <p:ext uri="{BB962C8B-B14F-4D97-AF65-F5344CB8AC3E}">
        <p14:creationId xmlns:p14="http://schemas.microsoft.com/office/powerpoint/2010/main" val="13610013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
          <p:cNvPicPr>
            <a:picLocks noGrp="1" noChangeAspect="1"/>
          </p:cNvPicPr>
          <p:nvPr isPhoto="1"/>
        </p:nvPicPr>
        <p:blipFill>
          <a:blip r:embed="rId2" cstate="print">
            <a:lum/>
            <a:extLst>
              <a:ext uri="{28A0092B-C50C-407E-A947-70E740481C1C}">
                <a14:useLocalDpi xmlns:a14="http://schemas.microsoft.com/office/drawing/2010/main" val="0"/>
              </a:ext>
            </a:extLst>
          </a:blip>
          <a:stretch>
            <a:fillRect/>
          </a:stretch>
        </p:blipFill>
        <p:spPr>
          <a:xfrm>
            <a:off x="685800" y="-4205"/>
            <a:ext cx="7772400" cy="6862205"/>
          </a:xfrm>
          <a:prstGeom prst="rect">
            <a:avLst/>
          </a:prstGeom>
          <a:noFill/>
          <a:ln>
            <a:noFill/>
          </a:ln>
        </p:spPr>
      </p:pic>
      <p:sp>
        <p:nvSpPr>
          <p:cNvPr id="3" name="Slide Number Placeholder 2"/>
          <p:cNvSpPr>
            <a:spLocks noGrp="1"/>
          </p:cNvSpPr>
          <p:nvPr>
            <p:ph type="sldNum" sz="quarter" idx="12"/>
          </p:nvPr>
        </p:nvSpPr>
        <p:spPr/>
        <p:txBody>
          <a:bodyPr/>
          <a:lstStyle/>
          <a:p>
            <a:fld id="{B6D56C40-1744-4F4D-A3F8-3AD6B14C2779}" type="slidenum">
              <a:rPr lang="en-US" smtClean="0"/>
              <a:t>39</a:t>
            </a:fld>
            <a:endParaRPr lang="en-US"/>
          </a:p>
        </p:txBody>
      </p:sp>
    </p:spTree>
    <p:extLst>
      <p:ext uri="{BB962C8B-B14F-4D97-AF65-F5344CB8AC3E}">
        <p14:creationId xmlns:p14="http://schemas.microsoft.com/office/powerpoint/2010/main" val="988772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D56C40-1744-4F4D-A3F8-3AD6B14C2779}" type="slidenum">
              <a:rPr lang="en-US" smtClean="0"/>
              <a:t>4</a:t>
            </a:fld>
            <a:endParaRPr lang="en-US"/>
          </a:p>
        </p:txBody>
      </p:sp>
      <p:sp>
        <p:nvSpPr>
          <p:cNvPr id="7" name="TextBox 6"/>
          <p:cNvSpPr txBox="1"/>
          <p:nvPr/>
        </p:nvSpPr>
        <p:spPr>
          <a:xfrm>
            <a:off x="3124200" y="470354"/>
            <a:ext cx="3176914" cy="430887"/>
          </a:xfrm>
          <a:prstGeom prst="rect">
            <a:avLst/>
          </a:prstGeom>
          <a:noFill/>
        </p:spPr>
        <p:txBody>
          <a:bodyPr wrap="square" rtlCol="0">
            <a:spAutoFit/>
          </a:bodyPr>
          <a:lstStyle/>
          <a:p>
            <a:r>
              <a:rPr lang="en-US" sz="2200" dirty="0" smtClean="0"/>
              <a:t>Photon </a:t>
            </a:r>
            <a:r>
              <a:rPr lang="en-US" sz="2200" dirty="0"/>
              <a:t>r</a:t>
            </a:r>
            <a:r>
              <a:rPr lang="en-US" sz="2200" dirty="0" smtClean="0"/>
              <a:t>adiation therapy</a:t>
            </a:r>
            <a:endParaRPr lang="en-US" sz="22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0757"/>
            <a:ext cx="9144000" cy="5667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52136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Detecting fragments in carbon beam therapy</a:t>
            </a:r>
            <a:endParaRPr lang="en-US" dirty="0"/>
          </a:p>
        </p:txBody>
      </p:sp>
      <p:sp>
        <p:nvSpPr>
          <p:cNvPr id="4" name="Slide Number Placeholder 3"/>
          <p:cNvSpPr>
            <a:spLocks noGrp="1"/>
          </p:cNvSpPr>
          <p:nvPr>
            <p:ph type="sldNum" sz="quarter" idx="12"/>
          </p:nvPr>
        </p:nvSpPr>
        <p:spPr/>
        <p:txBody>
          <a:bodyPr/>
          <a:lstStyle/>
          <a:p>
            <a:fld id="{B6D56C40-1744-4F4D-A3F8-3AD6B14C2779}" type="slidenum">
              <a:rPr lang="en-US" smtClean="0"/>
              <a:t>40</a:t>
            </a:fld>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696" y="2209800"/>
            <a:ext cx="6837404"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019202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Fragments helped to look into phantoms</a:t>
            </a:r>
            <a:endParaRPr lang="en-US" dirty="0"/>
          </a:p>
        </p:txBody>
      </p:sp>
      <p:sp>
        <p:nvSpPr>
          <p:cNvPr id="4" name="Slide Number Placeholder 3"/>
          <p:cNvSpPr>
            <a:spLocks noGrp="1"/>
          </p:cNvSpPr>
          <p:nvPr>
            <p:ph type="sldNum" sz="quarter" idx="12"/>
          </p:nvPr>
        </p:nvSpPr>
        <p:spPr/>
        <p:txBody>
          <a:bodyPr/>
          <a:lstStyle/>
          <a:p>
            <a:fld id="{B6D56C40-1744-4F4D-A3F8-3AD6B14C2779}" type="slidenum">
              <a:rPr lang="en-US" smtClean="0"/>
              <a:t>41</a:t>
            </a:fld>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84" y="2733675"/>
            <a:ext cx="8724900" cy="3362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19200" y="6477000"/>
            <a:ext cx="3975319" cy="369332"/>
          </a:xfrm>
          <a:prstGeom prst="rect">
            <a:avLst/>
          </a:prstGeom>
          <a:noFill/>
        </p:spPr>
        <p:txBody>
          <a:bodyPr wrap="none" rtlCol="0">
            <a:spAutoFit/>
          </a:bodyPr>
          <a:lstStyle/>
          <a:p>
            <a:r>
              <a:rPr lang="en-US" dirty="0" smtClean="0"/>
              <a:t>Reinhart, et al, PMB 62 2017  4884-4896</a:t>
            </a:r>
            <a:endParaRPr lang="en-US" dirty="0"/>
          </a:p>
        </p:txBody>
      </p:sp>
    </p:spTree>
    <p:extLst>
      <p:ext uri="{BB962C8B-B14F-4D97-AF65-F5344CB8AC3E}">
        <p14:creationId xmlns:p14="http://schemas.microsoft.com/office/powerpoint/2010/main" val="16631036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457200" y="1600200"/>
            <a:ext cx="8229600" cy="4953000"/>
          </a:xfrm>
        </p:spPr>
        <p:txBody>
          <a:bodyPr>
            <a:normAutofit fontScale="92500" lnSpcReduction="20000"/>
          </a:bodyPr>
          <a:lstStyle/>
          <a:p>
            <a:r>
              <a:rPr lang="en-US" dirty="0"/>
              <a:t>A clinically viable, </a:t>
            </a:r>
            <a:r>
              <a:rPr lang="en-US" dirty="0" smtClean="0"/>
              <a:t>GPU-accelerated, robust optimization system is developed for intensity modulated proton and particle beam therapy treatment planning. </a:t>
            </a:r>
            <a:r>
              <a:rPr lang="en-US" dirty="0"/>
              <a:t>It </a:t>
            </a:r>
            <a:r>
              <a:rPr lang="en-US" dirty="0" smtClean="0"/>
              <a:t>has been in clinical use at Mayo Clinic.</a:t>
            </a:r>
          </a:p>
          <a:p>
            <a:endParaRPr lang="en-US" dirty="0" smtClean="0"/>
          </a:p>
          <a:p>
            <a:r>
              <a:rPr lang="en-US" dirty="0" smtClean="0"/>
              <a:t>Biologically motivated planning is achievable, and can be of clinical interest. </a:t>
            </a:r>
            <a:endParaRPr lang="en-US" dirty="0" smtClean="0"/>
          </a:p>
          <a:p>
            <a:endParaRPr lang="en-US" dirty="0"/>
          </a:p>
          <a:p>
            <a:r>
              <a:rPr lang="en-US" dirty="0" smtClean="0"/>
              <a:t>Possible application of particle detectors in patient motion management.</a:t>
            </a:r>
            <a:endParaRPr lang="en-US" dirty="0"/>
          </a:p>
        </p:txBody>
      </p:sp>
      <p:sp>
        <p:nvSpPr>
          <p:cNvPr id="5" name="Slide Number Placeholder 4"/>
          <p:cNvSpPr>
            <a:spLocks noGrp="1"/>
          </p:cNvSpPr>
          <p:nvPr>
            <p:ph type="sldNum" sz="quarter" idx="12"/>
          </p:nvPr>
        </p:nvSpPr>
        <p:spPr/>
        <p:txBody>
          <a:bodyPr/>
          <a:lstStyle/>
          <a:p>
            <a:fld id="{B6D56C40-1744-4F4D-A3F8-3AD6B14C2779}" type="slidenum">
              <a:rPr lang="en-US" smtClean="0"/>
              <a:t>42</a:t>
            </a:fld>
            <a:endParaRPr lang="en-US"/>
          </a:p>
        </p:txBody>
      </p:sp>
    </p:spTree>
    <p:extLst>
      <p:ext uri="{BB962C8B-B14F-4D97-AF65-F5344CB8AC3E}">
        <p14:creationId xmlns:p14="http://schemas.microsoft.com/office/powerpoint/2010/main" val="1096171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D56C40-1744-4F4D-A3F8-3AD6B14C2779}" type="slidenum">
              <a:rPr lang="en-US" smtClean="0"/>
              <a:t>5</a:t>
            </a:fld>
            <a:endParaRPr lang="en-US"/>
          </a:p>
        </p:txBody>
      </p:sp>
      <p:sp>
        <p:nvSpPr>
          <p:cNvPr id="5" name="TextBox 4"/>
          <p:cNvSpPr txBox="1"/>
          <p:nvPr/>
        </p:nvSpPr>
        <p:spPr>
          <a:xfrm>
            <a:off x="144516" y="685800"/>
            <a:ext cx="1989083" cy="1446550"/>
          </a:xfrm>
          <a:prstGeom prst="rect">
            <a:avLst/>
          </a:prstGeom>
          <a:noFill/>
        </p:spPr>
        <p:txBody>
          <a:bodyPr wrap="square" rtlCol="0">
            <a:spAutoFit/>
          </a:bodyPr>
          <a:lstStyle/>
          <a:p>
            <a:r>
              <a:rPr lang="en-US" sz="2200" dirty="0" smtClean="0"/>
              <a:t>Photon beam (~a few MeV) </a:t>
            </a:r>
            <a:r>
              <a:rPr lang="en-US" sz="2200" dirty="0" err="1" smtClean="0"/>
              <a:t>dosimetric</a:t>
            </a:r>
            <a:r>
              <a:rPr lang="en-US" sz="2200" dirty="0" smtClean="0"/>
              <a:t>  characteristics</a:t>
            </a:r>
            <a:endParaRPr lang="en-US" sz="22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208"/>
            <a:ext cx="4737718" cy="3500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7096" y="4074886"/>
            <a:ext cx="4635704" cy="2783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 y="5324257"/>
            <a:ext cx="2378472" cy="646331"/>
          </a:xfrm>
          <a:prstGeom prst="rect">
            <a:avLst/>
          </a:prstGeom>
          <a:noFill/>
        </p:spPr>
        <p:txBody>
          <a:bodyPr wrap="none" rtlCol="0">
            <a:spAutoFit/>
          </a:bodyPr>
          <a:lstStyle/>
          <a:p>
            <a:r>
              <a:rPr lang="en-US" dirty="0" smtClean="0"/>
              <a:t>Donut shaped dose </a:t>
            </a:r>
          </a:p>
          <a:p>
            <a:r>
              <a:rPr lang="en-US" dirty="0" smtClean="0"/>
              <a:t>distribution achievable</a:t>
            </a:r>
            <a:endParaRPr lang="en-US" dirty="0"/>
          </a:p>
        </p:txBody>
      </p:sp>
    </p:spTree>
    <p:extLst>
      <p:ext uri="{BB962C8B-B14F-4D97-AF65-F5344CB8AC3E}">
        <p14:creationId xmlns:p14="http://schemas.microsoft.com/office/powerpoint/2010/main" val="27846761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t>
            </a:r>
            <a:r>
              <a:rPr lang="en-US" dirty="0" smtClean="0"/>
              <a:t>oxicity</a:t>
            </a:r>
            <a:endParaRPr lang="en-US" dirty="0"/>
          </a:p>
        </p:txBody>
      </p:sp>
      <p:sp>
        <p:nvSpPr>
          <p:cNvPr id="3" name="Content Placeholder 2"/>
          <p:cNvSpPr>
            <a:spLocks noGrp="1"/>
          </p:cNvSpPr>
          <p:nvPr>
            <p:ph idx="1"/>
          </p:nvPr>
        </p:nvSpPr>
        <p:spPr>
          <a:xfrm>
            <a:off x="533400" y="1371600"/>
            <a:ext cx="8229600" cy="4038600"/>
          </a:xfrm>
        </p:spPr>
        <p:txBody>
          <a:bodyPr>
            <a:normAutofit lnSpcReduction="10000"/>
          </a:bodyPr>
          <a:lstStyle/>
          <a:p>
            <a:r>
              <a:rPr lang="en-US" dirty="0" smtClean="0"/>
              <a:t>Myelopathy </a:t>
            </a:r>
            <a:r>
              <a:rPr lang="en-US" dirty="0" smtClean="0"/>
              <a:t>(0.03cc </a:t>
            </a:r>
            <a:r>
              <a:rPr lang="en-US" dirty="0" smtClean="0"/>
              <a:t>of spinal cord, 22Gy 3 fractions)</a:t>
            </a:r>
          </a:p>
          <a:p>
            <a:r>
              <a:rPr lang="en-US" dirty="0" smtClean="0"/>
              <a:t>Bowel obstruction (5cc of small bowel, 18Gy 3 fractions)</a:t>
            </a:r>
          </a:p>
          <a:p>
            <a:r>
              <a:rPr lang="en-US" dirty="0" smtClean="0"/>
              <a:t>Malignant hypertension (1/3 volume of kidney hilum/vascular trunk, </a:t>
            </a:r>
            <a:r>
              <a:rPr lang="en-US" dirty="0"/>
              <a:t>15Gy 3 fractions)</a:t>
            </a:r>
            <a:endParaRPr lang="en-US" dirty="0" smtClean="0"/>
          </a:p>
          <a:p>
            <a:r>
              <a:rPr lang="en-US" dirty="0" smtClean="0"/>
              <a:t>Renal dysfunction (&lt;200cc of kidney cortex, </a:t>
            </a:r>
            <a:r>
              <a:rPr lang="en-US" dirty="0"/>
              <a:t>12Gy 3 fractions)</a:t>
            </a:r>
            <a:endParaRPr lang="en-US" dirty="0" smtClean="0"/>
          </a:p>
          <a:p>
            <a:endParaRPr lang="en-US" dirty="0" smtClean="0"/>
          </a:p>
        </p:txBody>
      </p:sp>
      <p:sp>
        <p:nvSpPr>
          <p:cNvPr id="5" name="Slide Number Placeholder 4"/>
          <p:cNvSpPr>
            <a:spLocks noGrp="1"/>
          </p:cNvSpPr>
          <p:nvPr>
            <p:ph type="sldNum" sz="quarter" idx="12"/>
          </p:nvPr>
        </p:nvSpPr>
        <p:spPr/>
        <p:txBody>
          <a:bodyPr/>
          <a:lstStyle/>
          <a:p>
            <a:fld id="{B6D56C40-1744-4F4D-A3F8-3AD6B14C2779}" type="slidenum">
              <a:rPr lang="en-US" smtClean="0"/>
              <a:t>6</a:t>
            </a:fld>
            <a:endParaRPr lang="en-US"/>
          </a:p>
        </p:txBody>
      </p:sp>
      <p:sp>
        <p:nvSpPr>
          <p:cNvPr id="7" name="Rectangle 6"/>
          <p:cNvSpPr/>
          <p:nvPr/>
        </p:nvSpPr>
        <p:spPr>
          <a:xfrm>
            <a:off x="1371600" y="5562600"/>
            <a:ext cx="6324600" cy="1477328"/>
          </a:xfrm>
          <a:prstGeom prst="rect">
            <a:avLst/>
          </a:prstGeom>
        </p:spPr>
        <p:txBody>
          <a:bodyPr wrap="square">
            <a:spAutoFit/>
          </a:bodyPr>
          <a:lstStyle/>
          <a:p>
            <a:r>
              <a:rPr lang="en-US" dirty="0" err="1" smtClean="0">
                <a:latin typeface="Arial" charset="0"/>
              </a:rPr>
              <a:t>Moussazadeh</a:t>
            </a:r>
            <a:r>
              <a:rPr lang="en-US" dirty="0" smtClean="0">
                <a:latin typeface="Arial" charset="0"/>
              </a:rPr>
              <a:t> </a:t>
            </a:r>
            <a:r>
              <a:rPr lang="en-US" dirty="0">
                <a:latin typeface="Arial" charset="0"/>
              </a:rPr>
              <a:t>et al, IJROBP 93(2):361-367, </a:t>
            </a:r>
            <a:r>
              <a:rPr lang="en-US" dirty="0" smtClean="0">
                <a:latin typeface="Arial" charset="0"/>
              </a:rPr>
              <a:t>2015</a:t>
            </a:r>
          </a:p>
          <a:p>
            <a:r>
              <a:rPr lang="en-US" dirty="0" smtClean="0">
                <a:latin typeface="Arial" charset="0"/>
              </a:rPr>
              <a:t>AAPM Report </a:t>
            </a:r>
            <a:r>
              <a:rPr lang="en-US" dirty="0" smtClean="0">
                <a:latin typeface="Arial" charset="0"/>
              </a:rPr>
              <a:t>101, 2012</a:t>
            </a:r>
            <a:endParaRPr lang="en-US" dirty="0" smtClean="0">
              <a:latin typeface="Arial" charset="0"/>
            </a:endParaRPr>
          </a:p>
          <a:p>
            <a:r>
              <a:rPr lang="en-US" dirty="0" smtClean="0">
                <a:latin typeface="Arial" charset="0"/>
              </a:rPr>
              <a:t>ASTRO white paper in Practical Radiation Oncology, </a:t>
            </a:r>
            <a:r>
              <a:rPr lang="en-US" dirty="0" smtClean="0">
                <a:latin typeface="Arial" charset="0"/>
              </a:rPr>
              <a:t>2011</a:t>
            </a:r>
          </a:p>
          <a:p>
            <a:r>
              <a:rPr lang="en-US" dirty="0">
                <a:latin typeface="Arial" charset="0"/>
              </a:rPr>
              <a:t>QUANTEC report, IJROBP, 2010, 76(3)</a:t>
            </a:r>
          </a:p>
          <a:p>
            <a:endParaRPr lang="en-US" dirty="0">
              <a:latin typeface="Arial" charset="0"/>
            </a:endParaRPr>
          </a:p>
        </p:txBody>
      </p:sp>
    </p:spTree>
    <p:extLst>
      <p:ext uri="{BB962C8B-B14F-4D97-AF65-F5344CB8AC3E}">
        <p14:creationId xmlns:p14="http://schemas.microsoft.com/office/powerpoint/2010/main" val="2749660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86"/>
            <a:ext cx="8229600" cy="563562"/>
          </a:xfrm>
        </p:spPr>
        <p:txBody>
          <a:bodyPr>
            <a:noAutofit/>
          </a:bodyPr>
          <a:lstStyle/>
          <a:p>
            <a:r>
              <a:rPr lang="en-US" sz="3600" dirty="0" smtClean="0"/>
              <a:t>Primary cervical cancer treatment in 2012</a:t>
            </a:r>
            <a:endParaRPr lang="en-US" sz="3600" dirty="0"/>
          </a:p>
        </p:txBody>
      </p:sp>
      <p:sp>
        <p:nvSpPr>
          <p:cNvPr id="3" name="Content Placeholder 2"/>
          <p:cNvSpPr>
            <a:spLocks noGrp="1"/>
          </p:cNvSpPr>
          <p:nvPr>
            <p:ph idx="1"/>
          </p:nvPr>
        </p:nvSpPr>
        <p:spPr>
          <a:xfrm>
            <a:off x="457200" y="718343"/>
            <a:ext cx="8229600" cy="1339057"/>
          </a:xfrm>
        </p:spPr>
        <p:txBody>
          <a:bodyPr>
            <a:normAutofit/>
          </a:bodyPr>
          <a:lstStyle/>
          <a:p>
            <a:r>
              <a:rPr lang="en-US" sz="2400" dirty="0" smtClean="0"/>
              <a:t>Hysterectomy and pelvis radiation 5000cGy in 25 fractions in 2012. Record obtained from outside institute.</a:t>
            </a:r>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647035"/>
            <a:ext cx="5494283" cy="5236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p:cNvSpPr>
            <a:spLocks noGrp="1"/>
          </p:cNvSpPr>
          <p:nvPr>
            <p:ph type="sldNum" sz="quarter" idx="12"/>
          </p:nvPr>
        </p:nvSpPr>
        <p:spPr/>
        <p:txBody>
          <a:bodyPr/>
          <a:lstStyle/>
          <a:p>
            <a:fld id="{B6D56C40-1744-4F4D-A3F8-3AD6B14C2779}" type="slidenum">
              <a:rPr lang="en-US" smtClean="0"/>
              <a:t>7</a:t>
            </a:fld>
            <a:endParaRPr lang="en-US"/>
          </a:p>
        </p:txBody>
      </p:sp>
    </p:spTree>
    <p:extLst>
      <p:ext uri="{BB962C8B-B14F-4D97-AF65-F5344CB8AC3E}">
        <p14:creationId xmlns:p14="http://schemas.microsoft.com/office/powerpoint/2010/main" val="12153424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786"/>
            <a:ext cx="8229600" cy="563562"/>
          </a:xfrm>
        </p:spPr>
        <p:txBody>
          <a:bodyPr>
            <a:noAutofit/>
          </a:bodyPr>
          <a:lstStyle/>
          <a:p>
            <a:r>
              <a:rPr lang="en-US" sz="3600" dirty="0" smtClean="0"/>
              <a:t>Re-irradiation with photon?</a:t>
            </a:r>
            <a:endParaRPr lang="en-US" sz="3600" dirty="0"/>
          </a:p>
        </p:txBody>
      </p:sp>
      <p:sp>
        <p:nvSpPr>
          <p:cNvPr id="3" name="Content Placeholder 2"/>
          <p:cNvSpPr>
            <a:spLocks noGrp="1"/>
          </p:cNvSpPr>
          <p:nvPr>
            <p:ph idx="1"/>
          </p:nvPr>
        </p:nvSpPr>
        <p:spPr>
          <a:xfrm>
            <a:off x="457200" y="771129"/>
            <a:ext cx="8229600" cy="524272"/>
          </a:xfrm>
        </p:spPr>
        <p:txBody>
          <a:bodyPr>
            <a:normAutofit/>
          </a:bodyPr>
          <a:lstStyle/>
          <a:p>
            <a:r>
              <a:rPr lang="en-US" sz="2400" dirty="0" smtClean="0"/>
              <a:t>3600/3000 </a:t>
            </a:r>
            <a:r>
              <a:rPr lang="en-US" sz="2400" dirty="0" err="1" smtClean="0"/>
              <a:t>cGy</a:t>
            </a:r>
            <a:r>
              <a:rPr lang="en-US" sz="2400" dirty="0" smtClean="0"/>
              <a:t> in 3 </a:t>
            </a:r>
            <a:r>
              <a:rPr lang="en-US" sz="2400" dirty="0" err="1" smtClean="0"/>
              <a:t>fx</a:t>
            </a:r>
            <a:r>
              <a:rPr lang="en-US" sz="2400" dirty="0" smtClean="0"/>
              <a:t>. Avoid 8Gy in bowel. </a:t>
            </a:r>
          </a:p>
        </p:txBody>
      </p:sp>
      <p:sp>
        <p:nvSpPr>
          <p:cNvPr id="4" name="TextBox 3"/>
          <p:cNvSpPr txBox="1"/>
          <p:nvPr/>
        </p:nvSpPr>
        <p:spPr>
          <a:xfrm>
            <a:off x="5486400" y="2514600"/>
            <a:ext cx="3359959" cy="923330"/>
          </a:xfrm>
          <a:prstGeom prst="rect">
            <a:avLst/>
          </a:prstGeom>
          <a:noFill/>
        </p:spPr>
        <p:txBody>
          <a:bodyPr wrap="none" rtlCol="0">
            <a:spAutoFit/>
          </a:bodyPr>
          <a:lstStyle/>
          <a:p>
            <a:r>
              <a:rPr lang="en-US" dirty="0" smtClean="0"/>
              <a:t>Adequate target coverage cannot </a:t>
            </a:r>
          </a:p>
          <a:p>
            <a:r>
              <a:rPr lang="en-US" dirty="0" smtClean="0"/>
              <a:t>be achieved simultaneously with</a:t>
            </a:r>
          </a:p>
          <a:p>
            <a:r>
              <a:rPr lang="en-US" dirty="0" smtClean="0"/>
              <a:t>organ at risk sparing.</a:t>
            </a:r>
            <a:endParaRPr lang="en-US"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0"/>
            <a:ext cx="521970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174" y="3838575"/>
            <a:ext cx="5276850"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B6D56C40-1744-4F4D-A3F8-3AD6B14C2779}" type="slidenum">
              <a:rPr lang="en-US" smtClean="0"/>
              <a:t>8</a:t>
            </a:fld>
            <a:endParaRPr lang="en-US"/>
          </a:p>
        </p:txBody>
      </p:sp>
    </p:spTree>
    <p:extLst>
      <p:ext uri="{BB962C8B-B14F-4D97-AF65-F5344CB8AC3E}">
        <p14:creationId xmlns:p14="http://schemas.microsoft.com/office/powerpoint/2010/main" val="676802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lstStyle/>
          <a:p>
            <a:endParaRPr lang="en-US" dirty="0" smtClean="0"/>
          </a:p>
          <a:p>
            <a:endParaRPr lang="en-US" dirty="0"/>
          </a:p>
          <a:p>
            <a:endParaRPr lang="en-US" dirty="0" smtClean="0"/>
          </a:p>
          <a:p>
            <a:endParaRPr lang="en-US" dirty="0"/>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6398" y="2133600"/>
            <a:ext cx="3657601" cy="36468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 y="1951556"/>
            <a:ext cx="5410200" cy="3108543"/>
          </a:xfrm>
          <a:prstGeom prst="rect">
            <a:avLst/>
          </a:prstGeom>
        </p:spPr>
        <p:txBody>
          <a:bodyPr wrap="square">
            <a:spAutoFit/>
          </a:bodyPr>
          <a:lstStyle/>
          <a:p>
            <a:pPr marL="285750" indent="-285750">
              <a:buFont typeface="Arial" panose="020B0604020202020204" pitchFamily="34" charset="0"/>
              <a:buChar char="•"/>
              <a:defRPr/>
            </a:pPr>
            <a:r>
              <a:rPr lang="en-US" sz="2800" dirty="0" smtClean="0">
                <a:solidFill>
                  <a:schemeClr val="tx2"/>
                </a:solidFill>
                <a:latin typeface="Arial" charset="0"/>
              </a:rPr>
              <a:t>79 </a:t>
            </a:r>
            <a:r>
              <a:rPr lang="en-US" sz="2800" dirty="0">
                <a:solidFill>
                  <a:schemeClr val="tx2"/>
                </a:solidFill>
                <a:latin typeface="Arial" charset="0"/>
              </a:rPr>
              <a:t>patients treated 18-24 </a:t>
            </a:r>
            <a:r>
              <a:rPr lang="en-US" sz="2800" dirty="0" err="1">
                <a:solidFill>
                  <a:schemeClr val="tx2"/>
                </a:solidFill>
                <a:latin typeface="Arial" charset="0"/>
              </a:rPr>
              <a:t>Gy</a:t>
            </a:r>
            <a:endParaRPr lang="en-US" sz="2800" dirty="0">
              <a:solidFill>
                <a:schemeClr val="tx2"/>
              </a:solidFill>
              <a:latin typeface="Arial" charset="0"/>
            </a:endParaRPr>
          </a:p>
          <a:p>
            <a:pPr marL="285750" indent="-285750">
              <a:buFont typeface="Arial" panose="020B0604020202020204" pitchFamily="34" charset="0"/>
              <a:buChar char="•"/>
              <a:defRPr/>
            </a:pPr>
            <a:r>
              <a:rPr lang="en-US" sz="2800" dirty="0">
                <a:solidFill>
                  <a:schemeClr val="tx2"/>
                </a:solidFill>
                <a:latin typeface="Arial" charset="0"/>
              </a:rPr>
              <a:t>The median </a:t>
            </a:r>
            <a:r>
              <a:rPr lang="en-US" sz="2800" dirty="0" err="1">
                <a:solidFill>
                  <a:schemeClr val="tx2"/>
                </a:solidFill>
                <a:latin typeface="Arial" charset="0"/>
              </a:rPr>
              <a:t>Dmin</a:t>
            </a:r>
            <a:endParaRPr lang="en-US" sz="2800" dirty="0">
              <a:solidFill>
                <a:schemeClr val="tx2"/>
              </a:solidFill>
              <a:latin typeface="Arial" charset="0"/>
            </a:endParaRPr>
          </a:p>
          <a:p>
            <a:pPr marL="742950" lvl="1" indent="-285750">
              <a:buFont typeface="Arial" panose="020B0604020202020204" pitchFamily="34" charset="0"/>
              <a:buChar char="•"/>
              <a:defRPr/>
            </a:pPr>
            <a:r>
              <a:rPr lang="en-US" sz="2800" dirty="0">
                <a:solidFill>
                  <a:schemeClr val="tx2"/>
                </a:solidFill>
                <a:latin typeface="Arial" charset="0"/>
              </a:rPr>
              <a:t>7 Failures: 10.4 </a:t>
            </a:r>
            <a:r>
              <a:rPr lang="en-US" sz="2800" dirty="0" err="1">
                <a:solidFill>
                  <a:schemeClr val="tx2"/>
                </a:solidFill>
                <a:latin typeface="Arial" charset="0"/>
              </a:rPr>
              <a:t>Gy</a:t>
            </a:r>
            <a:r>
              <a:rPr lang="en-US" sz="2800" dirty="0">
                <a:solidFill>
                  <a:schemeClr val="tx2"/>
                </a:solidFill>
                <a:latin typeface="Arial" charset="0"/>
              </a:rPr>
              <a:t> (range 0.9-14.4)</a:t>
            </a:r>
          </a:p>
          <a:p>
            <a:pPr marL="742950" lvl="1" indent="-285750">
              <a:buFont typeface="Arial" panose="020B0604020202020204" pitchFamily="34" charset="0"/>
              <a:buChar char="•"/>
              <a:defRPr/>
            </a:pPr>
            <a:r>
              <a:rPr lang="en-US" sz="2800" dirty="0">
                <a:solidFill>
                  <a:schemeClr val="tx2"/>
                </a:solidFill>
                <a:latin typeface="Arial" charset="0"/>
              </a:rPr>
              <a:t>All patients: 15.1 </a:t>
            </a:r>
            <a:r>
              <a:rPr lang="en-US" sz="2800" dirty="0" err="1">
                <a:solidFill>
                  <a:schemeClr val="tx2"/>
                </a:solidFill>
                <a:latin typeface="Arial" charset="0"/>
              </a:rPr>
              <a:t>Gy</a:t>
            </a:r>
            <a:r>
              <a:rPr lang="en-US" sz="2800" dirty="0">
                <a:solidFill>
                  <a:schemeClr val="tx2"/>
                </a:solidFill>
                <a:latin typeface="Arial" charset="0"/>
              </a:rPr>
              <a:t> (</a:t>
            </a:r>
            <a:r>
              <a:rPr lang="en-US" sz="2800">
                <a:solidFill>
                  <a:schemeClr val="tx2"/>
                </a:solidFill>
                <a:latin typeface="Arial" charset="0"/>
              </a:rPr>
              <a:t>range </a:t>
            </a:r>
            <a:r>
              <a:rPr lang="en-US" sz="2800" smtClean="0">
                <a:solidFill>
                  <a:schemeClr val="tx2"/>
                </a:solidFill>
                <a:latin typeface="Arial" charset="0"/>
              </a:rPr>
              <a:t>0.9-25.9</a:t>
            </a:r>
            <a:r>
              <a:rPr lang="en-US" sz="2800" dirty="0" smtClean="0">
                <a:solidFill>
                  <a:schemeClr val="tx2"/>
                </a:solidFill>
                <a:latin typeface="Arial" charset="0"/>
              </a:rPr>
              <a:t>)</a:t>
            </a:r>
            <a:endParaRPr lang="en-US" sz="2800" dirty="0">
              <a:solidFill>
                <a:schemeClr val="tx2"/>
              </a:solidFill>
              <a:latin typeface="Arial" charset="0"/>
            </a:endParaRPr>
          </a:p>
          <a:p>
            <a:pPr marL="285750" indent="-285750">
              <a:buFont typeface="Arial" panose="020B0604020202020204" pitchFamily="34" charset="0"/>
              <a:buChar char="•"/>
              <a:defRPr/>
            </a:pPr>
            <a:r>
              <a:rPr lang="en-US" sz="2800" dirty="0">
                <a:solidFill>
                  <a:schemeClr val="tx2"/>
                </a:solidFill>
                <a:latin typeface="Arial" charset="0"/>
              </a:rPr>
              <a:t>Authors rec’d </a:t>
            </a:r>
            <a:r>
              <a:rPr lang="en-US" sz="2800" dirty="0" err="1">
                <a:solidFill>
                  <a:schemeClr val="tx2"/>
                </a:solidFill>
                <a:latin typeface="Arial" charset="0"/>
              </a:rPr>
              <a:t>Dmin</a:t>
            </a:r>
            <a:r>
              <a:rPr lang="en-US" sz="2800" dirty="0">
                <a:solidFill>
                  <a:schemeClr val="tx2"/>
                </a:solidFill>
                <a:latin typeface="Arial" charset="0"/>
              </a:rPr>
              <a:t> </a:t>
            </a:r>
            <a:r>
              <a:rPr lang="en-US" sz="2800" u="sng" dirty="0">
                <a:solidFill>
                  <a:schemeClr val="tx2"/>
                </a:solidFill>
                <a:latin typeface="Arial" charset="0"/>
              </a:rPr>
              <a:t>&gt;</a:t>
            </a:r>
            <a:r>
              <a:rPr lang="en-US" sz="2800" dirty="0">
                <a:solidFill>
                  <a:schemeClr val="tx2"/>
                </a:solidFill>
                <a:latin typeface="Arial" charset="0"/>
              </a:rPr>
              <a:t>15 </a:t>
            </a:r>
            <a:r>
              <a:rPr lang="en-US" sz="2800" dirty="0" err="1">
                <a:solidFill>
                  <a:schemeClr val="tx2"/>
                </a:solidFill>
                <a:latin typeface="Arial" charset="0"/>
              </a:rPr>
              <a:t>Gy</a:t>
            </a:r>
            <a:endParaRPr lang="en-US" sz="2800" dirty="0">
              <a:solidFill>
                <a:schemeClr val="tx2"/>
              </a:solidFill>
              <a:latin typeface="Arial" charset="0"/>
            </a:endParaRPr>
          </a:p>
        </p:txBody>
      </p:sp>
      <p:sp>
        <p:nvSpPr>
          <p:cNvPr id="7" name="Title 1"/>
          <p:cNvSpPr>
            <a:spLocks noGrp="1"/>
          </p:cNvSpPr>
          <p:nvPr>
            <p:ph type="title"/>
          </p:nvPr>
        </p:nvSpPr>
        <p:spPr>
          <a:xfrm>
            <a:off x="457200" y="609600"/>
            <a:ext cx="8229600" cy="685800"/>
          </a:xfrm>
        </p:spPr>
        <p:txBody>
          <a:bodyPr>
            <a:normAutofit fontScale="90000"/>
          </a:bodyPr>
          <a:lstStyle/>
          <a:p>
            <a:r>
              <a:rPr lang="en-US" dirty="0" smtClean="0"/>
              <a:t>Pattern of </a:t>
            </a:r>
            <a:r>
              <a:rPr lang="en-US" dirty="0"/>
              <a:t>f</a:t>
            </a:r>
            <a:r>
              <a:rPr lang="en-US" dirty="0" smtClean="0"/>
              <a:t>ailure</a:t>
            </a:r>
            <a:endParaRPr lang="en-US" dirty="0"/>
          </a:p>
        </p:txBody>
      </p:sp>
      <p:sp>
        <p:nvSpPr>
          <p:cNvPr id="2" name="Slide Number Placeholder 1"/>
          <p:cNvSpPr>
            <a:spLocks noGrp="1"/>
          </p:cNvSpPr>
          <p:nvPr>
            <p:ph type="sldNum" sz="quarter" idx="12"/>
          </p:nvPr>
        </p:nvSpPr>
        <p:spPr/>
        <p:txBody>
          <a:bodyPr/>
          <a:lstStyle/>
          <a:p>
            <a:fld id="{B6D56C40-1744-4F4D-A3F8-3AD6B14C2779}" type="slidenum">
              <a:rPr lang="en-US" smtClean="0"/>
              <a:t>9</a:t>
            </a:fld>
            <a:endParaRPr lang="en-US"/>
          </a:p>
        </p:txBody>
      </p:sp>
      <p:sp>
        <p:nvSpPr>
          <p:cNvPr id="4" name="TextBox 3"/>
          <p:cNvSpPr txBox="1"/>
          <p:nvPr/>
        </p:nvSpPr>
        <p:spPr>
          <a:xfrm>
            <a:off x="838200" y="5595745"/>
            <a:ext cx="4481996" cy="369332"/>
          </a:xfrm>
          <a:prstGeom prst="rect">
            <a:avLst/>
          </a:prstGeom>
          <a:noFill/>
        </p:spPr>
        <p:txBody>
          <a:bodyPr wrap="none" rtlCol="0">
            <a:spAutoFit/>
          </a:bodyPr>
          <a:lstStyle/>
          <a:p>
            <a:r>
              <a:rPr lang="en-US" dirty="0" smtClean="0"/>
              <a:t>Lovelock, et. </a:t>
            </a:r>
            <a:r>
              <a:rPr lang="en-US" dirty="0"/>
              <a:t>a</a:t>
            </a:r>
            <a:r>
              <a:rPr lang="en-US" dirty="0" smtClean="0"/>
              <a:t>l. IJROBP 77(4) 1282-1287 2010</a:t>
            </a:r>
            <a:endParaRPr lang="en-US" dirty="0"/>
          </a:p>
        </p:txBody>
      </p:sp>
      <p:sp>
        <p:nvSpPr>
          <p:cNvPr id="5" name="TextBox 4"/>
          <p:cNvSpPr txBox="1"/>
          <p:nvPr/>
        </p:nvSpPr>
        <p:spPr>
          <a:xfrm>
            <a:off x="2362200" y="1447800"/>
            <a:ext cx="4534831" cy="369332"/>
          </a:xfrm>
          <a:prstGeom prst="rect">
            <a:avLst/>
          </a:prstGeom>
          <a:noFill/>
        </p:spPr>
        <p:txBody>
          <a:bodyPr wrap="none" rtlCol="0">
            <a:spAutoFit/>
          </a:bodyPr>
          <a:lstStyle/>
          <a:p>
            <a:r>
              <a:rPr lang="en-US" dirty="0" smtClean="0"/>
              <a:t>Single fraction for first irradiation in the region</a:t>
            </a:r>
            <a:endParaRPr lang="en-US" dirty="0"/>
          </a:p>
        </p:txBody>
      </p:sp>
    </p:spTree>
    <p:extLst>
      <p:ext uri="{BB962C8B-B14F-4D97-AF65-F5344CB8AC3E}">
        <p14:creationId xmlns:p14="http://schemas.microsoft.com/office/powerpoint/2010/main" val="6115734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14305</TotalTime>
  <Words>3157</Words>
  <Application>Microsoft Office PowerPoint</Application>
  <PresentationFormat>On-screen Show (4:3)</PresentationFormat>
  <Paragraphs>289</Paragraphs>
  <Slides>42</Slides>
  <Notes>29</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Office Theme</vt:lpstr>
      <vt:lpstr>A Physicist’s Experience in Radiation Therapy</vt:lpstr>
      <vt:lpstr>Outline</vt:lpstr>
      <vt:lpstr>36 years old female</vt:lpstr>
      <vt:lpstr>PowerPoint Presentation</vt:lpstr>
      <vt:lpstr>PowerPoint Presentation</vt:lpstr>
      <vt:lpstr>Toxicity</vt:lpstr>
      <vt:lpstr>Primary cervical cancer treatment in 2012</vt:lpstr>
      <vt:lpstr>Re-irradiation with photon?</vt:lpstr>
      <vt:lpstr>Pattern of failure</vt:lpstr>
      <vt:lpstr>Proton beam therapy</vt:lpstr>
      <vt:lpstr>Proton plan</vt:lpstr>
      <vt:lpstr>PowerPoint Presentation</vt:lpstr>
      <vt:lpstr>PowerPoint Presentation</vt:lpstr>
      <vt:lpstr>PowerPoint Presentation</vt:lpstr>
      <vt:lpstr>Follow up</vt:lpstr>
      <vt:lpstr>How do we make a plan</vt:lpstr>
      <vt:lpstr>Optimization method</vt:lpstr>
      <vt:lpstr>Robust optimization introduction</vt:lpstr>
      <vt:lpstr>Robust optimization introduction</vt:lpstr>
      <vt:lpstr>Existing robust optimization methods</vt:lpstr>
      <vt:lpstr>Existing robust optimization methods</vt:lpstr>
      <vt:lpstr>Existing robust optimization methods</vt:lpstr>
      <vt:lpstr>All-scenario robust optimization</vt:lpstr>
      <vt:lpstr>Comparison with worst case robust optimizations: H&amp;N</vt:lpstr>
      <vt:lpstr>GPU computing</vt:lpstr>
      <vt:lpstr>Comparison with the commercial plan</vt:lpstr>
      <vt:lpstr>Biological optimization</vt:lpstr>
      <vt:lpstr>LET enhanced optimization - motivation</vt:lpstr>
      <vt:lpstr>LET enhanced optimization</vt:lpstr>
      <vt:lpstr>LET distributions: conventional v.s. bio-optimization </vt:lpstr>
      <vt:lpstr>Particle beam therapy with heavier particles – carbon, helium, etc</vt:lpstr>
      <vt:lpstr>Microscopic model of radiobiology</vt:lpstr>
      <vt:lpstr>Compared with cell survival experiment</vt:lpstr>
      <vt:lpstr>Optimized to biological dose</vt:lpstr>
      <vt:lpstr>PowerPoint Presentation</vt:lpstr>
      <vt:lpstr>PowerPoint Presentation</vt:lpstr>
      <vt:lpstr>PowerPoint Presentation</vt:lpstr>
      <vt:lpstr>PowerPoint Presentation</vt:lpstr>
      <vt:lpstr>PowerPoint Presentation</vt:lpstr>
      <vt:lpstr>Detecting fragments in carbon beam therapy</vt:lpstr>
      <vt:lpstr>Fragments helped to look into phantoms</vt:lpstr>
      <vt:lpstr>Conclusion</vt:lpstr>
    </vt:vector>
  </TitlesOfParts>
  <Company>Mayo Clinic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chicago</dc:title>
  <dc:creator>Jiasen  Ma</dc:creator>
  <cp:lastModifiedBy>Ma, Jiasen, Ph.D.</cp:lastModifiedBy>
  <cp:revision>220</cp:revision>
  <dcterms:created xsi:type="dcterms:W3CDTF">2019-01-09T19:07:26Z</dcterms:created>
  <dcterms:modified xsi:type="dcterms:W3CDTF">2019-03-11T20:58:48Z</dcterms:modified>
</cp:coreProperties>
</file>