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9" r:id="rId2"/>
    <p:sldId id="258" r:id="rId3"/>
    <p:sldId id="262" r:id="rId4"/>
    <p:sldId id="266" r:id="rId5"/>
    <p:sldId id="274" r:id="rId6"/>
    <p:sldId id="263" r:id="rId7"/>
    <p:sldId id="273" r:id="rId8"/>
    <p:sldId id="275" r:id="rId9"/>
    <p:sldId id="276" r:id="rId10"/>
    <p:sldId id="277" r:id="rId11"/>
    <p:sldId id="278" r:id="rId12"/>
    <p:sldId id="260" r:id="rId13"/>
    <p:sldId id="279" r:id="rId14"/>
    <p:sldId id="267" r:id="rId15"/>
    <p:sldId id="268" r:id="rId16"/>
    <p:sldId id="283" r:id="rId17"/>
    <p:sldId id="281" r:id="rId18"/>
    <p:sldId id="287" r:id="rId19"/>
    <p:sldId id="286" r:id="rId20"/>
    <p:sldId id="292" r:id="rId21"/>
    <p:sldId id="288" r:id="rId22"/>
    <p:sldId id="294" r:id="rId23"/>
    <p:sldId id="285" r:id="rId24"/>
    <p:sldId id="293" r:id="rId25"/>
    <p:sldId id="291" r:id="rId26"/>
    <p:sldId id="290" r:id="rId27"/>
    <p:sldId id="295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  <a:srgbClr val="151517"/>
    <a:srgbClr val="FF3399"/>
    <a:srgbClr val="FF3300"/>
    <a:srgbClr val="99FF99"/>
    <a:srgbClr val="FF9999"/>
    <a:srgbClr val="F8F9D5"/>
    <a:srgbClr val="F9F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840" y="-108"/>
      </p:cViewPr>
      <p:guideLst>
        <p:guide orient="horz" pos="1776"/>
        <p:guide pos="32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8ACB3-96A2-4B32-9A36-A39E45CFA1D0}" type="datetimeFigureOut">
              <a:rPr lang="en-US" smtClean="0"/>
              <a:t>10/7/2011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6F528-1CCE-49DE-B2FC-C646304B8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0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3F8E-3996-49DF-B085-D2302A68C6D1}" type="datetime1">
              <a:rPr lang="en-US" smtClean="0"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ANT11 Drexel 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3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069D3-81E4-4800-B404-7D62ADAA8CB9}" type="datetime1">
              <a:rPr lang="en-US" smtClean="0"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ANT11 Drexel 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4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29E2-B028-451E-8C27-D9DABF19D890}" type="datetime1">
              <a:rPr lang="en-US" smtClean="0"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ANT11 Drexel 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1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9CC3-C67B-4444-9630-EAD993C15106}" type="datetime1">
              <a:rPr lang="en-US" smtClean="0"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ANT11 Drexel 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2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AF69-E8B5-4D9A-AB1D-BE36327BDDB5}" type="datetime1">
              <a:rPr lang="en-US" smtClean="0"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ANT11 Drexel 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60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7C74-9204-4C5E-AF2B-FE50D88C3832}" type="datetime1">
              <a:rPr lang="en-US" smtClean="0"/>
              <a:t>10/7/2011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ANT11 Drexel 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3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AA97-3286-4AB1-94D5-8E0E1CA549C4}" type="datetime1">
              <a:rPr lang="en-US" smtClean="0"/>
              <a:t>10/7/2011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ANT11 Drexel 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0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7606C-C378-4553-B5CD-7CF893874FB3}" type="datetime1">
              <a:rPr lang="en-US" smtClean="0"/>
              <a:t>10/7/2011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ANT11 Drexel 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9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DD06-EED2-41BE-88EE-13B38539743D}" type="datetime1">
              <a:rPr lang="en-US" smtClean="0"/>
              <a:t>10/7/2011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ANT11 Drexel 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1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DADD8-0637-4750-9822-217D4F83D843}" type="datetime1">
              <a:rPr lang="en-US" smtClean="0"/>
              <a:t>10/7/2011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ANT11 Drexel 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4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CC92-88A0-4213-97DD-393918A8E0E2}" type="datetime1">
              <a:rPr lang="en-US" smtClean="0"/>
              <a:t>10/7/2011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ANT11 Drexel 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7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8BE87-F33C-49A7-9F3D-53DEDEC5BACA}" type="datetime1">
              <a:rPr lang="en-US" smtClean="0"/>
              <a:t>10/7/2011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ANT11 Drexel 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AE956-26F0-4794-8F4C-97BAC66AD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8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2400"/>
            <a:ext cx="9144000" cy="1522975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Progress in developing large-area high resolution photo-detectors  (LAPPD)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t="6573" r="24121" b="10288"/>
          <a:stretch/>
        </p:blipFill>
        <p:spPr bwMode="auto">
          <a:xfrm>
            <a:off x="1752600" y="2286000"/>
            <a:ext cx="5562600" cy="444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1194137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Henry Frisch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Enrico Fermi Institute, Univ. of Chicago</a:t>
            </a:r>
          </a:p>
          <a:p>
            <a:pPr algn="ctr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and HEPD, Argonne National Laboratory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D8660E-1C82-43F9-A6E8-E57C4C0DF592}" type="datetime1">
              <a:rPr lang="en-US" sz="1200" b="0" smtClean="0">
                <a:latin typeface="Arial" pitchFamily="34" charset="0"/>
              </a:rPr>
              <a:t>10/9/2011</a:t>
            </a:fld>
            <a:endParaRPr lang="en-US" sz="1200" b="0" dirty="0" smtClean="0">
              <a:latin typeface="Arial" pitchFamily="34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smtClean="0">
                <a:latin typeface="Arial" pitchFamily="34" charset="0"/>
              </a:rPr>
              <a:t>ANT11 Drexel U</a:t>
            </a:r>
            <a:endParaRPr lang="en-US" sz="1200" b="0" smtClean="0">
              <a:latin typeface="Arial" pitchFamily="34" charset="0"/>
            </a:endParaRPr>
          </a:p>
        </p:txBody>
      </p:sp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122237"/>
            <a:ext cx="8686800" cy="7318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b="1" dirty="0" err="1" smtClean="0">
                <a:solidFill>
                  <a:srgbClr val="002060"/>
                </a:solidFill>
              </a:rPr>
              <a:t>Microchannel</a:t>
            </a:r>
            <a:r>
              <a:rPr lang="en-US" sz="5400" b="1" dirty="0" smtClean="0">
                <a:solidFill>
                  <a:srgbClr val="002060"/>
                </a:solidFill>
              </a:rPr>
              <a:t> Plates-4c</a:t>
            </a:r>
            <a:endParaRPr lang="en-US" sz="5400" b="1" dirty="0" smtClean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86" y="609600"/>
            <a:ext cx="9144000" cy="762000"/>
          </a:xfrm>
        </p:spPr>
        <p:txBody>
          <a:bodyPr>
            <a:normAutofit fontScale="55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Performance:  </a:t>
            </a:r>
            <a:r>
              <a:rPr lang="en-US" sz="4000" b="1" dirty="0" smtClean="0">
                <a:solidFill>
                  <a:srgbClr val="FF0000"/>
                </a:solidFill>
              </a:rPr>
              <a:t>Image quality, spatial resolution, uniformity: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Good uniformity; can resolve the multi boundaries in top plate (20microns)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6248400"/>
            <a:ext cx="5638800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buClr>
                <a:srgbClr val="FFCC00"/>
              </a:buClr>
              <a:defRPr/>
            </a:pPr>
            <a:r>
              <a:rPr lang="en-US" b="1" dirty="0" err="1" smtClean="0">
                <a:solidFill>
                  <a:schemeClr val="accent4">
                    <a:lumMod val="10000"/>
                  </a:schemeClr>
                </a:solidFill>
              </a:rPr>
              <a:t>Ossy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</a:rPr>
              <a:t>Siegmund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, Jason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</a:rPr>
              <a:t>McPhate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, Sharon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</a:rPr>
              <a:t>Jelinsky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SSL/UCB 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21075" r="5631" b="10968"/>
          <a:stretch/>
        </p:blipFill>
        <p:spPr>
          <a:xfrm>
            <a:off x="781665" y="1445342"/>
            <a:ext cx="7728154" cy="466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D8660E-1C82-43F9-A6E8-E57C4C0DF592}" type="datetime1">
              <a:rPr lang="en-US" sz="1200" b="0" smtClean="0">
                <a:latin typeface="Arial" pitchFamily="34" charset="0"/>
              </a:rPr>
              <a:t>10/9/2011</a:t>
            </a:fld>
            <a:endParaRPr lang="en-US" sz="1200" b="0" dirty="0" smtClean="0">
              <a:latin typeface="Arial" pitchFamily="34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smtClean="0">
                <a:latin typeface="Arial" pitchFamily="34" charset="0"/>
              </a:rPr>
              <a:t>ANT11 Drexel U</a:t>
            </a:r>
            <a:endParaRPr lang="en-US" sz="1200" b="0" smtClean="0">
              <a:latin typeface="Arial" pitchFamily="34" charset="0"/>
            </a:endParaRPr>
          </a:p>
        </p:txBody>
      </p:sp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122237"/>
            <a:ext cx="8686800" cy="7318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b="1" dirty="0" err="1" smtClean="0">
                <a:solidFill>
                  <a:srgbClr val="002060"/>
                </a:solidFill>
              </a:rPr>
              <a:t>Microchannel</a:t>
            </a:r>
            <a:r>
              <a:rPr lang="en-US" sz="5400" b="1" dirty="0" smtClean="0">
                <a:solidFill>
                  <a:srgbClr val="002060"/>
                </a:solidFill>
              </a:rPr>
              <a:t> Plates-4d</a:t>
            </a:r>
            <a:endParaRPr lang="en-US" sz="5400" b="1" dirty="0" smtClean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86" y="609600"/>
            <a:ext cx="9144000" cy="762000"/>
          </a:xfrm>
          <a:ln>
            <a:solidFill>
              <a:srgbClr val="FF3399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Performance: burn-in (aka `scrub’) 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67231"/>
            <a:ext cx="2507226" cy="1271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buClr>
                <a:srgbClr val="FFCC00"/>
              </a:buClr>
              <a:defRPr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Measurements by</a:t>
            </a:r>
          </a:p>
          <a:p>
            <a:pPr>
              <a:lnSpc>
                <a:spcPct val="85000"/>
              </a:lnSpc>
              <a:buClr>
                <a:srgbClr val="FFCC00"/>
              </a:buClr>
              <a:defRPr/>
            </a:pPr>
            <a:r>
              <a:rPr lang="en-US" b="1" dirty="0" err="1" smtClean="0">
                <a:solidFill>
                  <a:schemeClr val="accent4">
                    <a:lumMod val="10000"/>
                  </a:schemeClr>
                </a:solidFill>
              </a:rPr>
              <a:t>Ossy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</a:rPr>
              <a:t>Siegmund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endParaRPr lang="en-US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85000"/>
              </a:lnSpc>
              <a:buClr>
                <a:srgbClr val="FFCC00"/>
              </a:buClr>
              <a:defRPr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Jason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</a:rPr>
              <a:t>McPhate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endParaRPr lang="en-US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85000"/>
              </a:lnSpc>
              <a:buClr>
                <a:srgbClr val="FFCC00"/>
              </a:buClr>
              <a:defRPr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Sharon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</a:rPr>
              <a:t>Jelinsky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SSL/UCB 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t="19140" r="47672" b="8888"/>
          <a:stretch/>
        </p:blipFill>
        <p:spPr>
          <a:xfrm>
            <a:off x="2057400" y="1312605"/>
            <a:ext cx="4579374" cy="547344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6636775" y="4736360"/>
            <a:ext cx="907026" cy="1404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85935" y="4876800"/>
            <a:ext cx="2202426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 smtClean="0">
                <a:solidFill>
                  <a:srgbClr val="FF3300"/>
                </a:solidFill>
              </a:rPr>
              <a:t>Typical MCP behavior- long scrub-times</a:t>
            </a:r>
            <a:endParaRPr lang="en-US" sz="2800" b="1" dirty="0">
              <a:solidFill>
                <a:srgbClr val="FF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9174" y="1600200"/>
            <a:ext cx="2431026" cy="1661993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 smtClean="0">
                <a:solidFill>
                  <a:srgbClr val="FF0066"/>
                </a:solidFill>
              </a:rPr>
              <a:t>Measured ANL ALD-MCP behavior</a:t>
            </a:r>
          </a:p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(ALD by Anil Mane, Jeff Elam, ANL)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334000" y="1988403"/>
            <a:ext cx="1447800" cy="100951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D8660E-1C82-43F9-A6E8-E57C4C0DF592}" type="datetime1">
              <a:rPr lang="en-US" sz="1200" b="0" smtClean="0">
                <a:latin typeface="Arial" pitchFamily="34" charset="0"/>
              </a:rPr>
              <a:t>10/9/2011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smtClean="0">
                <a:latin typeface="Arial" pitchFamily="34" charset="0"/>
              </a:rPr>
              <a:t>ANT11 Drexel U</a:t>
            </a:r>
            <a:endParaRPr lang="en-US" sz="1200" b="0" smtClean="0">
              <a:latin typeface="Arial" pitchFamily="34" charset="0"/>
            </a:endParaRPr>
          </a:p>
        </p:txBody>
      </p:sp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002060"/>
                </a:solidFill>
              </a:rPr>
              <a:t>First Pulses From an 8” MCP (!)</a:t>
            </a:r>
            <a:endParaRPr lang="en-US" sz="5400" b="1" dirty="0" smtClean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862484"/>
            <a:ext cx="9144000" cy="4195916"/>
          </a:xfrm>
        </p:spPr>
        <p:txBody>
          <a:bodyPr>
            <a:normAutofit/>
          </a:bodyPr>
          <a:lstStyle/>
          <a:p>
            <a:pPr marL="0" indent="0">
              <a:lnSpc>
                <a:spcPct val="65000"/>
              </a:lnSpc>
              <a:buClr>
                <a:srgbClr val="FFCC00"/>
              </a:buClr>
              <a:buNone/>
              <a:defRPr/>
            </a:pP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Matt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</a:rPr>
              <a:t>Wetstein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, Bernhard Adams,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</a:rPr>
              <a:t>Razib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</a:rPr>
              <a:t>Obaid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, Sasha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</a:rPr>
              <a:t>Vostrikov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 (ANL and UC)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7" t="11398" r="14540" b="19785"/>
          <a:stretch/>
        </p:blipFill>
        <p:spPr>
          <a:xfrm>
            <a:off x="381000" y="914400"/>
            <a:ext cx="6297561" cy="4719484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12" idx="1"/>
          </p:cNvCxnSpPr>
          <p:nvPr/>
        </p:nvCxnSpPr>
        <p:spPr>
          <a:xfrm flipH="1" flipV="1">
            <a:off x="4313904" y="3264310"/>
            <a:ext cx="2772696" cy="5506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086600" y="3469558"/>
            <a:ext cx="2057400" cy="6907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buClr>
                <a:srgbClr val="FFCC00"/>
              </a:buClr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Pulses from the 2 ends of an 8” anode strip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13716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Caveats- this is the first time…</a:t>
            </a:r>
          </a:p>
          <a:p>
            <a:r>
              <a:rPr lang="en-US" dirty="0" smtClean="0"/>
              <a:t>TDIITDs- don’t  over analyze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0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D8660E-1C82-43F9-A6E8-E57C4C0DF592}" type="datetime1">
              <a:rPr lang="en-US" sz="1200" b="0" smtClean="0">
                <a:latin typeface="Arial" pitchFamily="34" charset="0"/>
              </a:rPr>
              <a:t>10/9/2011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smtClean="0">
                <a:latin typeface="Arial" pitchFamily="34" charset="0"/>
              </a:rPr>
              <a:t>ANT11 Drexel U</a:t>
            </a:r>
            <a:endParaRPr lang="en-US" sz="1200" b="0" smtClean="0">
              <a:latin typeface="Arial" pitchFamily="34" charset="0"/>
            </a:endParaRPr>
          </a:p>
        </p:txBody>
      </p:sp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76200"/>
            <a:ext cx="8686800" cy="7318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002060"/>
                </a:solidFill>
              </a:rPr>
              <a:t>First Pulses From an 8” MCP</a:t>
            </a:r>
            <a:endParaRPr lang="en-US" sz="5400" b="1" dirty="0" smtClean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8" t="25000" r="29721" b="21250"/>
          <a:stretch/>
        </p:blipFill>
        <p:spPr bwMode="auto">
          <a:xfrm>
            <a:off x="1248472" y="868728"/>
            <a:ext cx="6329030" cy="515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8600" y="685800"/>
            <a:ext cx="9144000" cy="766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5000"/>
              </a:lnSpc>
              <a:buClr>
                <a:srgbClr val="FFCC00"/>
              </a:buClr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Matt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</a:rPr>
              <a:t>Wetstein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, Bernhard Adams,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</a:rPr>
              <a:t>Razib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</a:rPr>
              <a:t>Obaid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, Sasha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</a:rPr>
              <a:t>Vostrikov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 (ANL and UC)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0923" y="3976807"/>
            <a:ext cx="52197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From </a:t>
            </a:r>
            <a:r>
              <a:rPr lang="en-US" sz="2000" b="1" dirty="0" smtClean="0">
                <a:solidFill>
                  <a:srgbClr val="FF0000"/>
                </a:solidFill>
              </a:rPr>
              <a:t>the time difference of the 2 ends of the strip one gets the longitudinal position, from the average of the 2 ends the time (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and of course from which strip(s) one gets the transverse position) =&gt; so have 2D at wall plus Time-of-Arrival</a:t>
            </a: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411532" y="2712669"/>
            <a:ext cx="1619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</a:rPr>
              <a:t>TOA (psec)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26131" y="5862935"/>
            <a:ext cx="3066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</a:rPr>
              <a:t>Position of laser (mm)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477000" y="2819400"/>
            <a:ext cx="593623" cy="2799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070624" y="2821318"/>
            <a:ext cx="20733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TrueError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bar prob.</a:t>
            </a:r>
          </a:p>
          <a:p>
            <a:pPr>
              <a:lnSpc>
                <a:spcPct val="85000"/>
              </a:lnSpc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l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ike this </a:t>
            </a:r>
          </a:p>
          <a:p>
            <a:pPr>
              <a:lnSpc>
                <a:spcPct val="85000"/>
              </a:lnSpc>
            </a:pP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(ask Matt)</a:t>
            </a:r>
          </a:p>
          <a:p>
            <a:pPr>
              <a:lnSpc>
                <a:spcPct val="85000"/>
              </a:lnSpc>
            </a:pPr>
            <a:endParaRPr lang="en-US" sz="2000" dirty="0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85000"/>
              </a:lnSpc>
            </a:pP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Note </a:t>
            </a:r>
          </a:p>
          <a:p>
            <a:pPr>
              <a:lnSpc>
                <a:spcPct val="85000"/>
              </a:lnSpc>
            </a:pP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c= 0.3mm/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ps</a:t>
            </a:r>
            <a:endParaRPr lang="en-US" sz="20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85000"/>
              </a:lnSpc>
            </a:pP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1/c=3.3 psec/mm</a:t>
            </a:r>
            <a:endParaRPr lang="en-US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1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D8660E-1C82-43F9-A6E8-E57C4C0DF592}" type="datetime1">
              <a:rPr lang="en-US" sz="1200" b="0" smtClean="0">
                <a:latin typeface="Arial" pitchFamily="34" charset="0"/>
              </a:rPr>
              <a:t>10/9/2011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smtClean="0">
                <a:latin typeface="Arial" pitchFamily="34" charset="0"/>
              </a:rPr>
              <a:t>ANT11 Drexel U</a:t>
            </a:r>
            <a:endParaRPr lang="en-US" sz="1200" b="0" smtClean="0">
              <a:latin typeface="Arial" pitchFamily="34" charset="0"/>
            </a:endParaRPr>
          </a:p>
        </p:txBody>
      </p:sp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82563"/>
            <a:ext cx="8686800" cy="7318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002060"/>
                </a:solidFill>
              </a:rPr>
              <a:t>MCP Prognosis</a:t>
            </a:r>
            <a:endParaRPr lang="en-US" sz="5400" b="1" dirty="0" smtClean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038600"/>
          </a:xfrm>
        </p:spPr>
        <p:txBody>
          <a:bodyPr>
            <a:noAutofit/>
          </a:bodyPr>
          <a:lstStyle/>
          <a:p>
            <a:pPr marL="0">
              <a:lnSpc>
                <a:spcPct val="80000"/>
              </a:lnSpc>
              <a:spcBef>
                <a:spcPts val="0"/>
              </a:spcBef>
              <a:buClr>
                <a:schemeClr val="accent4">
                  <a:lumMod val="10000"/>
                </a:schemeClr>
              </a:buClr>
              <a:buSzPct val="130000"/>
              <a:defRPr/>
            </a:pPr>
            <a:r>
              <a:rPr lang="en-US" sz="2000" b="1" dirty="0" err="1" smtClean="0">
                <a:solidFill>
                  <a:srgbClr val="151517"/>
                </a:solidFill>
              </a:rPr>
              <a:t>Incom</a:t>
            </a:r>
            <a:r>
              <a:rPr lang="en-US" sz="2000" b="1" dirty="0" smtClean="0">
                <a:solidFill>
                  <a:srgbClr val="151517"/>
                </a:solidFill>
              </a:rPr>
              <a:t> has made great strides in making substrates- the 3-pt joint of the </a:t>
            </a:r>
            <a:r>
              <a:rPr lang="en-US" sz="2000" b="1" dirty="0" err="1" smtClean="0">
                <a:solidFill>
                  <a:srgbClr val="151517"/>
                </a:solidFill>
              </a:rPr>
              <a:t>multis</a:t>
            </a:r>
            <a:r>
              <a:rPr lang="en-US" sz="2000" b="1" dirty="0" smtClean="0">
                <a:solidFill>
                  <a:srgbClr val="151517"/>
                </a:solidFill>
              </a:rPr>
              <a:t> seems solved; some cleaning issues remain and are being worked on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Clr>
                <a:schemeClr val="accent4">
                  <a:lumMod val="10000"/>
                </a:schemeClr>
              </a:buClr>
              <a:buSzPct val="130000"/>
              <a:defRPr/>
            </a:pPr>
            <a:endParaRPr lang="en-US" sz="2000" b="1" dirty="0" smtClean="0">
              <a:solidFill>
                <a:srgbClr val="151517"/>
              </a:solidFill>
            </a:endParaRPr>
          </a:p>
          <a:p>
            <a:pPr marL="0">
              <a:lnSpc>
                <a:spcPct val="80000"/>
              </a:lnSpc>
              <a:spcBef>
                <a:spcPts val="0"/>
              </a:spcBef>
              <a:buClr>
                <a:schemeClr val="accent4">
                  <a:lumMod val="10000"/>
                </a:schemeClr>
              </a:buClr>
              <a:buSzPct val="130000"/>
              <a:defRPr/>
            </a:pPr>
            <a:r>
              <a:rPr lang="en-US" sz="2000" b="1" dirty="0" smtClean="0">
                <a:solidFill>
                  <a:srgbClr val="151517"/>
                </a:solidFill>
              </a:rPr>
              <a:t>Strong UHV test facilities have been constructed at SSL and ANL (this was a big effort- UHV isn’t fast or easy- requires real infrastructure)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Clr>
                <a:schemeClr val="accent4">
                  <a:lumMod val="10000"/>
                </a:schemeClr>
              </a:buClr>
              <a:buSzPct val="130000"/>
              <a:defRPr/>
            </a:pPr>
            <a:endParaRPr lang="en-US" sz="2000" b="1" dirty="0" smtClean="0">
              <a:solidFill>
                <a:srgbClr val="151517"/>
              </a:solidFill>
            </a:endParaRPr>
          </a:p>
          <a:p>
            <a:pPr marL="0">
              <a:lnSpc>
                <a:spcPct val="80000"/>
              </a:lnSpc>
              <a:spcBef>
                <a:spcPts val="0"/>
              </a:spcBef>
              <a:buClr>
                <a:schemeClr val="accent4">
                  <a:lumMod val="10000"/>
                </a:schemeClr>
              </a:buClr>
              <a:buSzPct val="130000"/>
              <a:defRPr/>
            </a:pPr>
            <a:r>
              <a:rPr lang="en-US" sz="2000" b="1" dirty="0" smtClean="0">
                <a:solidFill>
                  <a:srgbClr val="151517"/>
                </a:solidFill>
              </a:rPr>
              <a:t>ALD development has a 1</a:t>
            </a:r>
            <a:r>
              <a:rPr lang="en-US" sz="2000" b="1" baseline="30000" dirty="0" smtClean="0">
                <a:solidFill>
                  <a:srgbClr val="151517"/>
                </a:solidFill>
              </a:rPr>
              <a:t>st</a:t>
            </a:r>
            <a:r>
              <a:rPr lang="en-US" sz="2000" b="1" dirty="0" smtClean="0">
                <a:solidFill>
                  <a:srgbClr val="151517"/>
                </a:solidFill>
              </a:rPr>
              <a:t>-generation baseline that shows high gain, low noise, and short burn-in (ALD: Anil Mane and Jeff Elam, ANL)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Clr>
                <a:schemeClr val="accent4">
                  <a:lumMod val="10000"/>
                </a:schemeClr>
              </a:buClr>
              <a:buSzPct val="130000"/>
              <a:defRPr/>
            </a:pPr>
            <a:endParaRPr lang="en-US" sz="2000" b="1" dirty="0" smtClean="0">
              <a:solidFill>
                <a:srgbClr val="151517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accent4">
                  <a:lumMod val="10000"/>
                </a:schemeClr>
              </a:buClr>
              <a:buSzPct val="130000"/>
              <a:defRPr/>
            </a:pPr>
            <a:r>
              <a:rPr lang="en-US" sz="2000" b="1" dirty="0" smtClean="0">
                <a:solidFill>
                  <a:srgbClr val="151517"/>
                </a:solidFill>
              </a:rPr>
              <a:t>Transferring knowledge gained from hundreds of 33mm plates to 8” plates and </a:t>
            </a:r>
            <a:r>
              <a:rPr lang="en-US" sz="2000" b="1" dirty="0" err="1" smtClean="0">
                <a:solidFill>
                  <a:srgbClr val="151517"/>
                </a:solidFill>
              </a:rPr>
              <a:t>Beneq</a:t>
            </a:r>
            <a:r>
              <a:rPr lang="en-US" sz="2000" b="1" dirty="0" smtClean="0">
                <a:solidFill>
                  <a:srgbClr val="151517"/>
                </a:solidFill>
              </a:rPr>
              <a:t> machine now (</a:t>
            </a:r>
            <a:r>
              <a:rPr lang="en-US" sz="2000" b="1" dirty="0">
                <a:solidFill>
                  <a:srgbClr val="151517"/>
                </a:solidFill>
              </a:rPr>
              <a:t>Anil Mane and Jeff </a:t>
            </a:r>
            <a:r>
              <a:rPr lang="en-US" sz="2000" b="1" dirty="0" smtClean="0">
                <a:solidFill>
                  <a:srgbClr val="151517"/>
                </a:solidFill>
              </a:rPr>
              <a:t>Elam, ANL)</a:t>
            </a:r>
            <a:endParaRPr lang="en-US" sz="2000" b="1" dirty="0">
              <a:solidFill>
                <a:srgbClr val="151517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accent4">
                  <a:lumMod val="10000"/>
                </a:schemeClr>
              </a:buClr>
              <a:buSzPct val="130000"/>
              <a:defRPr/>
            </a:pPr>
            <a:endParaRPr lang="en-US" sz="2000" b="1" dirty="0" smtClean="0">
              <a:solidFill>
                <a:srgbClr val="151517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accent4">
                  <a:lumMod val="10000"/>
                </a:schemeClr>
              </a:buClr>
              <a:buSzPct val="130000"/>
              <a:defRPr/>
            </a:pPr>
            <a:endParaRPr lang="en-US" sz="2000" b="1" dirty="0" smtClean="0">
              <a:solidFill>
                <a:srgbClr val="151517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accent4">
                  <a:lumMod val="10000"/>
                </a:schemeClr>
              </a:buClr>
              <a:buSzPct val="130000"/>
              <a:defRPr/>
            </a:pPr>
            <a:r>
              <a:rPr lang="en-US" sz="2000" b="1" dirty="0" smtClean="0">
                <a:solidFill>
                  <a:srgbClr val="151517"/>
                </a:solidFill>
              </a:rPr>
              <a:t>Fast turn-around </a:t>
            </a:r>
            <a:r>
              <a:rPr lang="en-US" sz="2000" b="1" dirty="0" err="1">
                <a:solidFill>
                  <a:srgbClr val="151517"/>
                </a:solidFill>
              </a:rPr>
              <a:t>e</a:t>
            </a:r>
            <a:r>
              <a:rPr lang="en-US" sz="2000" b="1" dirty="0" err="1" smtClean="0">
                <a:solidFill>
                  <a:srgbClr val="151517"/>
                </a:solidFill>
              </a:rPr>
              <a:t>lectroding</a:t>
            </a:r>
            <a:r>
              <a:rPr lang="en-US" sz="2000" b="1" dirty="0" smtClean="0">
                <a:solidFill>
                  <a:srgbClr val="151517"/>
                </a:solidFill>
              </a:rPr>
              <a:t>  has turned out to be an issue- we have attacked now on parallel fronts (this was a surprise)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accent4">
                  <a:lumMod val="10000"/>
                </a:schemeClr>
              </a:buClr>
              <a:buSzPct val="130000"/>
              <a:defRPr/>
            </a:pPr>
            <a:endParaRPr lang="en-US" sz="2000" b="1" dirty="0" smtClean="0">
              <a:solidFill>
                <a:srgbClr val="151517"/>
              </a:solidFill>
            </a:endParaRPr>
          </a:p>
          <a:p>
            <a:pPr>
              <a:spcBef>
                <a:spcPts val="0"/>
              </a:spcBef>
              <a:buClr>
                <a:schemeClr val="accent4">
                  <a:lumMod val="10000"/>
                </a:schemeClr>
              </a:buClr>
              <a:buSzPct val="130000"/>
              <a:defRPr/>
            </a:pPr>
            <a:r>
              <a:rPr lang="en-US" sz="2000" b="1" dirty="0" smtClean="0">
                <a:solidFill>
                  <a:srgbClr val="151517"/>
                </a:solidFill>
              </a:rPr>
              <a:t>We have started a program with </a:t>
            </a:r>
            <a:r>
              <a:rPr lang="en-US" sz="2000" b="1" dirty="0" err="1" smtClean="0">
                <a:solidFill>
                  <a:srgbClr val="151517"/>
                </a:solidFill>
              </a:rPr>
              <a:t>Incom</a:t>
            </a:r>
            <a:r>
              <a:rPr lang="en-US" sz="2000" b="1" dirty="0" smtClean="0">
                <a:solidFill>
                  <a:srgbClr val="151517"/>
                </a:solidFill>
              </a:rPr>
              <a:t> to produce more blocks to get enough 8” plates for a first-round of users in the field (see slide 4 for the customers)</a:t>
            </a:r>
          </a:p>
          <a:p>
            <a:pPr>
              <a:spcBef>
                <a:spcPts val="0"/>
              </a:spcBef>
              <a:buClr>
                <a:schemeClr val="accent4">
                  <a:lumMod val="10000"/>
                </a:schemeClr>
              </a:buClr>
              <a:buSzPct val="130000"/>
              <a:defRPr/>
            </a:pPr>
            <a:endParaRPr lang="en-US" sz="2000" b="1" dirty="0" smtClean="0">
              <a:solidFill>
                <a:srgbClr val="151517"/>
              </a:solidFill>
            </a:endParaRPr>
          </a:p>
          <a:p>
            <a:pPr>
              <a:spcBef>
                <a:spcPts val="0"/>
              </a:spcBef>
              <a:buClr>
                <a:schemeClr val="accent4">
                  <a:lumMod val="10000"/>
                </a:schemeClr>
              </a:buClr>
              <a:buSzPct val="130000"/>
              <a:defRPr/>
            </a:pP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76200"/>
            <a:ext cx="8229600" cy="1325562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5400" b="1" dirty="0" smtClean="0">
                <a:solidFill>
                  <a:srgbClr val="002060"/>
                </a:solidFill>
              </a:rPr>
              <a:t>Photocathodes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Subject of next talk by Klaus- touch on here only briefly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89041"/>
            <a:ext cx="6099895" cy="639759"/>
          </a:xfrm>
        </p:spPr>
        <p:txBody>
          <a:bodyPr>
            <a:normAutofit/>
          </a:bodyPr>
          <a:lstStyle/>
          <a:p>
            <a:pPr marL="0" indent="0">
              <a:lnSpc>
                <a:spcPct val="85000"/>
              </a:lnSpc>
              <a:buSzPct val="125000"/>
              <a:buNone/>
              <a:defRPr/>
            </a:pPr>
            <a:r>
              <a:rPr lang="en-US" b="1" dirty="0" smtClean="0">
                <a:solidFill>
                  <a:srgbClr val="151517"/>
                </a:solidFill>
              </a:rPr>
              <a:t>LAPPD goal- 20-25% QE, 8”-square </a:t>
            </a:r>
            <a:endParaRPr lang="en-US" b="1" dirty="0">
              <a:solidFill>
                <a:srgbClr val="151517"/>
              </a:solidFill>
            </a:endParaRPr>
          </a:p>
        </p:txBody>
      </p:sp>
      <p:sp>
        <p:nvSpPr>
          <p:cNvPr id="327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D8660E-1C82-43F9-A6E8-E57C4C0DF592}" type="datetime1">
              <a:rPr lang="en-US" sz="1200" b="0" smtClean="0">
                <a:latin typeface="Arial" pitchFamily="34" charset="0"/>
              </a:rPr>
              <a:t>10/9/2011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smtClean="0">
                <a:latin typeface="Arial" pitchFamily="34" charset="0"/>
              </a:rPr>
              <a:t>ANT11 Drexel U</a:t>
            </a:r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sz="1200" b="0" smtClean="0">
              <a:latin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3" t="31364" r="24452" b="15210"/>
          <a:stretch/>
        </p:blipFill>
        <p:spPr bwMode="auto">
          <a:xfrm>
            <a:off x="3594699" y="2126347"/>
            <a:ext cx="5478433" cy="358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6" y="2057400"/>
            <a:ext cx="3222523" cy="42934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615438"/>
            <a:ext cx="9601200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5000"/>
              </a:lnSpc>
              <a:spcBef>
                <a:spcPct val="20000"/>
              </a:spcBef>
              <a:buSzPct val="125000"/>
              <a:defRPr/>
            </a:pPr>
            <a:r>
              <a:rPr lang="en-US" sz="3200" b="1" dirty="0" smtClean="0">
                <a:solidFill>
                  <a:srgbClr val="151517"/>
                </a:solidFill>
              </a:rPr>
              <a:t>2 parallel efforts: SSL (knows how), and ANL (learning) </a:t>
            </a:r>
            <a:endParaRPr lang="en-US" sz="3200" b="1" dirty="0">
              <a:solidFill>
                <a:srgbClr val="15151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25604" y="2057400"/>
            <a:ext cx="2427396" cy="880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rgbClr val="151517"/>
                </a:solidFill>
              </a:rPr>
              <a:t>ANL</a:t>
            </a:r>
          </a:p>
          <a:p>
            <a:pPr>
              <a:lnSpc>
                <a:spcPct val="80000"/>
              </a:lnSpc>
            </a:pPr>
            <a:r>
              <a:rPr lang="en-US" sz="3200" b="1" dirty="0" smtClean="0">
                <a:solidFill>
                  <a:srgbClr val="151517"/>
                </a:solidFill>
              </a:rPr>
              <a:t>Optical stand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41058" y="5719920"/>
            <a:ext cx="48249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151517"/>
                </a:solidFill>
              </a:rPr>
              <a:t>First cathodes made at ANL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838200" y="3657600"/>
            <a:ext cx="228600" cy="206232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49561" y="5766107"/>
            <a:ext cx="32546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Burle</a:t>
            </a:r>
            <a:r>
              <a:rPr lang="en-US" sz="3200" b="1" dirty="0" smtClean="0">
                <a:solidFill>
                  <a:srgbClr val="C00000"/>
                </a:solidFill>
              </a:rPr>
              <a:t> commercial 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equipment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066800" y="3795076"/>
            <a:ext cx="1610033" cy="192484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286001" y="2819400"/>
            <a:ext cx="390832" cy="1128076"/>
          </a:xfrm>
          <a:prstGeom prst="straightConnector1">
            <a:avLst/>
          </a:prstGeom>
          <a:ln w="38100"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4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100601"/>
            <a:ext cx="8229600" cy="1091201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5400" b="1" dirty="0" smtClean="0">
                <a:solidFill>
                  <a:srgbClr val="002060"/>
                </a:solidFill>
              </a:rPr>
              <a:t>Photocathodes- 2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Subject of next talk by Klaus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053844"/>
            <a:ext cx="9144000" cy="79444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85000"/>
              </a:lnSpc>
              <a:buSzPct val="125000"/>
              <a:buNone/>
              <a:defRPr/>
            </a:pPr>
            <a:r>
              <a:rPr lang="en-US" sz="2800" b="1" dirty="0">
                <a:solidFill>
                  <a:srgbClr val="151517"/>
                </a:solidFill>
              </a:rPr>
              <a:t>SSL has years of experience making </a:t>
            </a:r>
            <a:r>
              <a:rPr lang="en-US" sz="2800" b="1" dirty="0" err="1">
                <a:solidFill>
                  <a:srgbClr val="151517"/>
                </a:solidFill>
              </a:rPr>
              <a:t>bialkali</a:t>
            </a:r>
            <a:r>
              <a:rPr lang="en-US" sz="2800" b="1" dirty="0">
                <a:solidFill>
                  <a:srgbClr val="151517"/>
                </a:solidFill>
              </a:rPr>
              <a:t> photocathodes-</a:t>
            </a:r>
          </a:p>
          <a:p>
            <a:pPr marL="0" indent="0">
              <a:lnSpc>
                <a:spcPct val="85000"/>
              </a:lnSpc>
              <a:buSzPct val="125000"/>
              <a:buNone/>
              <a:defRPr/>
            </a:pPr>
            <a:r>
              <a:rPr lang="en-US" sz="2800" b="1" dirty="0">
                <a:solidFill>
                  <a:srgbClr val="151517"/>
                </a:solidFill>
              </a:rPr>
              <a:t>They are our treasury </a:t>
            </a:r>
            <a:r>
              <a:rPr lang="en-US" sz="2800" b="1" dirty="0" smtClean="0">
                <a:solidFill>
                  <a:srgbClr val="151517"/>
                </a:solidFill>
              </a:rPr>
              <a:t>bonds (Swiss francs?)  </a:t>
            </a:r>
            <a:r>
              <a:rPr lang="en-US" sz="2800" b="1" dirty="0">
                <a:solidFill>
                  <a:srgbClr val="151517"/>
                </a:solidFill>
              </a:rPr>
              <a:t>in </a:t>
            </a:r>
            <a:r>
              <a:rPr lang="en-US" sz="2800" b="1" dirty="0" smtClean="0">
                <a:solidFill>
                  <a:srgbClr val="151517"/>
                </a:solidFill>
              </a:rPr>
              <a:t>the LAPPD </a:t>
            </a:r>
            <a:r>
              <a:rPr lang="en-US" sz="2800" b="1" dirty="0">
                <a:solidFill>
                  <a:srgbClr val="151517"/>
                </a:solidFill>
              </a:rPr>
              <a:t>`portfolio of risk’</a:t>
            </a:r>
          </a:p>
          <a:p>
            <a:pPr marL="0" indent="0">
              <a:lnSpc>
                <a:spcPct val="85000"/>
              </a:lnSpc>
              <a:buSzPct val="125000"/>
              <a:buNone/>
              <a:defRPr/>
            </a:pPr>
            <a:endParaRPr lang="en-US" sz="2800" b="1" dirty="0">
              <a:solidFill>
                <a:srgbClr val="151517"/>
              </a:solidFill>
            </a:endParaRPr>
          </a:p>
          <a:p>
            <a:pPr marL="0" indent="0">
              <a:lnSpc>
                <a:spcPct val="85000"/>
              </a:lnSpc>
              <a:buSzPct val="125000"/>
              <a:buNone/>
              <a:defRPr/>
            </a:pPr>
            <a:endParaRPr lang="en-US" sz="2800" b="1" dirty="0">
              <a:solidFill>
                <a:srgbClr val="151517"/>
              </a:solidFill>
            </a:endParaRPr>
          </a:p>
        </p:txBody>
      </p:sp>
      <p:sp>
        <p:nvSpPr>
          <p:cNvPr id="327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D8660E-1C82-43F9-A6E8-E57C4C0DF592}" type="datetime1">
              <a:rPr lang="en-US" sz="1200" b="0" smtClean="0">
                <a:latin typeface="Arial" pitchFamily="34" charset="0"/>
              </a:rPr>
              <a:t>10/9/2011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smtClean="0">
                <a:latin typeface="Arial" pitchFamily="34" charset="0"/>
              </a:rPr>
              <a:t>ANT11 Drexel U</a:t>
            </a:r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sz="1200" b="0" smtClean="0"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t="9144" r="3454" b="74832"/>
          <a:stretch/>
        </p:blipFill>
        <p:spPr>
          <a:xfrm>
            <a:off x="1295400" y="5847735"/>
            <a:ext cx="6858000" cy="934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3" t="26348" r="9319" b="24063"/>
          <a:stretch/>
        </p:blipFill>
        <p:spPr>
          <a:xfrm>
            <a:off x="1875503" y="1848285"/>
            <a:ext cx="5392994" cy="4019115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9906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buSzPct val="125000"/>
              <a:buFont typeface="Arial" pitchFamily="34" charset="0"/>
              <a:buNone/>
              <a:defRPr/>
            </a:pPr>
            <a:endParaRPr lang="en-US" b="1" dirty="0">
              <a:solidFill>
                <a:srgbClr val="1515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50838"/>
            <a:ext cx="8229600" cy="639762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5400" b="1" dirty="0" smtClean="0">
                <a:solidFill>
                  <a:srgbClr val="002060"/>
                </a:solidFill>
              </a:rPr>
              <a:t>Photocathodes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19514" y="762000"/>
            <a:ext cx="8229600" cy="10668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5000"/>
              </a:lnSpc>
              <a:buSzPct val="125000"/>
              <a:buNone/>
              <a:defRPr/>
            </a:pPr>
            <a:r>
              <a:rPr lang="en-US" sz="2400" b="1" dirty="0" smtClean="0">
                <a:solidFill>
                  <a:srgbClr val="151517"/>
                </a:solidFill>
              </a:rPr>
              <a:t>But longer-term, we have started a  broadly collaborative program outside </a:t>
            </a:r>
            <a:r>
              <a:rPr lang="en-US" sz="2400" b="1" smtClean="0">
                <a:solidFill>
                  <a:srgbClr val="151517"/>
                </a:solidFill>
              </a:rPr>
              <a:t>of LAPPD on </a:t>
            </a:r>
            <a:r>
              <a:rPr lang="en-US" sz="2400" b="1" dirty="0" smtClean="0">
                <a:solidFill>
                  <a:srgbClr val="151517"/>
                </a:solidFill>
              </a:rPr>
              <a:t>high QE (goal: &gt; 50% QE) cathodes and tuning spectral response (LDRD funds now- ideal flagship for a (the)  Natl</a:t>
            </a:r>
            <a:r>
              <a:rPr lang="en-US" sz="2400" b="1" dirty="0">
                <a:solidFill>
                  <a:srgbClr val="151517"/>
                </a:solidFill>
              </a:rPr>
              <a:t>.</a:t>
            </a:r>
            <a:r>
              <a:rPr lang="en-US" sz="2400" b="1" dirty="0" smtClean="0">
                <a:solidFill>
                  <a:srgbClr val="151517"/>
                </a:solidFill>
              </a:rPr>
              <a:t> Detector Center</a:t>
            </a:r>
            <a:endParaRPr lang="en-US" sz="2400" b="1" dirty="0">
              <a:solidFill>
                <a:srgbClr val="151517"/>
              </a:solidFill>
            </a:endParaRPr>
          </a:p>
        </p:txBody>
      </p:sp>
      <p:sp>
        <p:nvSpPr>
          <p:cNvPr id="327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D8660E-1C82-43F9-A6E8-E57C4C0DF592}" type="datetime1">
              <a:rPr lang="en-US" sz="1200" b="0" smtClean="0">
                <a:latin typeface="Arial" pitchFamily="34" charset="0"/>
              </a:rPr>
              <a:t>10/9/2011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smtClean="0">
                <a:latin typeface="Arial" pitchFamily="34" charset="0"/>
              </a:rPr>
              <a:t>ANT11 Drexel U</a:t>
            </a:r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sz="1200" b="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1" t="50000" r="25162" b="8546"/>
          <a:stretch/>
        </p:blipFill>
        <p:spPr>
          <a:xfrm>
            <a:off x="2514600" y="2068642"/>
            <a:ext cx="3657600" cy="4332158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0" idx="1"/>
          </p:cNvCxnSpPr>
          <p:nvPr/>
        </p:nvCxnSpPr>
        <p:spPr>
          <a:xfrm flipH="1">
            <a:off x="4114800" y="2516659"/>
            <a:ext cx="2286000" cy="44907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19514" y="2979851"/>
            <a:ext cx="1728678" cy="7755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b="1" dirty="0" smtClean="0">
                <a:solidFill>
                  <a:srgbClr val="151517"/>
                </a:solidFill>
              </a:rPr>
              <a:t>Hamamatsu</a:t>
            </a:r>
          </a:p>
          <a:p>
            <a:r>
              <a:rPr lang="en-US" sz="2400" b="1" dirty="0" err="1" smtClean="0">
                <a:solidFill>
                  <a:srgbClr val="151517"/>
                </a:solidFill>
              </a:rPr>
              <a:t>bialkalis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00800" y="2316604"/>
            <a:ext cx="2818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Ultra (UBA)-40%@400nb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038600" y="3244645"/>
            <a:ext cx="2362200" cy="184355"/>
          </a:xfrm>
          <a:prstGeom prst="straightConnector1">
            <a:avLst/>
          </a:prstGeom>
          <a:ln w="38100">
            <a:solidFill>
              <a:schemeClr val="tx1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038600" y="3810848"/>
            <a:ext cx="2362200" cy="227752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400800" y="3044590"/>
            <a:ext cx="2804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Super(SBA)-34%@400nb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27839" y="3610793"/>
            <a:ext cx="2600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Conv. BA-25%@400nb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038600" y="4064267"/>
            <a:ext cx="0" cy="381848"/>
          </a:xfrm>
          <a:prstGeom prst="straightConnector1">
            <a:avLst/>
          </a:prstGeom>
          <a:ln w="38100"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810000" y="3336822"/>
            <a:ext cx="0" cy="38184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810000" y="2716714"/>
            <a:ext cx="0" cy="3818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828800" y="4438471"/>
            <a:ext cx="29569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151517"/>
                </a:solidFill>
              </a:rPr>
              <a:t>Note shift in peak </a:t>
            </a:r>
          </a:p>
          <a:p>
            <a:pPr lvl="0"/>
            <a:r>
              <a:rPr lang="en-US" sz="2400" b="1" dirty="0" smtClean="0">
                <a:solidFill>
                  <a:srgbClr val="151517"/>
                </a:solidFill>
              </a:rPr>
              <a:t>QE from conventional</a:t>
            </a:r>
          </a:p>
          <a:p>
            <a:pPr lvl="0"/>
            <a:r>
              <a:rPr lang="en-US" sz="2400" b="1" dirty="0" smtClean="0">
                <a:solidFill>
                  <a:srgbClr val="151517"/>
                </a:solidFill>
              </a:rPr>
              <a:t>BA to SBA and UBA</a:t>
            </a:r>
            <a:endParaRPr lang="en-US" sz="2400" b="1" dirty="0">
              <a:solidFill>
                <a:srgbClr val="151517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4255191"/>
            <a:ext cx="285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50838"/>
            <a:ext cx="8229600" cy="639762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5400" b="1" dirty="0" smtClean="0">
                <a:solidFill>
                  <a:srgbClr val="002060"/>
                </a:solidFill>
              </a:rPr>
              <a:t>Photocathodes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19514" y="762000"/>
            <a:ext cx="8229600" cy="1066800"/>
          </a:xfrm>
        </p:spPr>
        <p:txBody>
          <a:bodyPr>
            <a:normAutofit/>
          </a:bodyPr>
          <a:lstStyle/>
          <a:p>
            <a:pPr marL="0" indent="0">
              <a:lnSpc>
                <a:spcPct val="85000"/>
              </a:lnSpc>
              <a:buSzPct val="125000"/>
              <a:buNone/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An obvious question to this audience is: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4255191"/>
            <a:ext cx="285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33839"/>
            <a:ext cx="929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What are the economics of QE </a:t>
            </a:r>
            <a:r>
              <a:rPr lang="en-US" sz="3200" b="1" dirty="0" err="1" smtClean="0">
                <a:solidFill>
                  <a:srgbClr val="FF0000"/>
                </a:solidFill>
              </a:rPr>
              <a:t>vs</a:t>
            </a:r>
            <a:r>
              <a:rPr lang="en-US" sz="3200" b="1" dirty="0" smtClean="0">
                <a:solidFill>
                  <a:srgbClr val="FF0000"/>
                </a:solidFill>
              </a:rPr>
              <a:t> PMT area at constant bang-for-buck in a) CPV, and b) proton?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315200" y="2433437"/>
            <a:ext cx="1066800" cy="712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3352800"/>
            <a:ext cx="90279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For example, going from 25%QE to 50%QE would allow going from a 7” tube to a 5” tube at constant photons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*</a:t>
            </a:r>
          </a:p>
          <a:p>
            <a:endParaRPr lang="en-US" sz="2800" b="1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Alzo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, a Winston cone for a 5” tube is easier and smaller than one for a 7” tube (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tho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not for a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 wavelength-shifting plate?)</a:t>
            </a:r>
          </a:p>
          <a:p>
            <a:endParaRPr lang="en-US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*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Note `constant photons ‘doesn’t apply to time-position-sensitive detectors like LAPPD</a:t>
            </a:r>
            <a:endParaRPr lang="en-US" sz="28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5943600"/>
            <a:ext cx="6774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</a:rPr>
              <a:t>Crudely, put, “what’s QE worth to you in $?”</a:t>
            </a:r>
          </a:p>
        </p:txBody>
      </p:sp>
    </p:spTree>
    <p:extLst>
      <p:ext uri="{BB962C8B-B14F-4D97-AF65-F5344CB8AC3E}">
        <p14:creationId xmlns:p14="http://schemas.microsoft.com/office/powerpoint/2010/main" val="1614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76200"/>
            <a:ext cx="8229600" cy="1325562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Electronics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and Integration</a:t>
            </a:r>
            <a:r>
              <a:rPr lang="en-US" sz="5400" b="1" dirty="0" smtClean="0">
                <a:solidFill>
                  <a:srgbClr val="002060"/>
                </a:solidFill>
              </a:rPr>
              <a:t/>
            </a:r>
            <a:br>
              <a:rPr lang="en-US" sz="5400" b="1" dirty="0" smtClean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Subject of next talk by Eric - touch on here only briefly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327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D8660E-1C82-43F9-A6E8-E57C4C0DF592}" type="datetime1">
              <a:rPr lang="en-US" sz="1200" b="0" smtClean="0">
                <a:latin typeface="Arial" pitchFamily="34" charset="0"/>
              </a:rPr>
              <a:t>10/9/2011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smtClean="0">
                <a:latin typeface="Arial" pitchFamily="34" charset="0"/>
              </a:rPr>
              <a:t>ANT11 Drexel U</a:t>
            </a:r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6755" y="5976192"/>
            <a:ext cx="3029997" cy="8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20 GS/scope</a:t>
            </a:r>
          </a:p>
          <a:p>
            <a:pPr>
              <a:lnSpc>
                <a:spcPct val="85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4-channels (142K$)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04" y="1074513"/>
            <a:ext cx="6193195" cy="4644896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500216" y="3733800"/>
            <a:ext cx="1404784" cy="224239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477000" y="4345605"/>
            <a:ext cx="1343500" cy="1630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12289" y="6033159"/>
            <a:ext cx="3198311" cy="8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17 GS/PSEC-4 chip</a:t>
            </a:r>
          </a:p>
          <a:p>
            <a:pPr>
              <a:lnSpc>
                <a:spcPct val="85000"/>
              </a:lnSpc>
            </a:pPr>
            <a:r>
              <a:rPr lang="en-US" sz="2800" b="1" dirty="0">
                <a:solidFill>
                  <a:srgbClr val="C00000"/>
                </a:solidFill>
              </a:rPr>
              <a:t>6</a:t>
            </a:r>
            <a:r>
              <a:rPr lang="en-US" sz="2800" b="1" dirty="0" smtClean="0">
                <a:solidFill>
                  <a:srgbClr val="C00000"/>
                </a:solidFill>
              </a:rPr>
              <a:t>-channels ($130 ?!)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36247" y="5713613"/>
            <a:ext cx="4972708" cy="45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Real digitized traces from anode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895600" y="2971800"/>
            <a:ext cx="152400" cy="2747610"/>
          </a:xfrm>
          <a:prstGeom prst="straightConnector1">
            <a:avLst/>
          </a:prstGeom>
          <a:ln w="38100"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895600" y="2667000"/>
            <a:ext cx="2971800" cy="3124200"/>
          </a:xfrm>
          <a:prstGeom prst="straightConnector1">
            <a:avLst/>
          </a:prstGeom>
          <a:ln w="38100"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105400" y="5160899"/>
            <a:ext cx="609600" cy="630301"/>
          </a:xfrm>
          <a:prstGeom prst="straightConnector1">
            <a:avLst/>
          </a:prstGeom>
          <a:ln w="38100"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0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81000" y="6458462"/>
            <a:ext cx="2133600" cy="365125"/>
          </a:xfrm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D8660E-1C82-43F9-A6E8-E57C4C0DF592}" type="datetime1">
              <a:rPr lang="en-US" sz="1200" b="0" smtClean="0">
                <a:latin typeface="Arial" pitchFamily="34" charset="0"/>
              </a:rPr>
              <a:t>10/8/2011</a:t>
            </a:fld>
            <a:endParaRPr lang="en-US" sz="1200" b="0" dirty="0" smtClean="0">
              <a:latin typeface="Arial" pitchFamily="34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sz="1200" b="0" dirty="0" smtClean="0">
              <a:latin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705600" y="6492875"/>
            <a:ext cx="2133600" cy="365125"/>
          </a:xfrm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dirty="0" smtClean="0">
                <a:latin typeface="Arial" pitchFamily="34" charset="0"/>
              </a:rPr>
              <a:t>ANT11 Drexel U</a:t>
            </a:r>
            <a:endParaRPr lang="en-US" sz="1200" b="0" dirty="0" smtClean="0">
              <a:latin typeface="Arial" pitchFamily="34" charset="0"/>
            </a:endParaRPr>
          </a:p>
        </p:txBody>
      </p:sp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122237"/>
            <a:ext cx="8686800" cy="7318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002060"/>
                </a:solidFill>
              </a:rPr>
              <a:t>The 4 `Divisions’ of LAPPD</a:t>
            </a:r>
            <a:endParaRPr lang="en-US" sz="5400" b="1" dirty="0" smtClean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609599"/>
            <a:ext cx="4114800" cy="29152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1000" y="3657600"/>
            <a:ext cx="4114800" cy="304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3505200" cy="457200"/>
          </a:xfrm>
        </p:spPr>
        <p:txBody>
          <a:bodyPr>
            <a:normAutofit/>
          </a:bodyPr>
          <a:lstStyle/>
          <a:p>
            <a:pPr marL="0" indent="0">
              <a:lnSpc>
                <a:spcPct val="65000"/>
              </a:lnSpc>
              <a:buClr>
                <a:srgbClr val="FFCC00"/>
              </a:buClr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Hermetic Packaging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609599"/>
            <a:ext cx="3962400" cy="289560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48200" y="3677265"/>
            <a:ext cx="4038600" cy="30283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</a:t>
            </a: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724400" y="685800"/>
            <a:ext cx="3846871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5000"/>
              </a:lnSpc>
              <a:buClr>
                <a:srgbClr val="FFCC00"/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Electronics/Integration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09600" y="3733800"/>
            <a:ext cx="3733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5000"/>
              </a:lnSpc>
              <a:buClr>
                <a:srgbClr val="FFCC00"/>
              </a:buClr>
              <a:buFont typeface="Arial" pitchFamily="34" charset="0"/>
              <a:buNone/>
              <a:defRPr/>
            </a:pPr>
            <a:r>
              <a:rPr lang="en-US" b="1" dirty="0" err="1" smtClean="0">
                <a:solidFill>
                  <a:srgbClr val="FF3300"/>
                </a:solidFill>
              </a:rPr>
              <a:t>MicroChannel</a:t>
            </a:r>
            <a:r>
              <a:rPr lang="en-US" b="1" dirty="0" smtClean="0">
                <a:solidFill>
                  <a:srgbClr val="FF3300"/>
                </a:solidFill>
              </a:rPr>
              <a:t> Plates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5105400" y="3733800"/>
            <a:ext cx="3505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65000"/>
              </a:lnSpc>
              <a:buClr>
                <a:srgbClr val="FFCC00"/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Photocathodes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8312" r="3089" b="12022"/>
          <a:stretch/>
        </p:blipFill>
        <p:spPr>
          <a:xfrm>
            <a:off x="457201" y="1066800"/>
            <a:ext cx="3810000" cy="2422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34" y="1143000"/>
            <a:ext cx="3715366" cy="1886478"/>
          </a:xfrm>
          <a:prstGeom prst="rect">
            <a:avLst/>
          </a:prstGeom>
        </p:spPr>
      </p:pic>
      <p:pic>
        <p:nvPicPr>
          <p:cNvPr id="19" name="Picture 18" descr="2500v_400v_UV_1000se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156" y="4191000"/>
            <a:ext cx="2192688" cy="2148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34" y="4089134"/>
            <a:ext cx="1729234" cy="2311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13464" r="51170" b="3806"/>
          <a:stretch/>
        </p:blipFill>
        <p:spPr>
          <a:xfrm>
            <a:off x="6705600" y="4113716"/>
            <a:ext cx="1598511" cy="23632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4729" y="3044226"/>
            <a:ext cx="346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See  (hear) Eric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Oberla’s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talk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3000" y="6336268"/>
            <a:ext cx="3404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See  (hear) Klaus 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Attenkofer’s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 talk</a:t>
            </a:r>
            <a:endParaRPr lang="en-US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5400" b="1" dirty="0" smtClean="0">
                <a:solidFill>
                  <a:srgbClr val="002060"/>
                </a:solidFill>
              </a:rPr>
              <a:t>Hermetic Packaging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0803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5000"/>
              </a:lnSpc>
              <a:buSzPct val="125000"/>
              <a:defRPr/>
            </a:pPr>
            <a:r>
              <a:rPr lang="en-US" b="1" dirty="0" smtClean="0">
                <a:solidFill>
                  <a:srgbClr val="151517"/>
                </a:solidFill>
              </a:rPr>
              <a:t>Have moved to a tile/tray design: tray has all the electronics; only connections to tiles are HV and ground</a:t>
            </a:r>
          </a:p>
          <a:p>
            <a:pPr>
              <a:lnSpc>
                <a:spcPct val="85000"/>
              </a:lnSpc>
              <a:buSzPct val="125000"/>
              <a:defRPr/>
            </a:pPr>
            <a:r>
              <a:rPr lang="en-US" b="1" dirty="0" smtClean="0">
                <a:solidFill>
                  <a:srgbClr val="151517"/>
                </a:solidFill>
              </a:rPr>
              <a:t>Tiles are glued with spray glue to tray</a:t>
            </a:r>
          </a:p>
          <a:p>
            <a:pPr>
              <a:lnSpc>
                <a:spcPct val="85000"/>
              </a:lnSpc>
              <a:buSzPct val="125000"/>
              <a:defRPr/>
            </a:pPr>
            <a:r>
              <a:rPr lang="en-US" b="1" dirty="0" smtClean="0">
                <a:solidFill>
                  <a:srgbClr val="151517"/>
                </a:solidFill>
              </a:rPr>
              <a:t>HV divider chain is made with ALD</a:t>
            </a:r>
          </a:p>
          <a:p>
            <a:pPr>
              <a:lnSpc>
                <a:spcPct val="85000"/>
              </a:lnSpc>
              <a:buSzPct val="125000"/>
              <a:defRPr/>
            </a:pPr>
            <a:r>
              <a:rPr lang="en-US" b="1" dirty="0" smtClean="0">
                <a:solidFill>
                  <a:srgbClr val="151517"/>
                </a:solidFill>
              </a:rPr>
              <a:t>No pins through glass</a:t>
            </a:r>
          </a:p>
          <a:p>
            <a:pPr>
              <a:lnSpc>
                <a:spcPct val="85000"/>
              </a:lnSpc>
              <a:buSzPct val="125000"/>
              <a:defRPr/>
            </a:pPr>
            <a:r>
              <a:rPr lang="en-US" b="1" dirty="0" smtClean="0">
                <a:solidFill>
                  <a:srgbClr val="151517"/>
                </a:solidFill>
              </a:rPr>
              <a:t>Tile is plate glass</a:t>
            </a:r>
          </a:p>
          <a:p>
            <a:pPr>
              <a:lnSpc>
                <a:spcPct val="85000"/>
              </a:lnSpc>
              <a:buSzPct val="125000"/>
              <a:defRPr/>
            </a:pPr>
            <a:r>
              <a:rPr lang="en-US" b="1" dirty="0" smtClean="0">
                <a:solidFill>
                  <a:srgbClr val="151517"/>
                </a:solidFill>
              </a:rPr>
              <a:t>Anode strips connect</a:t>
            </a:r>
          </a:p>
          <a:p>
            <a:pPr>
              <a:lnSpc>
                <a:spcPct val="85000"/>
              </a:lnSpc>
              <a:buSzPct val="125000"/>
              <a:defRPr/>
            </a:pPr>
            <a:r>
              <a:rPr lang="en-US" b="1" dirty="0" smtClean="0">
                <a:solidFill>
                  <a:srgbClr val="151517"/>
                </a:solidFill>
              </a:rPr>
              <a:t>Modular; simple</a:t>
            </a:r>
          </a:p>
          <a:p>
            <a:pPr>
              <a:lnSpc>
                <a:spcPct val="85000"/>
              </a:lnSpc>
              <a:buSzPct val="125000"/>
              <a:defRPr/>
            </a:pPr>
            <a:r>
              <a:rPr lang="en-US" b="1" dirty="0" smtClean="0">
                <a:solidFill>
                  <a:srgbClr val="151517"/>
                </a:solidFill>
              </a:rPr>
              <a:t>Top seal is cold (ANL)</a:t>
            </a:r>
          </a:p>
          <a:p>
            <a:pPr marL="0" indent="0">
              <a:lnSpc>
                <a:spcPct val="85000"/>
              </a:lnSpc>
              <a:buSzPct val="125000"/>
              <a:buNone/>
              <a:defRPr/>
            </a:pPr>
            <a:r>
              <a:rPr lang="en-US" b="1" dirty="0" smtClean="0">
                <a:solidFill>
                  <a:srgbClr val="151517"/>
                </a:solidFill>
              </a:rPr>
              <a:t>    Hot (SSL) </a:t>
            </a:r>
          </a:p>
          <a:p>
            <a:pPr>
              <a:lnSpc>
                <a:spcPct val="85000"/>
              </a:lnSpc>
              <a:buSzPct val="125000"/>
              <a:defRPr/>
            </a:pPr>
            <a:endParaRPr lang="en-US" b="1" dirty="0">
              <a:solidFill>
                <a:srgbClr val="151517"/>
              </a:solidFill>
            </a:endParaRPr>
          </a:p>
        </p:txBody>
      </p:sp>
      <p:sp>
        <p:nvSpPr>
          <p:cNvPr id="327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D8660E-1C82-43F9-A6E8-E57C4C0DF592}" type="datetime1">
              <a:rPr lang="en-US" sz="1200" b="0" smtClean="0">
                <a:latin typeface="Arial" pitchFamily="34" charset="0"/>
              </a:rPr>
              <a:t>10/9/2011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smtClean="0">
                <a:latin typeface="Arial" pitchFamily="34" charset="0"/>
              </a:rPr>
              <a:t>ANT11 Drexel U</a:t>
            </a:r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US" sz="1200" b="0" smtClean="0">
              <a:latin typeface="Arial" pitchFamily="34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t="6573" r="24121" b="10288"/>
          <a:stretch/>
        </p:blipFill>
        <p:spPr bwMode="auto">
          <a:xfrm>
            <a:off x="4631383" y="3048000"/>
            <a:ext cx="4512617" cy="360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6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5400" b="1" dirty="0" smtClean="0">
                <a:solidFill>
                  <a:srgbClr val="002060"/>
                </a:solidFill>
              </a:rPr>
              <a:t>Hermetic Packaging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0" y="565019"/>
            <a:ext cx="8229600" cy="510382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buSzPct val="125000"/>
              <a:defRPr/>
            </a:pPr>
            <a:r>
              <a:rPr lang="en-US" b="1" dirty="0" smtClean="0">
                <a:solidFill>
                  <a:srgbClr val="151517"/>
                </a:solidFill>
              </a:rPr>
              <a:t>ANL/UC Glass Package </a:t>
            </a:r>
            <a:endParaRPr lang="en-US" b="1" dirty="0">
              <a:solidFill>
                <a:srgbClr val="151517"/>
              </a:solidFill>
            </a:endParaRPr>
          </a:p>
        </p:txBody>
      </p:sp>
      <p:sp>
        <p:nvSpPr>
          <p:cNvPr id="327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D8660E-1C82-43F9-A6E8-E57C4C0DF592}" type="datetime1">
              <a:rPr lang="en-US" sz="1200" b="0" smtClean="0">
                <a:latin typeface="Arial" pitchFamily="34" charset="0"/>
              </a:rPr>
              <a:t>10/9/2011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smtClean="0">
                <a:latin typeface="Arial" pitchFamily="34" charset="0"/>
              </a:rPr>
              <a:t>ANT11 Drexel U</a:t>
            </a:r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US" sz="1200" b="0" dirty="0" smtClean="0">
              <a:latin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8312" r="3089" b="12022"/>
          <a:stretch/>
        </p:blipFill>
        <p:spPr>
          <a:xfrm>
            <a:off x="4220153" y="1017023"/>
            <a:ext cx="4752860" cy="30215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6663" y="4253805"/>
            <a:ext cx="43739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Glass package showing ALD-coated 8” MCP, grid spacer, bottom seal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599" y="5867400"/>
            <a:ext cx="467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(apologies for blurriness)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8904"/>
            <a:ext cx="4236663" cy="31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5400" b="1" dirty="0" smtClean="0">
                <a:solidFill>
                  <a:srgbClr val="002060"/>
                </a:solidFill>
              </a:rPr>
              <a:t>Hermetic Packaging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762000"/>
            <a:ext cx="8229600" cy="510382"/>
          </a:xfrm>
        </p:spPr>
        <p:txBody>
          <a:bodyPr>
            <a:normAutofit/>
          </a:bodyPr>
          <a:lstStyle/>
          <a:p>
            <a:pPr marL="0" indent="0">
              <a:lnSpc>
                <a:spcPct val="85000"/>
              </a:lnSpc>
              <a:buSzPct val="125000"/>
              <a:buNone/>
              <a:defRPr/>
            </a:pPr>
            <a:r>
              <a:rPr lang="en-US" b="1" dirty="0" smtClean="0">
                <a:solidFill>
                  <a:srgbClr val="151517"/>
                </a:solidFill>
              </a:rPr>
              <a:t>SSL Ceramic  Package (2 parallel paths)</a:t>
            </a:r>
            <a:endParaRPr lang="en-US" b="1" dirty="0">
              <a:solidFill>
                <a:srgbClr val="151517"/>
              </a:solidFill>
            </a:endParaRPr>
          </a:p>
        </p:txBody>
      </p:sp>
      <p:sp>
        <p:nvSpPr>
          <p:cNvPr id="327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D8660E-1C82-43F9-A6E8-E57C4C0DF592}" type="datetime1">
              <a:rPr lang="en-US" sz="1200" b="0" smtClean="0">
                <a:latin typeface="Arial" pitchFamily="34" charset="0"/>
              </a:rPr>
              <a:t>10/9/2011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smtClean="0">
                <a:latin typeface="Arial" pitchFamily="34" charset="0"/>
              </a:rPr>
              <a:t>ANT11 Drexel U</a:t>
            </a:r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US" sz="1200" b="0" smtClean="0">
              <a:latin typeface="Arial" pitchFamily="34" charset="0"/>
            </a:endParaRPr>
          </a:p>
        </p:txBody>
      </p:sp>
      <p:pic>
        <p:nvPicPr>
          <p:cNvPr id="9218" name="Picture 2" descr="C:\Users\frisch\Desktop\Documents\fast_timing\Figures\SSL_stackup_dra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32" y="1219200"/>
            <a:ext cx="6949768" cy="52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3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5400" b="1" dirty="0" smtClean="0">
                <a:solidFill>
                  <a:srgbClr val="002060"/>
                </a:solidFill>
              </a:rPr>
              <a:t>Hermetic Packaging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327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D8660E-1C82-43F9-A6E8-E57C4C0DF592}" type="datetime1">
              <a:rPr lang="en-US" sz="1200" b="0" smtClean="0">
                <a:latin typeface="Arial" pitchFamily="34" charset="0"/>
              </a:rPr>
              <a:t>10/9/2011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smtClean="0">
                <a:latin typeface="Arial" pitchFamily="34" charset="0"/>
              </a:rPr>
              <a:t>ANT11 Drexel U</a:t>
            </a:r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en-US" sz="1200" b="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66" y="914400"/>
            <a:ext cx="7578587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638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Bottom seal by Joe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Gregar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, ANL  master glass-blower with help from Michael Minot (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Minotech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</a:rPr>
              <a:t>Incom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) and Ferro Corp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914400" y="4953000"/>
            <a:ext cx="1268066" cy="685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14400" y="1524000"/>
            <a:ext cx="3124200" cy="411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4572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We have solved sealing over the anode strips</a:t>
            </a:r>
          </a:p>
        </p:txBody>
      </p:sp>
    </p:spTree>
    <p:extLst>
      <p:ext uri="{BB962C8B-B14F-4D97-AF65-F5344CB8AC3E}">
        <p14:creationId xmlns:p14="http://schemas.microsoft.com/office/powerpoint/2010/main" val="42790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5400" b="1" dirty="0" smtClean="0">
                <a:solidFill>
                  <a:srgbClr val="002060"/>
                </a:solidFill>
              </a:rPr>
              <a:t>Hermetic Packaging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809"/>
            <a:ext cx="8229600" cy="510382"/>
          </a:xfrm>
        </p:spPr>
        <p:txBody>
          <a:bodyPr>
            <a:normAutofit fontScale="92500"/>
          </a:bodyPr>
          <a:lstStyle/>
          <a:p>
            <a:pPr>
              <a:lnSpc>
                <a:spcPct val="85000"/>
              </a:lnSpc>
              <a:buSzPct val="125000"/>
              <a:defRPr/>
            </a:pPr>
            <a:r>
              <a:rPr lang="en-US" b="1" dirty="0" smtClean="0">
                <a:solidFill>
                  <a:srgbClr val="151517"/>
                </a:solidFill>
              </a:rPr>
              <a:t>Top Seal and Photocathode- this year’s priority</a:t>
            </a:r>
            <a:endParaRPr lang="en-US" b="1" dirty="0">
              <a:solidFill>
                <a:srgbClr val="151517"/>
              </a:solidFill>
            </a:endParaRPr>
          </a:p>
        </p:txBody>
      </p:sp>
      <p:sp>
        <p:nvSpPr>
          <p:cNvPr id="327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D8660E-1C82-43F9-A6E8-E57C4C0DF592}" type="datetime1">
              <a:rPr lang="en-US" sz="1200" b="0" smtClean="0">
                <a:latin typeface="Arial" pitchFamily="34" charset="0"/>
              </a:rPr>
              <a:t>10/9/2011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smtClean="0">
                <a:latin typeface="Arial" pitchFamily="34" charset="0"/>
              </a:rPr>
              <a:t>ANT11 Drexel U</a:t>
            </a:r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71600" y="1524000"/>
            <a:ext cx="2514600" cy="12954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lnSpc>
                <a:spcPct val="85000"/>
              </a:lnSpc>
            </a:pPr>
            <a:endParaRPr lang="en-US" sz="2400" b="1" dirty="0" smtClean="0">
              <a:solidFill>
                <a:srgbClr val="151517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895600"/>
            <a:ext cx="2667000" cy="1676400"/>
          </a:xfrm>
          <a:prstGeom prst="roundRect">
            <a:avLst/>
          </a:prstGeom>
          <a:ln w="5715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85000"/>
              </a:lnSpc>
            </a:pPr>
            <a:endParaRPr lang="en-US" sz="2400" b="1" dirty="0" smtClean="0">
              <a:solidFill>
                <a:srgbClr val="151517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00400" y="2819400"/>
            <a:ext cx="2514600" cy="1715729"/>
          </a:xfrm>
          <a:prstGeom prst="roundRect">
            <a:avLst/>
          </a:prstGeom>
          <a:ln w="5715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85000"/>
              </a:lnSpc>
            </a:pPr>
            <a:endParaRPr lang="en-US" sz="2400" b="1" dirty="0" smtClean="0">
              <a:solidFill>
                <a:srgbClr val="151517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43600" y="2789904"/>
            <a:ext cx="2286000" cy="1699812"/>
          </a:xfrm>
          <a:prstGeom prst="roundRect">
            <a:avLst/>
          </a:prstGeom>
          <a:ln w="5715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85000"/>
              </a:lnSpc>
            </a:pPr>
            <a:endParaRPr lang="en-US" sz="2400" b="1" dirty="0" smtClean="0">
              <a:solidFill>
                <a:srgbClr val="15151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56" y="2978437"/>
            <a:ext cx="2194560" cy="1417320"/>
          </a:xfrm>
          <a:prstGeom prst="rect">
            <a:avLst/>
          </a:prstGeom>
        </p:spPr>
      </p:pic>
      <p:pic>
        <p:nvPicPr>
          <p:cNvPr id="14" name="Picture 13" descr="Large process t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819401"/>
            <a:ext cx="1770195" cy="1670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4815348"/>
            <a:ext cx="2514600" cy="189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Commercial RFI for 100 tiles</a:t>
            </a:r>
          </a:p>
          <a:p>
            <a:pPr>
              <a:lnSpc>
                <a:spcPct val="85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(Have had one proposal for 7K- 21K tiles/</a:t>
            </a:r>
            <a:r>
              <a:rPr lang="en-US" sz="2400" b="1" dirty="0" err="1" smtClean="0">
                <a:solidFill>
                  <a:srgbClr val="C00000"/>
                </a:solidFill>
              </a:rPr>
              <a:t>yr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48006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Tile Development Facility at ANL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0" y="48006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Production Facility at SSL/UCB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4" t="12347" r="40568" b="22838"/>
          <a:stretch/>
        </p:blipFill>
        <p:spPr bwMode="auto">
          <a:xfrm>
            <a:off x="6128032" y="2819401"/>
            <a:ext cx="1613888" cy="157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H="1">
            <a:off x="2057400" y="1828800"/>
            <a:ext cx="2209800" cy="99060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67200" y="1779191"/>
            <a:ext cx="0" cy="101071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67200" y="1828800"/>
            <a:ext cx="2438400" cy="96110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3400" y="1823003"/>
            <a:ext cx="2472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 parallel paths</a:t>
            </a:r>
          </a:p>
        </p:txBody>
      </p:sp>
    </p:spTree>
    <p:extLst>
      <p:ext uri="{BB962C8B-B14F-4D97-AF65-F5344CB8AC3E}">
        <p14:creationId xmlns:p14="http://schemas.microsoft.com/office/powerpoint/2010/main" val="41366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Some Neutrino specific aspects</a:t>
            </a:r>
            <a:r>
              <a:rPr lang="en-US" sz="5400" b="1" dirty="0" smtClean="0">
                <a:solidFill>
                  <a:srgbClr val="C00000"/>
                </a:solidFill>
              </a:rPr>
              <a:t/>
            </a:r>
            <a:br>
              <a:rPr lang="en-US" sz="5400" b="1" dirty="0" smtClean="0">
                <a:solidFill>
                  <a:srgbClr val="C00000"/>
                </a:solidFill>
              </a:rPr>
            </a:br>
            <a:endParaRPr lang="en-US" sz="5400" b="1" dirty="0" smtClean="0">
              <a:solidFill>
                <a:srgbClr val="C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477000" y="4472397"/>
            <a:ext cx="1343500" cy="15037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895600" y="2971800"/>
            <a:ext cx="152400" cy="2747610"/>
          </a:xfrm>
          <a:prstGeom prst="straightConnector1">
            <a:avLst/>
          </a:prstGeom>
          <a:ln w="38100"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895600" y="2667000"/>
            <a:ext cx="2971800" cy="3124200"/>
          </a:xfrm>
          <a:prstGeom prst="straightConnector1">
            <a:avLst/>
          </a:prstGeom>
          <a:ln w="38100"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838200"/>
            <a:ext cx="6134100" cy="52578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2362200" y="838200"/>
            <a:ext cx="2019300" cy="1371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628400"/>
            <a:ext cx="3029565" cy="593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The ALICE TPC:</a:t>
            </a:r>
          </a:p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Drift electrons onto wires that measure </a:t>
            </a:r>
            <a:r>
              <a:rPr lang="en-US" sz="2800" b="1" i="1" dirty="0" smtClean="0">
                <a:solidFill>
                  <a:srgbClr val="FF0000"/>
                </a:solidFill>
              </a:rPr>
              <a:t>where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and </a:t>
            </a:r>
            <a:r>
              <a:rPr lang="en-US" sz="2800" b="1" i="1" dirty="0" smtClean="0">
                <a:solidFill>
                  <a:srgbClr val="FF0000"/>
                </a:solidFill>
              </a:rPr>
              <a:t>when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for </a:t>
            </a:r>
            <a:r>
              <a:rPr lang="en-US" sz="2800" b="1" i="1" dirty="0" smtClean="0">
                <a:solidFill>
                  <a:srgbClr val="FF0000"/>
                </a:solidFill>
              </a:rPr>
              <a:t>each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electron.</a:t>
            </a:r>
          </a:p>
          <a:p>
            <a:endParaRPr lang="en-US" sz="2800" b="1" dirty="0">
              <a:solidFill>
                <a:schemeClr val="accent4">
                  <a:lumMod val="10000"/>
                </a:schemeClr>
              </a:solidFill>
            </a:endParaRPr>
          </a:p>
          <a:p>
            <a:pPr>
              <a:lnSpc>
                <a:spcPct val="85000"/>
              </a:lnSpc>
            </a:pP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</a:rPr>
              <a:t>We drift 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+mj-lt"/>
              </a:rPr>
              <a:t>photons-good time resolution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would buy 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nothing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if one integrated over a whole (blue) TPC sector-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</a:rPr>
              <a:t>ie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didn’t correlate </a:t>
            </a:r>
            <a:r>
              <a:rPr lang="en-US" sz="2400" b="1" i="1" dirty="0">
                <a:solidFill>
                  <a:srgbClr val="DADADA">
                    <a:lumMod val="10000"/>
                  </a:srgbClr>
                </a:solidFill>
                <a:latin typeface="Comic Sans MS" pitchFamily="66" charset="0"/>
              </a:rPr>
              <a:t>when</a:t>
            </a:r>
            <a:r>
              <a:rPr lang="en-US" sz="2400" b="1" dirty="0">
                <a:solidFill>
                  <a:srgbClr val="DADADA">
                    <a:lumMod val="10000"/>
                  </a:srgbClr>
                </a:solidFill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and </a:t>
            </a:r>
            <a:r>
              <a:rPr lang="en-US" sz="2400" b="1" i="1" dirty="0">
                <a:solidFill>
                  <a:srgbClr val="DADADA">
                    <a:lumMod val="10000"/>
                  </a:srgbClr>
                </a:solidFill>
                <a:latin typeface="Comic Sans MS" pitchFamily="66" charset="0"/>
              </a:rPr>
              <a:t>where</a:t>
            </a:r>
            <a:endParaRPr lang="en-US" sz="2400" b="1" i="1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85000"/>
              </a:lnSpc>
            </a:pPr>
            <a:endParaRPr lang="en-US" sz="2400" b="1" i="1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5992" y="3244334"/>
            <a:ext cx="1972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when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and </a:t>
            </a:r>
            <a:r>
              <a:rPr lang="en-US" b="1" i="1" dirty="0" smtClean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where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5748" y="6331497"/>
            <a:ext cx="7627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ame holds with water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cherenkov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-see matt’s talk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0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0"/>
            <a:ext cx="8229600" cy="762000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5400" b="1" dirty="0" smtClean="0">
                <a:solidFill>
                  <a:srgbClr val="002060"/>
                </a:solidFill>
              </a:rPr>
              <a:t/>
            </a:r>
            <a:br>
              <a:rPr lang="en-US" sz="5400" b="1" dirty="0" smtClean="0">
                <a:solidFill>
                  <a:srgbClr val="002060"/>
                </a:solidFill>
              </a:rPr>
            </a:br>
            <a:r>
              <a:rPr lang="en-US" sz="5400" b="1" dirty="0" smtClean="0">
                <a:solidFill>
                  <a:srgbClr val="002060"/>
                </a:solidFill>
              </a:rPr>
              <a:t>Daniel Boone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327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D8660E-1C82-43F9-A6E8-E57C4C0DF592}" type="datetime1">
              <a:rPr lang="en-US" sz="1200" b="0" smtClean="0">
                <a:latin typeface="Arial" pitchFamily="34" charset="0"/>
              </a:rPr>
              <a:t>10/9/2011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smtClean="0">
                <a:latin typeface="Arial" pitchFamily="34" charset="0"/>
              </a:rPr>
              <a:t>ANT11 Drexel U</a:t>
            </a:r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n-US" sz="1200" b="0" smtClean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15442" r="11432" b="14871"/>
          <a:stretch/>
        </p:blipFill>
        <p:spPr>
          <a:xfrm>
            <a:off x="4692070" y="685800"/>
            <a:ext cx="4451930" cy="5928337"/>
          </a:xfrm>
          <a:prstGeom prst="rect">
            <a:avLst/>
          </a:prstGeom>
        </p:spPr>
      </p:pic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667845"/>
            <a:ext cx="5257800" cy="519955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SzPct val="125000"/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Proposal (LDRD) to build a little proto-type to test photon-TPC ideas and as a simulation </a:t>
            </a:r>
            <a:r>
              <a:rPr lang="en-US" b="1" dirty="0" err="1" smtClean="0">
                <a:solidFill>
                  <a:schemeClr val="bg2">
                    <a:lumMod val="50000"/>
                  </a:schemeClr>
                </a:solidFill>
              </a:rPr>
              <a:t>testbed</a:t>
            </a: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SzPct val="125000"/>
              <a:defRPr/>
            </a:pPr>
            <a:r>
              <a:rPr lang="en-US" b="1" dirty="0" smtClean="0">
                <a:solidFill>
                  <a:srgbClr val="151517"/>
                </a:solidFill>
              </a:rPr>
              <a:t>`Book-on-end’ geometry- long, higher than wide</a:t>
            </a:r>
          </a:p>
          <a:p>
            <a:pPr>
              <a:lnSpc>
                <a:spcPct val="80000"/>
              </a:lnSpc>
              <a:buSzPct val="125000"/>
              <a:defRPr/>
            </a:pPr>
            <a:r>
              <a:rPr lang="en-US" b="1" dirty="0" smtClean="0">
                <a:solidFill>
                  <a:srgbClr val="151517"/>
                </a:solidFill>
              </a:rPr>
              <a:t>Close to 100% coverage so bigger Fid/Tot volume</a:t>
            </a:r>
          </a:p>
          <a:p>
            <a:pPr>
              <a:lnSpc>
                <a:spcPct val="80000"/>
              </a:lnSpc>
              <a:buSzPct val="125000"/>
              <a:defRPr/>
            </a:pPr>
            <a:r>
              <a:rPr lang="en-US" b="1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b="1" dirty="0" err="1" smtClean="0">
                <a:solidFill>
                  <a:srgbClr val="FF0000"/>
                </a:solidFill>
              </a:rPr>
              <a:t>x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b="1" dirty="0" err="1" smtClean="0">
                <a:solidFill>
                  <a:srgbClr val="FF0000"/>
                </a:solidFill>
              </a:rPr>
              <a:t>y</a:t>
            </a:r>
            <a:r>
              <a:rPr lang="en-US" b="1" dirty="0" smtClean="0">
                <a:solidFill>
                  <a:srgbClr val="FF0000"/>
                </a:solidFill>
              </a:rPr>
              <a:t> &lt;&lt; 1 cm</a:t>
            </a:r>
          </a:p>
          <a:p>
            <a:pPr>
              <a:lnSpc>
                <a:spcPct val="80000"/>
              </a:lnSpc>
              <a:buSzPct val="125000"/>
              <a:defRPr/>
            </a:pPr>
            <a:r>
              <a:rPr lang="en-US" b="1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b="1" dirty="0" err="1" smtClean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 &lt; 100 psec</a:t>
            </a:r>
          </a:p>
          <a:p>
            <a:pPr>
              <a:lnSpc>
                <a:spcPct val="80000"/>
              </a:lnSpc>
              <a:buSzPct val="125000"/>
              <a:defRPr/>
            </a:pPr>
            <a:r>
              <a:rPr lang="en-US" b="1" dirty="0" smtClean="0">
                <a:solidFill>
                  <a:srgbClr val="151517"/>
                </a:solidFill>
              </a:rPr>
              <a:t>Idea: to reconstruct vertices, tracks, events as in a TPC (or, as in </a:t>
            </a:r>
            <a:r>
              <a:rPr lang="en-US" b="1" dirty="0" err="1" smtClean="0">
                <a:solidFill>
                  <a:srgbClr val="151517"/>
                </a:solidFill>
              </a:rPr>
              <a:t>LiA</a:t>
            </a:r>
            <a:r>
              <a:rPr lang="en-US" b="1" dirty="0" smtClean="0">
                <a:solidFill>
                  <a:srgbClr val="151517"/>
                </a:solidFill>
              </a:rPr>
              <a:t>).</a:t>
            </a:r>
          </a:p>
          <a:p>
            <a:pPr>
              <a:lnSpc>
                <a:spcPct val="80000"/>
              </a:lnSpc>
              <a:buSzPct val="125000"/>
              <a:defRPr/>
            </a:pPr>
            <a:endParaRPr lang="en-US" b="1" dirty="0" smtClean="0">
              <a:solidFill>
                <a:srgbClr val="151517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477000" y="3718180"/>
            <a:ext cx="1403930" cy="8541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40794" y="3622049"/>
            <a:ext cx="473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Symbol" pitchFamily="18" charset="2"/>
              </a:rPr>
              <a:t>n</a:t>
            </a:r>
          </a:p>
        </p:txBody>
      </p:sp>
      <p:sp>
        <p:nvSpPr>
          <p:cNvPr id="12" name="TextBox 11"/>
          <p:cNvSpPr txBox="1"/>
          <p:nvPr/>
        </p:nvSpPr>
        <p:spPr>
          <a:xfrm rot="19961665">
            <a:off x="5976331" y="2458203"/>
            <a:ext cx="1210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2 m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4619752" y="4001029"/>
            <a:ext cx="1210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2 m</a:t>
            </a:r>
          </a:p>
        </p:txBody>
      </p:sp>
      <p:sp>
        <p:nvSpPr>
          <p:cNvPr id="19" name="TextBox 18"/>
          <p:cNvSpPr txBox="1"/>
          <p:nvPr/>
        </p:nvSpPr>
        <p:spPr>
          <a:xfrm rot="1892840">
            <a:off x="5219468" y="6056886"/>
            <a:ext cx="1210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1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 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572518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See Matt’s talk tomorrow</a:t>
            </a:r>
          </a:p>
        </p:txBody>
      </p:sp>
    </p:spTree>
    <p:extLst>
      <p:ext uri="{BB962C8B-B14F-4D97-AF65-F5344CB8AC3E}">
        <p14:creationId xmlns:p14="http://schemas.microsoft.com/office/powerpoint/2010/main" val="17052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D8660E-1C82-43F9-A6E8-E57C4C0DF592}" type="datetime1">
              <a:rPr lang="en-US" sz="1200" b="0" smtClean="0">
                <a:latin typeface="Arial" pitchFamily="34" charset="0"/>
              </a:rPr>
              <a:t>10/9/2011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smtClean="0">
                <a:latin typeface="Arial" pitchFamily="34" charset="0"/>
              </a:rPr>
              <a:t>ANT11 Drexel U</a:t>
            </a:r>
            <a:endParaRPr lang="en-US" sz="1200" b="0" smtClean="0">
              <a:latin typeface="Arial" pitchFamily="34" charset="0"/>
            </a:endParaRPr>
          </a:p>
        </p:txBody>
      </p:sp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9665" y="457200"/>
            <a:ext cx="9144000" cy="7318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7200" b="1" dirty="0" smtClean="0">
                <a:solidFill>
                  <a:srgbClr val="002060"/>
                </a:solidFill>
              </a:rPr>
              <a:t>The End</a:t>
            </a:r>
            <a:endParaRPr lang="en-US" sz="7200" b="1" dirty="0" smtClean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7" t="11398" r="14540" b="19785"/>
          <a:stretch/>
        </p:blipFill>
        <p:spPr>
          <a:xfrm>
            <a:off x="381000" y="1600200"/>
            <a:ext cx="6297561" cy="4719484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12" idx="1"/>
          </p:cNvCxnSpPr>
          <p:nvPr/>
        </p:nvCxnSpPr>
        <p:spPr>
          <a:xfrm flipH="1">
            <a:off x="4313904" y="3814916"/>
            <a:ext cx="2772696" cy="1450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086600" y="3469558"/>
            <a:ext cx="2057400" cy="6907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buClr>
                <a:srgbClr val="FFCC00"/>
              </a:buClr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Pulses from the 2 ends of an 8” anode strip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bg2">
                    <a:lumMod val="50000"/>
                  </a:schemeClr>
                </a:solidFill>
              </a:rPr>
              <a:t>Backup slides</a:t>
            </a:r>
            <a:endParaRPr lang="en-US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AF69-E8B5-4D9A-AB1D-BE36327BDDB5}" type="datetime1">
              <a:rPr lang="en-US" smtClean="0"/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ANT11 Drexel 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E956-26F0-4794-8F4C-97BAC66ADD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D8660E-1C82-43F9-A6E8-E57C4C0DF592}" type="datetime1">
              <a:rPr lang="en-US" sz="1200" b="0" smtClean="0">
                <a:latin typeface="Arial" pitchFamily="34" charset="0"/>
              </a:rPr>
              <a:t>10/7/2011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smtClean="0">
                <a:latin typeface="Arial" pitchFamily="34" charset="0"/>
              </a:rPr>
              <a:t>ANT11 Drexel U</a:t>
            </a:r>
            <a:endParaRPr lang="en-US" sz="1200" b="0" smtClean="0">
              <a:latin typeface="Arial" pitchFamily="34" charset="0"/>
            </a:endParaRPr>
          </a:p>
        </p:txBody>
      </p:sp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82563"/>
            <a:ext cx="8686800" cy="731837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2060"/>
                </a:solidFill>
              </a:rPr>
              <a:t>The Large-Area Psec Photo-Detector Collaboration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28700"/>
            <a:ext cx="7670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BB8F642-FB15-4AE2-B37A-E135D7CDDAB3}" type="datetime1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10/9/2011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0C6C39A-EBB7-4DA7-80A9-7812BF60E718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002060"/>
                </a:solidFill>
              </a:rPr>
              <a:t>Parallel Efforts on Specific Applications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1143000"/>
          </a:xfrm>
          <a:noFill/>
          <a:ln w="38100">
            <a:noFill/>
          </a:ln>
        </p:spPr>
        <p:txBody>
          <a:bodyPr/>
          <a:lstStyle/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 smtClean="0"/>
          </a:p>
        </p:txBody>
      </p:sp>
      <p:sp>
        <p:nvSpPr>
          <p:cNvPr id="16390" name="Oval 4"/>
          <p:cNvSpPr>
            <a:spLocks noChangeArrowheads="1"/>
          </p:cNvSpPr>
          <p:nvPr/>
        </p:nvSpPr>
        <p:spPr bwMode="auto">
          <a:xfrm>
            <a:off x="2705100" y="1524000"/>
            <a:ext cx="3771900" cy="3276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75000"/>
              </a:lnSpc>
              <a:spcBef>
                <a:spcPct val="40000"/>
              </a:spcBef>
              <a:buFontTx/>
              <a:buChar char="•"/>
            </a:pPr>
            <a:endParaRPr lang="en-US"/>
          </a:p>
        </p:txBody>
      </p:sp>
      <p:sp>
        <p:nvSpPr>
          <p:cNvPr id="16391" name="Text Box 5"/>
          <p:cNvSpPr txBox="1">
            <a:spLocks noChangeArrowheads="1"/>
          </p:cNvSpPr>
          <p:nvPr/>
        </p:nvSpPr>
        <p:spPr bwMode="auto">
          <a:xfrm>
            <a:off x="3429000" y="2133600"/>
            <a:ext cx="2743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LAPD Detector Development</a:t>
            </a:r>
          </a:p>
        </p:txBody>
      </p:sp>
      <p:grpSp>
        <p:nvGrpSpPr>
          <p:cNvPr id="16392" name="Group 6"/>
          <p:cNvGrpSpPr>
            <a:grpSpLocks/>
          </p:cNvGrpSpPr>
          <p:nvPr/>
        </p:nvGrpSpPr>
        <p:grpSpPr bwMode="auto">
          <a:xfrm>
            <a:off x="838200" y="685800"/>
            <a:ext cx="1524000" cy="1524000"/>
            <a:chOff x="528" y="432"/>
            <a:chExt cx="960" cy="960"/>
          </a:xfrm>
        </p:grpSpPr>
        <p:sp>
          <p:nvSpPr>
            <p:cNvPr id="16430" name="Oval 7"/>
            <p:cNvSpPr>
              <a:spLocks noChangeArrowheads="1"/>
            </p:cNvSpPr>
            <p:nvPr/>
          </p:nvSpPr>
          <p:spPr bwMode="auto">
            <a:xfrm>
              <a:off x="528" y="432"/>
              <a:ext cx="960" cy="9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ct val="75000"/>
                </a:lnSpc>
                <a:spcBef>
                  <a:spcPct val="4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16431" name="Text Box 8"/>
            <p:cNvSpPr txBox="1">
              <a:spLocks noChangeArrowheads="1"/>
            </p:cNvSpPr>
            <p:nvPr/>
          </p:nvSpPr>
          <p:spPr bwMode="auto">
            <a:xfrm>
              <a:off x="576" y="624"/>
              <a:ext cx="912" cy="6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dirty="0">
                  <a:solidFill>
                    <a:srgbClr val="002060"/>
                  </a:solidFill>
                </a:rPr>
                <a:t>PET</a:t>
              </a:r>
            </a:p>
            <a:p>
              <a:pPr algn="ctr">
                <a:lnSpc>
                  <a:spcPct val="70000"/>
                </a:lnSpc>
                <a:spcBef>
                  <a:spcPct val="25000"/>
                </a:spcBef>
                <a:buFontTx/>
                <a:buNone/>
              </a:pPr>
              <a:r>
                <a:rPr lang="en-US" sz="1800" b="0" dirty="0">
                  <a:solidFill>
                    <a:srgbClr val="002060"/>
                  </a:solidFill>
                </a:rPr>
                <a:t>(UC/BSD, UCB, Lyon)</a:t>
              </a:r>
            </a:p>
          </p:txBody>
        </p:sp>
      </p:grp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6705600" y="685800"/>
            <a:ext cx="1524000" cy="1524000"/>
            <a:chOff x="528" y="432"/>
            <a:chExt cx="960" cy="960"/>
          </a:xfrm>
        </p:grpSpPr>
        <p:sp>
          <p:nvSpPr>
            <p:cNvPr id="16428" name="Oval 10"/>
            <p:cNvSpPr>
              <a:spLocks noChangeArrowheads="1"/>
            </p:cNvSpPr>
            <p:nvPr/>
          </p:nvSpPr>
          <p:spPr bwMode="auto">
            <a:xfrm>
              <a:off x="528" y="432"/>
              <a:ext cx="960" cy="9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ct val="75000"/>
                </a:lnSpc>
                <a:spcBef>
                  <a:spcPct val="4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16429" name="Text Box 11"/>
            <p:cNvSpPr txBox="1">
              <a:spLocks noChangeArrowheads="1"/>
            </p:cNvSpPr>
            <p:nvPr/>
          </p:nvSpPr>
          <p:spPr bwMode="auto">
            <a:xfrm>
              <a:off x="576" y="624"/>
              <a:ext cx="912" cy="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dirty="0">
                  <a:solidFill>
                    <a:srgbClr val="FF0066"/>
                  </a:solidFill>
                </a:rPr>
                <a:t>Collider</a:t>
              </a:r>
            </a:p>
            <a:p>
              <a:pPr algn="ctr">
                <a:lnSpc>
                  <a:spcPct val="70000"/>
                </a:lnSpc>
                <a:spcBef>
                  <a:spcPct val="25000"/>
                </a:spcBef>
                <a:buFontTx/>
                <a:buNone/>
              </a:pPr>
              <a:r>
                <a:rPr lang="en-US" sz="1800" b="0" dirty="0">
                  <a:solidFill>
                    <a:srgbClr val="FF0066"/>
                  </a:solidFill>
                </a:rPr>
                <a:t>(UC, </a:t>
              </a:r>
              <a:r>
                <a:rPr lang="en-US" sz="1800" b="0" dirty="0" err="1">
                  <a:solidFill>
                    <a:srgbClr val="FF0066"/>
                  </a:solidFill>
                </a:rPr>
                <a:t>ANL,Saclay</a:t>
              </a:r>
              <a:r>
                <a:rPr lang="en-US" sz="1800" b="0" dirty="0">
                  <a:solidFill>
                    <a:srgbClr val="FF0066"/>
                  </a:solidFill>
                </a:rPr>
                <a:t>.</a:t>
              </a:r>
            </a:p>
          </p:txBody>
        </p:sp>
      </p:grpSp>
      <p:grpSp>
        <p:nvGrpSpPr>
          <p:cNvPr id="16394" name="Group 15"/>
          <p:cNvGrpSpPr>
            <a:grpSpLocks/>
          </p:cNvGrpSpPr>
          <p:nvPr/>
        </p:nvGrpSpPr>
        <p:grpSpPr bwMode="auto">
          <a:xfrm>
            <a:off x="6188075" y="4611688"/>
            <a:ext cx="1889125" cy="1524000"/>
            <a:chOff x="452" y="432"/>
            <a:chExt cx="1190" cy="960"/>
          </a:xfrm>
        </p:grpSpPr>
        <p:sp>
          <p:nvSpPr>
            <p:cNvPr id="16426" name="Oval 16"/>
            <p:cNvSpPr>
              <a:spLocks noChangeArrowheads="1"/>
            </p:cNvSpPr>
            <p:nvPr/>
          </p:nvSpPr>
          <p:spPr bwMode="auto">
            <a:xfrm>
              <a:off x="528" y="432"/>
              <a:ext cx="960" cy="9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ct val="75000"/>
                </a:lnSpc>
                <a:spcBef>
                  <a:spcPct val="4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16427" name="Text Box 17"/>
            <p:cNvSpPr txBox="1">
              <a:spLocks noChangeArrowheads="1"/>
            </p:cNvSpPr>
            <p:nvPr/>
          </p:nvSpPr>
          <p:spPr bwMode="auto">
            <a:xfrm>
              <a:off x="452" y="551"/>
              <a:ext cx="1190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dirty="0">
                  <a:solidFill>
                    <a:srgbClr val="FF3300"/>
                  </a:solidFill>
                </a:rPr>
                <a:t>Mass Spec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800" b="0" dirty="0">
                  <a:solidFill>
                    <a:srgbClr val="FF3300"/>
                  </a:solidFill>
                </a:rPr>
                <a:t>Andy Davis, Mike </a:t>
              </a:r>
              <a:r>
                <a:rPr lang="en-US" sz="1800" b="0" dirty="0" err="1">
                  <a:solidFill>
                    <a:srgbClr val="FF3300"/>
                  </a:solidFill>
                </a:rPr>
                <a:t>Pellin</a:t>
              </a:r>
              <a:r>
                <a:rPr lang="en-US" sz="1800" b="0" dirty="0">
                  <a:solidFill>
                    <a:srgbClr val="FF3300"/>
                  </a:solidFill>
                </a:rPr>
                <a:t>, Eric </a:t>
              </a:r>
              <a:r>
                <a:rPr lang="en-US" sz="1800" b="0" dirty="0" err="1">
                  <a:solidFill>
                    <a:srgbClr val="FF3300"/>
                  </a:solidFill>
                </a:rPr>
                <a:t>Oberla</a:t>
              </a:r>
              <a:endParaRPr lang="en-US" sz="1800" b="0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16395" name="Group 18"/>
          <p:cNvGrpSpPr>
            <a:grpSpLocks/>
          </p:cNvGrpSpPr>
          <p:nvPr/>
        </p:nvGrpSpPr>
        <p:grpSpPr bwMode="auto">
          <a:xfrm>
            <a:off x="3429000" y="5334000"/>
            <a:ext cx="2362200" cy="1524000"/>
            <a:chOff x="288" y="432"/>
            <a:chExt cx="1488" cy="960"/>
          </a:xfrm>
        </p:grpSpPr>
        <p:sp>
          <p:nvSpPr>
            <p:cNvPr id="16424" name="Oval 19"/>
            <p:cNvSpPr>
              <a:spLocks noChangeArrowheads="1"/>
            </p:cNvSpPr>
            <p:nvPr/>
          </p:nvSpPr>
          <p:spPr bwMode="auto">
            <a:xfrm>
              <a:off x="528" y="432"/>
              <a:ext cx="960" cy="9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ct val="75000"/>
                </a:lnSpc>
                <a:spcBef>
                  <a:spcPct val="4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16425" name="Text Box 20"/>
            <p:cNvSpPr txBox="1">
              <a:spLocks noChangeArrowheads="1"/>
            </p:cNvSpPr>
            <p:nvPr/>
          </p:nvSpPr>
          <p:spPr bwMode="auto">
            <a:xfrm>
              <a:off x="288" y="473"/>
              <a:ext cx="1488" cy="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dirty="0">
                  <a:solidFill>
                    <a:schemeClr val="accent4">
                      <a:lumMod val="10000"/>
                    </a:schemeClr>
                  </a:solidFill>
                </a:rPr>
                <a:t>Non-proliferation</a:t>
              </a:r>
            </a:p>
            <a:p>
              <a:pPr algn="ctr">
                <a:lnSpc>
                  <a:spcPct val="70000"/>
                </a:lnSpc>
                <a:spcBef>
                  <a:spcPct val="25000"/>
                </a:spcBef>
                <a:buFontTx/>
                <a:buNone/>
              </a:pPr>
              <a:r>
                <a:rPr lang="en-US" sz="1800" b="0" dirty="0" smtClean="0">
                  <a:solidFill>
                    <a:schemeClr val="accent4">
                      <a:lumMod val="10000"/>
                    </a:schemeClr>
                  </a:solidFill>
                </a:rPr>
                <a:t>LLNL,ANL,UC</a:t>
              </a:r>
              <a:endParaRPr lang="en-US" sz="1800" b="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sp>
        <p:nvSpPr>
          <p:cNvPr id="16396" name="Line 21"/>
          <p:cNvSpPr>
            <a:spLocks noChangeShapeType="1"/>
          </p:cNvSpPr>
          <p:nvPr/>
        </p:nvSpPr>
        <p:spPr bwMode="auto">
          <a:xfrm>
            <a:off x="2209800" y="1905000"/>
            <a:ext cx="7620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22"/>
          <p:cNvSpPr>
            <a:spLocks noChangeShapeType="1"/>
          </p:cNvSpPr>
          <p:nvPr/>
        </p:nvSpPr>
        <p:spPr bwMode="auto">
          <a:xfrm flipH="1">
            <a:off x="6248400" y="1981200"/>
            <a:ext cx="6096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23"/>
          <p:cNvSpPr>
            <a:spLocks noChangeShapeType="1"/>
          </p:cNvSpPr>
          <p:nvPr/>
        </p:nvSpPr>
        <p:spPr bwMode="auto">
          <a:xfrm>
            <a:off x="4572000" y="48006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24"/>
          <p:cNvSpPr>
            <a:spLocks noChangeShapeType="1"/>
          </p:cNvSpPr>
          <p:nvPr/>
        </p:nvSpPr>
        <p:spPr bwMode="auto">
          <a:xfrm flipV="1">
            <a:off x="2362200" y="4191000"/>
            <a:ext cx="685800" cy="7254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25"/>
          <p:cNvSpPr>
            <a:spLocks noChangeShapeType="1"/>
          </p:cNvSpPr>
          <p:nvPr/>
        </p:nvSpPr>
        <p:spPr bwMode="auto">
          <a:xfrm>
            <a:off x="6019800" y="4191000"/>
            <a:ext cx="6096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Text Box 26"/>
          <p:cNvSpPr txBox="1">
            <a:spLocks noChangeArrowheads="1"/>
          </p:cNvSpPr>
          <p:nvPr/>
        </p:nvSpPr>
        <p:spPr bwMode="auto">
          <a:xfrm>
            <a:off x="3276600" y="3900488"/>
            <a:ext cx="281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800" dirty="0">
                <a:solidFill>
                  <a:srgbClr val="FFFF00"/>
                </a:solidFill>
              </a:rPr>
              <a:t>Drawing Not To Scale (!)</a:t>
            </a:r>
          </a:p>
        </p:txBody>
      </p:sp>
      <p:sp>
        <p:nvSpPr>
          <p:cNvPr id="16402" name="Text Box 27"/>
          <p:cNvSpPr txBox="1">
            <a:spLocks noChangeArrowheads="1"/>
          </p:cNvSpPr>
          <p:nvPr/>
        </p:nvSpPr>
        <p:spPr bwMode="auto">
          <a:xfrm>
            <a:off x="3048000" y="3046413"/>
            <a:ext cx="35052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1800" b="0" dirty="0" err="1">
                <a:solidFill>
                  <a:schemeClr val="bg1"/>
                </a:solidFill>
              </a:rPr>
              <a:t>ANL,Arradiance,Chicago,Fermilab</a:t>
            </a:r>
            <a:r>
              <a:rPr lang="en-US" sz="1800" b="0" dirty="0">
                <a:solidFill>
                  <a:schemeClr val="bg1"/>
                </a:solidFill>
              </a:rPr>
              <a:t>, </a:t>
            </a:r>
            <a:r>
              <a:rPr lang="en-US" sz="1800" b="0" dirty="0" err="1">
                <a:solidFill>
                  <a:schemeClr val="bg1"/>
                </a:solidFill>
              </a:rPr>
              <a:t>Hawaii,Muons,Inc,SLAC,SSL</a:t>
            </a:r>
            <a:r>
              <a:rPr lang="en-US" sz="1800" b="0" dirty="0">
                <a:solidFill>
                  <a:schemeClr val="bg1"/>
                </a:solidFill>
              </a:rPr>
              <a:t>/UCB, </a:t>
            </a:r>
            <a:r>
              <a:rPr lang="en-US" sz="1800" b="0" dirty="0" smtClean="0">
                <a:solidFill>
                  <a:schemeClr val="bg1"/>
                </a:solidFill>
              </a:rPr>
              <a:t>UIUC, Wash.  U</a:t>
            </a:r>
            <a:endParaRPr lang="en-US" sz="1800" b="0" dirty="0">
              <a:solidFill>
                <a:schemeClr val="bg1"/>
              </a:solidFill>
            </a:endParaRPr>
          </a:p>
        </p:txBody>
      </p:sp>
      <p:sp>
        <p:nvSpPr>
          <p:cNvPr id="16403" name="Text Box 28"/>
          <p:cNvSpPr txBox="1">
            <a:spLocks noChangeArrowheads="1"/>
          </p:cNvSpPr>
          <p:nvPr/>
        </p:nvSpPr>
        <p:spPr bwMode="auto">
          <a:xfrm>
            <a:off x="2590800" y="786825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Explicit strategy for  staying on </a:t>
            </a:r>
            <a:r>
              <a:rPr lang="en-US" sz="2000" dirty="0" smtClean="0">
                <a:solidFill>
                  <a:srgbClr val="FF0000"/>
                </a:solidFill>
              </a:rPr>
              <a:t>task-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Multiple parallel cooperative efforts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404" name="Text Box 29"/>
          <p:cNvSpPr txBox="1">
            <a:spLocks noChangeArrowheads="1"/>
          </p:cNvSpPr>
          <p:nvPr/>
        </p:nvSpPr>
        <p:spPr bwMode="auto">
          <a:xfrm>
            <a:off x="5791200" y="6080125"/>
            <a:ext cx="3505200" cy="79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"/>
              </a:spcBef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All these need work- naturally tend to lag the reality of the detector development</a:t>
            </a:r>
          </a:p>
        </p:txBody>
      </p:sp>
      <p:grpSp>
        <p:nvGrpSpPr>
          <p:cNvPr id="16405" name="Group 30"/>
          <p:cNvGrpSpPr>
            <a:grpSpLocks/>
          </p:cNvGrpSpPr>
          <p:nvPr/>
        </p:nvGrpSpPr>
        <p:grpSpPr bwMode="auto">
          <a:xfrm>
            <a:off x="990600" y="4724400"/>
            <a:ext cx="1824038" cy="1524000"/>
            <a:chOff x="482" y="432"/>
            <a:chExt cx="1095" cy="960"/>
          </a:xfrm>
        </p:grpSpPr>
        <p:sp>
          <p:nvSpPr>
            <p:cNvPr id="16422" name="Oval 31"/>
            <p:cNvSpPr>
              <a:spLocks noChangeArrowheads="1"/>
            </p:cNvSpPr>
            <p:nvPr/>
          </p:nvSpPr>
          <p:spPr bwMode="auto">
            <a:xfrm>
              <a:off x="528" y="432"/>
              <a:ext cx="960" cy="9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ct val="75000"/>
                </a:lnSpc>
                <a:spcBef>
                  <a:spcPct val="4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16423" name="Text Box 32"/>
            <p:cNvSpPr txBox="1">
              <a:spLocks noChangeArrowheads="1"/>
            </p:cNvSpPr>
            <p:nvPr/>
          </p:nvSpPr>
          <p:spPr bwMode="auto">
            <a:xfrm>
              <a:off x="482" y="624"/>
              <a:ext cx="1095" cy="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dirty="0">
                  <a:solidFill>
                    <a:srgbClr val="FF0000"/>
                  </a:solidFill>
                </a:rPr>
                <a:t>Neutrinos</a:t>
              </a:r>
            </a:p>
            <a:p>
              <a:pPr algn="ctr">
                <a:lnSpc>
                  <a:spcPct val="70000"/>
                </a:lnSpc>
                <a:spcBef>
                  <a:spcPct val="25000"/>
                </a:spcBef>
                <a:buFontTx/>
                <a:buNone/>
              </a:pPr>
              <a:r>
                <a:rPr lang="en-US" sz="1800" b="0" dirty="0">
                  <a:solidFill>
                    <a:srgbClr val="FF0000"/>
                  </a:solidFill>
                </a:rPr>
                <a:t>(Matt, </a:t>
              </a:r>
              <a:r>
                <a:rPr lang="en-US" sz="1800" b="0" dirty="0" err="1">
                  <a:solidFill>
                    <a:srgbClr val="FF0000"/>
                  </a:solidFill>
                </a:rPr>
                <a:t>Mayly</a:t>
              </a:r>
              <a:r>
                <a:rPr lang="en-US" sz="1800" b="0" dirty="0">
                  <a:solidFill>
                    <a:srgbClr val="FF0000"/>
                  </a:solidFill>
                </a:rPr>
                <a:t>, Bob, John, ..; </a:t>
              </a:r>
              <a:r>
                <a:rPr lang="en-US" sz="1800" b="0" dirty="0" err="1">
                  <a:solidFill>
                    <a:srgbClr val="FF0000"/>
                  </a:solidFill>
                </a:rPr>
                <a:t>Zelimir</a:t>
              </a:r>
              <a:r>
                <a:rPr lang="en-US" sz="1800" b="0" dirty="0">
                  <a:solidFill>
                    <a:srgbClr val="FF0000"/>
                  </a:solidFill>
                </a:rPr>
                <a:t>)</a:t>
              </a:r>
            </a:p>
          </p:txBody>
        </p:sp>
      </p:grpSp>
      <p:sp>
        <p:nvSpPr>
          <p:cNvPr id="16406" name="Oval 34"/>
          <p:cNvSpPr>
            <a:spLocks noChangeArrowheads="1"/>
          </p:cNvSpPr>
          <p:nvPr/>
        </p:nvSpPr>
        <p:spPr bwMode="auto">
          <a:xfrm>
            <a:off x="152400" y="2555875"/>
            <a:ext cx="15240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75000"/>
              </a:lnSpc>
              <a:spcBef>
                <a:spcPct val="40000"/>
              </a:spcBef>
              <a:buFontTx/>
              <a:buChar char="•"/>
            </a:pPr>
            <a:endParaRPr lang="en-US"/>
          </a:p>
        </p:txBody>
      </p:sp>
      <p:sp>
        <p:nvSpPr>
          <p:cNvPr id="16407" name="Text Box 35"/>
          <p:cNvSpPr txBox="1">
            <a:spLocks noChangeArrowheads="1"/>
          </p:cNvSpPr>
          <p:nvPr/>
        </p:nvSpPr>
        <p:spPr bwMode="auto">
          <a:xfrm>
            <a:off x="228600" y="2743200"/>
            <a:ext cx="144780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5000"/>
              </a:spcBef>
              <a:buFontTx/>
              <a:buNone/>
            </a:pPr>
            <a:r>
              <a:rPr lang="en-US" dirty="0" err="1">
                <a:solidFill>
                  <a:srgbClr val="FFFF00"/>
                </a:solidFill>
              </a:rPr>
              <a:t>Muon</a:t>
            </a:r>
            <a:r>
              <a:rPr lang="en-US" dirty="0">
                <a:solidFill>
                  <a:srgbClr val="FFFF00"/>
                </a:solidFill>
              </a:rPr>
              <a:t> Cooling</a:t>
            </a:r>
          </a:p>
          <a:p>
            <a:pPr algn="ctr">
              <a:lnSpc>
                <a:spcPct val="70000"/>
              </a:lnSpc>
              <a:spcBef>
                <a:spcPct val="25000"/>
              </a:spcBef>
              <a:buFontTx/>
              <a:buNone/>
            </a:pPr>
            <a:r>
              <a:rPr lang="en-US" sz="1800" b="0" dirty="0" err="1">
                <a:solidFill>
                  <a:srgbClr val="FFFF00"/>
                </a:solidFill>
              </a:rPr>
              <a:t>Muons,Inc</a:t>
            </a:r>
            <a:endParaRPr lang="en-US" sz="1800" b="0" dirty="0">
              <a:solidFill>
                <a:srgbClr val="FFFF00"/>
              </a:solidFill>
            </a:endParaRPr>
          </a:p>
          <a:p>
            <a:pPr algn="ctr">
              <a:lnSpc>
                <a:spcPct val="70000"/>
              </a:lnSpc>
              <a:spcBef>
                <a:spcPct val="25000"/>
              </a:spcBef>
              <a:buFontTx/>
              <a:buNone/>
            </a:pPr>
            <a:r>
              <a:rPr lang="en-US" sz="1800" b="0" dirty="0">
                <a:solidFill>
                  <a:srgbClr val="FFFF00"/>
                </a:solidFill>
              </a:rPr>
              <a:t>(SBIR)</a:t>
            </a:r>
          </a:p>
        </p:txBody>
      </p:sp>
      <p:sp>
        <p:nvSpPr>
          <p:cNvPr id="16408" name="Line 36"/>
          <p:cNvSpPr>
            <a:spLocks noChangeShapeType="1"/>
          </p:cNvSpPr>
          <p:nvPr/>
        </p:nvSpPr>
        <p:spPr bwMode="auto">
          <a:xfrm flipV="1">
            <a:off x="1676400" y="34290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409" name="Group 15"/>
          <p:cNvGrpSpPr>
            <a:grpSpLocks/>
          </p:cNvGrpSpPr>
          <p:nvPr/>
        </p:nvGrpSpPr>
        <p:grpSpPr bwMode="auto">
          <a:xfrm>
            <a:off x="7391400" y="2667000"/>
            <a:ext cx="1524000" cy="1524000"/>
            <a:chOff x="528" y="432"/>
            <a:chExt cx="960" cy="960"/>
          </a:xfrm>
        </p:grpSpPr>
        <p:sp>
          <p:nvSpPr>
            <p:cNvPr id="16420" name="Oval 16"/>
            <p:cNvSpPr>
              <a:spLocks noChangeArrowheads="1"/>
            </p:cNvSpPr>
            <p:nvPr/>
          </p:nvSpPr>
          <p:spPr bwMode="auto">
            <a:xfrm>
              <a:off x="528" y="432"/>
              <a:ext cx="960" cy="9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ct val="75000"/>
                </a:lnSpc>
                <a:spcBef>
                  <a:spcPct val="40000"/>
                </a:spcBef>
                <a:buFontTx/>
                <a:buChar char="•"/>
              </a:pPr>
              <a:endParaRPr lang="en-US"/>
            </a:p>
          </p:txBody>
        </p:sp>
        <p:sp>
          <p:nvSpPr>
            <p:cNvPr id="16421" name="Text Box 17"/>
            <p:cNvSpPr txBox="1">
              <a:spLocks noChangeArrowheads="1"/>
            </p:cNvSpPr>
            <p:nvPr/>
          </p:nvSpPr>
          <p:spPr bwMode="auto">
            <a:xfrm>
              <a:off x="576" y="624"/>
              <a:ext cx="912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lnSpc>
                  <a:spcPct val="75000"/>
                </a:lnSpc>
                <a:spcBef>
                  <a:spcPct val="40000"/>
                </a:spcBef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40000"/>
                </a:spcBef>
                <a:spcAft>
                  <a:spcPct val="0"/>
                </a:spcAft>
                <a:buChar char="•"/>
                <a:defRPr sz="2800" b="1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dirty="0">
                  <a:solidFill>
                    <a:schemeClr val="accent2">
                      <a:lumMod val="50000"/>
                    </a:schemeClr>
                  </a:solidFill>
                </a:rPr>
                <a:t>K-&gt;</a:t>
              </a:r>
              <a:r>
                <a:rPr lang="en-US" dirty="0" err="1">
                  <a:solidFill>
                    <a:schemeClr val="accent2">
                      <a:lumMod val="50000"/>
                    </a:schemeClr>
                  </a:solidFill>
                  <a:latin typeface="Symbol" pitchFamily="18" charset="2"/>
                </a:rPr>
                <a:t>pnn</a:t>
              </a:r>
              <a:endParaRPr lang="en-US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</a:endParaRPr>
            </a:p>
            <a:p>
              <a:pPr algn="ctr">
                <a:lnSpc>
                  <a:spcPct val="70000"/>
                </a:lnSpc>
                <a:spcBef>
                  <a:spcPct val="25000"/>
                </a:spcBef>
                <a:buFontTx/>
                <a:buNone/>
              </a:pPr>
              <a:r>
                <a:rPr lang="en-US" sz="1800" b="0" dirty="0" smtClean="0">
                  <a:solidFill>
                    <a:schemeClr val="accent2">
                      <a:lumMod val="50000"/>
                    </a:schemeClr>
                  </a:solidFill>
                </a:rPr>
                <a:t>JPARC</a:t>
              </a:r>
              <a:endParaRPr lang="en-US" sz="1800" b="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16410" name="Line 25"/>
          <p:cNvSpPr>
            <a:spLocks noChangeShapeType="1"/>
          </p:cNvSpPr>
          <p:nvPr/>
        </p:nvSpPr>
        <p:spPr bwMode="auto">
          <a:xfrm flipV="1">
            <a:off x="6477000" y="3370263"/>
            <a:ext cx="914400" cy="2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6411" name="Straight Connector 2"/>
          <p:cNvCxnSpPr>
            <a:cxnSpLocks noChangeShapeType="1"/>
          </p:cNvCxnSpPr>
          <p:nvPr/>
        </p:nvCxnSpPr>
        <p:spPr bwMode="auto">
          <a:xfrm>
            <a:off x="7108825" y="34290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2" name="Straight Connector 4"/>
          <p:cNvCxnSpPr>
            <a:cxnSpLocks noChangeShapeType="1"/>
            <a:stCxn id="16420" idx="2"/>
            <a:endCxn id="16410" idx="1"/>
          </p:cNvCxnSpPr>
          <p:nvPr/>
        </p:nvCxnSpPr>
        <p:spPr bwMode="auto">
          <a:xfrm flipV="1">
            <a:off x="7391400" y="3370263"/>
            <a:ext cx="0" cy="587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3" name="Straight Connector 6"/>
          <p:cNvCxnSpPr>
            <a:cxnSpLocks noChangeShapeType="1"/>
          </p:cNvCxnSpPr>
          <p:nvPr/>
        </p:nvCxnSpPr>
        <p:spPr bwMode="auto">
          <a:xfrm>
            <a:off x="7696200" y="32766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4" name="Straight Connector 8"/>
          <p:cNvCxnSpPr>
            <a:cxnSpLocks noChangeShapeType="1"/>
          </p:cNvCxnSpPr>
          <p:nvPr/>
        </p:nvCxnSpPr>
        <p:spPr bwMode="auto">
          <a:xfrm>
            <a:off x="7696200" y="32766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5" name="Straight Connector 10"/>
          <p:cNvCxnSpPr>
            <a:cxnSpLocks noChangeShapeType="1"/>
          </p:cNvCxnSpPr>
          <p:nvPr/>
        </p:nvCxnSpPr>
        <p:spPr bwMode="auto">
          <a:xfrm>
            <a:off x="7696200" y="25908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6" name="Straight Connector 12"/>
          <p:cNvCxnSpPr>
            <a:cxnSpLocks noChangeShapeType="1"/>
          </p:cNvCxnSpPr>
          <p:nvPr/>
        </p:nvCxnSpPr>
        <p:spPr bwMode="auto">
          <a:xfrm>
            <a:off x="7696200" y="29718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7" name="Straight Connector 14"/>
          <p:cNvCxnSpPr>
            <a:cxnSpLocks noChangeShapeType="1"/>
          </p:cNvCxnSpPr>
          <p:nvPr/>
        </p:nvCxnSpPr>
        <p:spPr bwMode="auto">
          <a:xfrm>
            <a:off x="7239000" y="27432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8" name="Straight Connector 16"/>
          <p:cNvCxnSpPr>
            <a:cxnSpLocks noChangeShapeType="1"/>
          </p:cNvCxnSpPr>
          <p:nvPr/>
        </p:nvCxnSpPr>
        <p:spPr bwMode="auto">
          <a:xfrm>
            <a:off x="7391400" y="41910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9" name="Straight Connector 18"/>
          <p:cNvCxnSpPr>
            <a:cxnSpLocks noChangeShapeType="1"/>
          </p:cNvCxnSpPr>
          <p:nvPr/>
        </p:nvCxnSpPr>
        <p:spPr bwMode="auto">
          <a:xfrm>
            <a:off x="7239000" y="342900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ounded Rectangle 2"/>
          <p:cNvSpPr/>
          <p:nvPr/>
        </p:nvSpPr>
        <p:spPr>
          <a:xfrm>
            <a:off x="685800" y="4343400"/>
            <a:ext cx="2590800" cy="2078036"/>
          </a:xfrm>
          <a:prstGeom prst="roundRect">
            <a:avLst/>
          </a:prstGeom>
          <a:noFill/>
          <a:ln w="76200"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826" y="4343400"/>
            <a:ext cx="2437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3300"/>
                </a:solidFill>
              </a:rPr>
              <a:t>ANT11 audience</a:t>
            </a:r>
            <a:endParaRPr lang="en-US" sz="2400" b="1" dirty="0">
              <a:solidFill>
                <a:srgbClr val="FF33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02620" y="1371600"/>
            <a:ext cx="1069180" cy="3124200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2437210" y="4724400"/>
            <a:ext cx="3658791" cy="1291432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D8660E-1C82-43F9-A6E8-E57C4C0DF592}" type="datetime1">
              <a:rPr lang="en-US" sz="1200" b="0" smtClean="0">
                <a:latin typeface="Arial" pitchFamily="34" charset="0"/>
              </a:rPr>
              <a:t>10/9/2011</a:t>
            </a:fld>
            <a:endParaRPr lang="en-US" sz="1200" b="0" dirty="0" smtClean="0">
              <a:latin typeface="Arial" pitchFamily="34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smtClean="0">
                <a:latin typeface="Arial" pitchFamily="34" charset="0"/>
              </a:rPr>
              <a:t>ANT11 Drexel U</a:t>
            </a:r>
            <a:endParaRPr lang="en-US" sz="1200" b="0" smtClean="0">
              <a:latin typeface="Arial" pitchFamily="34" charset="0"/>
            </a:endParaRPr>
          </a:p>
        </p:txBody>
      </p:sp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82563"/>
            <a:ext cx="8686800" cy="7318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b="1" dirty="0" err="1" smtClean="0">
                <a:solidFill>
                  <a:srgbClr val="002060"/>
                </a:solidFill>
              </a:rPr>
              <a:t>Microchannel</a:t>
            </a:r>
            <a:r>
              <a:rPr lang="en-US" sz="5400" b="1" dirty="0" smtClean="0">
                <a:solidFill>
                  <a:srgbClr val="002060"/>
                </a:solidFill>
              </a:rPr>
              <a:t> Plates-1</a:t>
            </a:r>
            <a:endParaRPr lang="en-US" sz="5400" b="1" dirty="0" smtClean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762000"/>
          </a:xfrm>
        </p:spPr>
        <p:txBody>
          <a:bodyPr>
            <a:normAutofit/>
          </a:bodyPr>
          <a:lstStyle/>
          <a:p>
            <a:pPr>
              <a:lnSpc>
                <a:spcPct val="65000"/>
              </a:lnSpc>
              <a:buClr>
                <a:srgbClr val="FFCC00"/>
              </a:buClr>
              <a:defRPr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Incom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Glass Substrates- Hard (untreated) glass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554480"/>
            <a:ext cx="4531360" cy="339852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5720" y="2209800"/>
            <a:ext cx="86868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600201" y="2647950"/>
            <a:ext cx="838199" cy="323850"/>
          </a:xfrm>
          <a:prstGeom prst="straightConnector1">
            <a:avLst/>
          </a:prstGeom>
          <a:ln w="38100">
            <a:solidFill>
              <a:schemeClr val="accent4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962400" y="2192594"/>
            <a:ext cx="103730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155448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0.077” Multi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2819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20-micron pores 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t="20833" r="32182" b="20208"/>
          <a:stretch/>
        </p:blipFill>
        <p:spPr bwMode="auto">
          <a:xfrm>
            <a:off x="5029200" y="2362200"/>
            <a:ext cx="3794760" cy="342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955534" y="5289614"/>
            <a:ext cx="250382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lain" startAt="33"/>
            </a:pPr>
            <a:r>
              <a:rPr lang="en-US" sz="2800" b="1" dirty="0">
                <a:solidFill>
                  <a:schemeClr val="accent4">
                    <a:lumMod val="10000"/>
                  </a:schemeClr>
                </a:solidFill>
              </a:rPr>
              <a:t>m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m Disc </a:t>
            </a:r>
          </a:p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(Development) </a:t>
            </a:r>
            <a:endParaRPr lang="en-US" sz="2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81479" y="5744545"/>
            <a:ext cx="3391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8”-square 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</a:rPr>
              <a:t>(the `Tile’) </a:t>
            </a:r>
            <a:endParaRPr lang="en-US" sz="2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492299" y="3962400"/>
            <a:ext cx="1756101" cy="1381125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233737" y="4712277"/>
            <a:ext cx="165879" cy="1070041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05111" y="3872805"/>
            <a:ext cx="43871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51517"/>
                </a:solidFill>
              </a:rPr>
              <a:t>Micro-photograph of the pore/multi structure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793535" y="1865293"/>
            <a:ext cx="30839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</a:rPr>
              <a:t>2</a:t>
            </a:r>
            <a:r>
              <a:rPr lang="en-US" sz="2800" b="1" dirty="0" smtClean="0">
                <a:solidFill>
                  <a:srgbClr val="FF3300"/>
                </a:solidFill>
              </a:rPr>
              <a:t> working formats: </a:t>
            </a:r>
          </a:p>
          <a:p>
            <a:endParaRPr lang="en-US" sz="28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D8660E-1C82-43F9-A6E8-E57C4C0DF592}" type="datetime1">
              <a:rPr lang="en-US" sz="1200" b="0" smtClean="0">
                <a:latin typeface="Arial" pitchFamily="34" charset="0"/>
              </a:rPr>
              <a:t>10/9/2011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86002" y="6473701"/>
            <a:ext cx="4729398" cy="460499"/>
          </a:xfrm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0" algn="l" eaLnBrk="1" hangingPunct="1">
              <a:lnSpc>
                <a:spcPct val="100000"/>
              </a:lnSpc>
              <a:spcBef>
                <a:spcPts val="0"/>
              </a:spcBef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lvl="0" algn="l" eaLnBrk="1" hangingPunct="1">
                <a:lnSpc>
                  <a:spcPct val="100000"/>
                </a:lnSpc>
                <a:spcBef>
                  <a:spcPts val="0"/>
                </a:spcBef>
                <a:buNone/>
              </a:pPr>
              <a:t>6</a:t>
            </a:fld>
            <a:r>
              <a:rPr lang="en-US" sz="2000" dirty="0" err="1" smtClean="0">
                <a:solidFill>
                  <a:srgbClr val="DADADA">
                    <a:lumMod val="10000"/>
                  </a:srgbClr>
                </a:solidFill>
                <a:latin typeface="Calibri"/>
              </a:rPr>
              <a:t>Razib</a:t>
            </a:r>
            <a:r>
              <a:rPr lang="en-US" sz="2000" dirty="0" smtClean="0">
                <a:solidFill>
                  <a:srgbClr val="DADADA">
                    <a:lumMod val="10000"/>
                  </a:srgbClr>
                </a:solidFill>
                <a:latin typeface="Calibri"/>
              </a:rPr>
              <a:t> </a:t>
            </a:r>
            <a:r>
              <a:rPr lang="en-US" sz="2000" dirty="0" err="1" smtClean="0">
                <a:solidFill>
                  <a:srgbClr val="DADADA">
                    <a:lumMod val="10000"/>
                  </a:srgbClr>
                </a:solidFill>
                <a:latin typeface="Calibri"/>
              </a:rPr>
              <a:t>Obaid</a:t>
            </a:r>
            <a:r>
              <a:rPr lang="en-US" sz="2000" dirty="0" smtClean="0">
                <a:solidFill>
                  <a:srgbClr val="DADADA">
                    <a:lumMod val="10000"/>
                  </a:srgbClr>
                </a:solidFill>
                <a:latin typeface="Calibri"/>
              </a:rPr>
              <a:t>  and Matt </a:t>
            </a:r>
            <a:r>
              <a:rPr lang="en-US" sz="2000" dirty="0" err="1" smtClean="0">
                <a:solidFill>
                  <a:srgbClr val="DADADA">
                    <a:lumMod val="10000"/>
                  </a:srgbClr>
                </a:solidFill>
                <a:latin typeface="Calibri"/>
              </a:rPr>
              <a:t>Wetstein</a:t>
            </a:r>
            <a:r>
              <a:rPr lang="en-US" sz="2000" dirty="0" smtClean="0">
                <a:solidFill>
                  <a:srgbClr val="DADADA">
                    <a:lumMod val="10000"/>
                  </a:srgbClr>
                </a:solidFill>
                <a:latin typeface="Calibri"/>
              </a:rPr>
              <a:t> </a:t>
            </a:r>
            <a:endParaRPr lang="en-US" sz="2000" dirty="0">
              <a:solidFill>
                <a:srgbClr val="DADADA">
                  <a:lumMod val="10000"/>
                </a:srgbClr>
              </a:solidFill>
              <a:latin typeface="Calibri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200" b="0" dirty="0" smtClean="0">
              <a:latin typeface="Arial" pitchFamily="34" charset="0"/>
            </a:endParaRPr>
          </a:p>
        </p:txBody>
      </p:sp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82563"/>
            <a:ext cx="8686800" cy="7318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b="1" dirty="0" err="1" smtClean="0">
                <a:solidFill>
                  <a:srgbClr val="002060"/>
                </a:solidFill>
              </a:rPr>
              <a:t>Microchannel</a:t>
            </a:r>
            <a:r>
              <a:rPr lang="en-US" sz="5400" b="1" dirty="0" smtClean="0">
                <a:solidFill>
                  <a:srgbClr val="002060"/>
                </a:solidFill>
              </a:rPr>
              <a:t> Plates-2</a:t>
            </a:r>
            <a:endParaRPr lang="en-US" sz="5400" b="1" dirty="0" smtClean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762000"/>
          </a:xfrm>
        </p:spPr>
        <p:txBody>
          <a:bodyPr>
            <a:normAutofit/>
          </a:bodyPr>
          <a:lstStyle/>
          <a:p>
            <a:pPr>
              <a:lnSpc>
                <a:spcPct val="65000"/>
              </a:lnSpc>
              <a:buClr>
                <a:srgbClr val="FFCC00"/>
              </a:buClr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Argonne ALD  and test Facilities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frisch\Desktop\Documents\fast_timing\Figures\matt_test_st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3040"/>
            <a:ext cx="4246700" cy="24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6" t="20515" r="24613" b="20883"/>
          <a:stretch/>
        </p:blipFill>
        <p:spPr bwMode="auto">
          <a:xfrm>
            <a:off x="304800" y="4191000"/>
            <a:ext cx="3984955" cy="262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ANLAnil\ANL work\ANL Photos taken by camera\grid photos\P32700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3815080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9456" y="1295400"/>
            <a:ext cx="426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In situ measurements of R (Anil)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accent4">
                    <a:lumMod val="10000"/>
                  </a:schemeClr>
                </a:solidFill>
              </a:rPr>
              <a:t>Femto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-second laser time/position measurements (Matt, Bernhard, </a:t>
            </a:r>
            <a:r>
              <a:rPr lang="en-US" b="1" dirty="0" err="1" smtClean="0">
                <a:solidFill>
                  <a:schemeClr val="accent4">
                    <a:lumMod val="10000"/>
                  </a:schemeClr>
                </a:solidFill>
              </a:rPr>
              <a:t>Razib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, Sasha)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33 mm development program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8” anode injection measurements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584829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Anil Mani and Bob Wagner 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D8660E-1C82-43F9-A6E8-E57C4C0DF592}" type="datetime1">
              <a:rPr lang="en-US" sz="1200" b="0" smtClean="0">
                <a:latin typeface="Arial" pitchFamily="34" charset="0"/>
              </a:rPr>
              <a:t>10/9/2011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smtClean="0">
                <a:latin typeface="Arial" pitchFamily="34" charset="0"/>
              </a:rPr>
              <a:t>ANT11 Drexel U</a:t>
            </a:r>
            <a:endParaRPr lang="en-US" sz="1200" b="0" smtClean="0">
              <a:latin typeface="Arial" pitchFamily="34" charset="0"/>
            </a:endParaRPr>
          </a:p>
        </p:txBody>
      </p:sp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82563"/>
            <a:ext cx="8686800" cy="7318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b="1" dirty="0" err="1" smtClean="0">
                <a:solidFill>
                  <a:srgbClr val="002060"/>
                </a:solidFill>
              </a:rPr>
              <a:t>Microchannel</a:t>
            </a:r>
            <a:r>
              <a:rPr lang="en-US" sz="5400" b="1" dirty="0" smtClean="0">
                <a:solidFill>
                  <a:srgbClr val="002060"/>
                </a:solidFill>
              </a:rPr>
              <a:t> Plates-3</a:t>
            </a:r>
            <a:endParaRPr lang="en-US" sz="5400" b="1" dirty="0" smtClean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762000"/>
          </a:xfrm>
        </p:spPr>
        <p:txBody>
          <a:bodyPr>
            <a:normAutofit/>
          </a:bodyPr>
          <a:lstStyle/>
          <a:p>
            <a:pPr>
              <a:lnSpc>
                <a:spcPct val="65000"/>
              </a:lnSpc>
              <a:buClr>
                <a:srgbClr val="FFCC00"/>
              </a:buClr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SSL (Berkeley) Test/Fab Facilities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323828"/>
            <a:ext cx="5616547" cy="33055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8" t="27168" r="8623" b="23325"/>
          <a:stretch/>
        </p:blipFill>
        <p:spPr>
          <a:xfrm>
            <a:off x="0" y="4136923"/>
            <a:ext cx="3421307" cy="2514600"/>
          </a:xfrm>
          <a:prstGeom prst="rect">
            <a:avLst/>
          </a:prstGeom>
        </p:spPr>
      </p:pic>
      <p:pic>
        <p:nvPicPr>
          <p:cNvPr id="11" name="Picture 10" descr="Large process tan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447800"/>
            <a:ext cx="2743200" cy="2588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1676400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Ossy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Siegmund</a:t>
            </a:r>
            <a:r>
              <a:rPr lang="en-US" sz="2000" b="1" dirty="0" smtClean="0">
                <a:solidFill>
                  <a:srgbClr val="C00000"/>
                </a:solidFill>
              </a:rPr>
              <a:t>, Jason </a:t>
            </a:r>
            <a:r>
              <a:rPr lang="en-US" sz="2000" b="1" dirty="0" err="1" smtClean="0">
                <a:solidFill>
                  <a:srgbClr val="C00000"/>
                </a:solidFill>
              </a:rPr>
              <a:t>McPhate</a:t>
            </a:r>
            <a:r>
              <a:rPr lang="en-US" sz="2000" b="1" dirty="0" smtClean="0">
                <a:solidFill>
                  <a:srgbClr val="C00000"/>
                </a:solidFill>
              </a:rPr>
              <a:t>, Sharon </a:t>
            </a:r>
            <a:r>
              <a:rPr lang="en-US" sz="2000" b="1" dirty="0" err="1" smtClean="0">
                <a:solidFill>
                  <a:srgbClr val="C00000"/>
                </a:solidFill>
              </a:rPr>
              <a:t>Jelenski</a:t>
            </a:r>
            <a:r>
              <a:rPr lang="en-US" sz="2000" b="1" dirty="0" smtClean="0">
                <a:solidFill>
                  <a:srgbClr val="C00000"/>
                </a:solidFill>
              </a:rPr>
              <a:t>, and Anton </a:t>
            </a:r>
            <a:r>
              <a:rPr lang="en-US" sz="2000" b="1" dirty="0" err="1" smtClean="0">
                <a:solidFill>
                  <a:srgbClr val="C00000"/>
                </a:solidFill>
              </a:rPr>
              <a:t>Tremsin</a:t>
            </a:r>
            <a:r>
              <a:rPr lang="en-US" sz="2000" b="1" dirty="0" smtClean="0">
                <a:solidFill>
                  <a:srgbClr val="C00000"/>
                </a:solidFill>
              </a:rPr>
              <a:t>-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Decades of experience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(some of us have decades of inexperience?)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1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D8660E-1C82-43F9-A6E8-E57C4C0DF592}" type="datetime1">
              <a:rPr lang="en-US" sz="1200" b="0" smtClean="0">
                <a:latin typeface="Arial" pitchFamily="34" charset="0"/>
              </a:rPr>
              <a:t>10/9/2011</a:t>
            </a:fld>
            <a:endParaRPr lang="en-US" sz="1200" b="0" dirty="0" smtClean="0">
              <a:latin typeface="Arial" pitchFamily="34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smtClean="0">
                <a:latin typeface="Arial" pitchFamily="34" charset="0"/>
              </a:rPr>
              <a:t>ANT11 Drexel U</a:t>
            </a:r>
            <a:endParaRPr lang="en-US" sz="1200" b="0" smtClean="0">
              <a:latin typeface="Arial" pitchFamily="34" charset="0"/>
            </a:endParaRPr>
          </a:p>
        </p:txBody>
      </p:sp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122237"/>
            <a:ext cx="8686800" cy="7318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b="1" dirty="0" err="1" smtClean="0">
                <a:solidFill>
                  <a:srgbClr val="002060"/>
                </a:solidFill>
              </a:rPr>
              <a:t>Microchannel</a:t>
            </a:r>
            <a:r>
              <a:rPr lang="en-US" sz="5400" b="1" dirty="0" smtClean="0">
                <a:solidFill>
                  <a:srgbClr val="002060"/>
                </a:solidFill>
              </a:rPr>
              <a:t> Plates-4a</a:t>
            </a:r>
            <a:endParaRPr lang="en-US" sz="5400" b="1" dirty="0" smtClean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86" y="609600"/>
            <a:ext cx="9144000" cy="762000"/>
          </a:xfrm>
        </p:spPr>
        <p:txBody>
          <a:bodyPr>
            <a:normAutofit fontScale="625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Performance:  </a:t>
            </a:r>
            <a:r>
              <a:rPr lang="en-US" sz="4000" b="1" dirty="0" smtClean="0">
                <a:solidFill>
                  <a:srgbClr val="FF0000"/>
                </a:solidFill>
              </a:rPr>
              <a:t>First, the gain.  We see gains </a:t>
            </a:r>
            <a:r>
              <a:rPr lang="en-US" sz="4000" b="1" dirty="0">
                <a:solidFill>
                  <a:srgbClr val="FF0000"/>
                </a:solidFill>
              </a:rPr>
              <a:t>&gt; </a:t>
            </a:r>
            <a:r>
              <a:rPr lang="en-US" sz="4000" b="1" dirty="0" smtClean="0">
                <a:solidFill>
                  <a:srgbClr val="FF0000"/>
                </a:solidFill>
              </a:rPr>
              <a:t>10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7 </a:t>
            </a: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in a chevron-pair;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&gt; 10</a:t>
            </a:r>
            <a:r>
              <a:rPr lang="en-US" sz="4000" b="1" baseline="30000" dirty="0">
                <a:solidFill>
                  <a:srgbClr val="FF0000"/>
                </a:solidFill>
              </a:rPr>
              <a:t>5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in a single plate (attractive possibility for cost/simplicity)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4" t="24167" r="42255" b="19167"/>
          <a:stretch/>
        </p:blipFill>
        <p:spPr bwMode="auto">
          <a:xfrm>
            <a:off x="1905000" y="1295400"/>
            <a:ext cx="4953000" cy="530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1905000"/>
            <a:ext cx="20574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buClr>
                <a:srgbClr val="FFCC00"/>
              </a:buClr>
              <a:defRPr/>
            </a:pPr>
            <a:r>
              <a:rPr lang="en-US" b="1" dirty="0" err="1" smtClean="0">
                <a:solidFill>
                  <a:schemeClr val="accent4">
                    <a:lumMod val="10000"/>
                  </a:schemeClr>
                </a:solidFill>
              </a:rPr>
              <a:t>Ossy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</a:rPr>
              <a:t>Siegmund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, Jason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</a:rPr>
              <a:t>McPhate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, Sharon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</a:rPr>
              <a:t>Jelinsky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SSL/UCB 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6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D8660E-1C82-43F9-A6E8-E57C4C0DF592}" type="datetime1">
              <a:rPr lang="en-US" sz="1200" b="0" smtClean="0">
                <a:latin typeface="Arial" pitchFamily="34" charset="0"/>
              </a:rPr>
              <a:t>10/9/2011</a:t>
            </a:fld>
            <a:endParaRPr lang="en-US" sz="1200" b="0" dirty="0" smtClean="0">
              <a:latin typeface="Arial" pitchFamily="34" charset="0"/>
            </a:endParaRP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EA49F1-D0D2-46DA-9061-68D53CE00DA3}" type="slidenum">
              <a:rPr lang="en-US" sz="1200" b="0" smtClean="0">
                <a:latin typeface="Arial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sz="1200" b="0" smtClean="0">
              <a:latin typeface="Arial" pitchFamily="34" charset="0"/>
            </a:endParaRPr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lnSpc>
                <a:spcPct val="75000"/>
              </a:lnSpc>
              <a:spcBef>
                <a:spcPct val="40000"/>
              </a:spcBef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4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0" smtClean="0">
                <a:latin typeface="Arial" pitchFamily="34" charset="0"/>
              </a:rPr>
              <a:t>ANT11 Drexel U</a:t>
            </a:r>
            <a:endParaRPr lang="en-US" sz="1200" b="0" smtClean="0">
              <a:latin typeface="Arial" pitchFamily="34" charset="0"/>
            </a:endParaRPr>
          </a:p>
        </p:txBody>
      </p:sp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122237"/>
            <a:ext cx="8686800" cy="7318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b="1" dirty="0" err="1" smtClean="0">
                <a:solidFill>
                  <a:srgbClr val="002060"/>
                </a:solidFill>
              </a:rPr>
              <a:t>Microchannel</a:t>
            </a:r>
            <a:r>
              <a:rPr lang="en-US" sz="5400" b="1" dirty="0" smtClean="0">
                <a:solidFill>
                  <a:srgbClr val="002060"/>
                </a:solidFill>
              </a:rPr>
              <a:t> Plates-4b</a:t>
            </a:r>
            <a:endParaRPr lang="en-US" sz="5400" b="1" dirty="0" smtClean="0">
              <a:solidFill>
                <a:srgbClr val="00206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1705185"/>
            <a:ext cx="3124200" cy="286681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Noise (</a:t>
            </a:r>
            <a:r>
              <a:rPr lang="en-US" sz="2400" b="1" dirty="0" err="1" smtClean="0">
                <a:solidFill>
                  <a:srgbClr val="C00000"/>
                </a:solidFill>
              </a:rPr>
              <a:t>bkgd</a:t>
            </a:r>
            <a:r>
              <a:rPr lang="en-US" sz="2400" b="1" dirty="0" smtClean="0">
                <a:solidFill>
                  <a:srgbClr val="C00000"/>
                </a:solidFill>
              </a:rPr>
              <a:t> rate).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&lt;=0.1 counts/cm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/sec; factors of few &gt; </a:t>
            </a:r>
            <a:r>
              <a:rPr lang="en-US" sz="2400" b="1" dirty="0" err="1" smtClean="0">
                <a:solidFill>
                  <a:srgbClr val="C00000"/>
                </a:solidFill>
              </a:rPr>
              <a:t>cosmics</a:t>
            </a:r>
            <a:r>
              <a:rPr lang="en-US" sz="2800" b="1" dirty="0" smtClean="0">
                <a:solidFill>
                  <a:srgbClr val="C00000"/>
                </a:solidFill>
              </a:rPr>
              <a:t>  </a:t>
            </a:r>
            <a:r>
              <a:rPr lang="en-US" sz="2400" b="1" dirty="0" smtClean="0">
                <a:solidFill>
                  <a:srgbClr val="C00000"/>
                </a:solidFill>
              </a:rPr>
              <a:t>(!)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905000"/>
            <a:ext cx="20574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buClr>
                <a:srgbClr val="FFCC00"/>
              </a:buClr>
              <a:defRPr/>
            </a:pPr>
            <a:r>
              <a:rPr lang="en-US" b="1" dirty="0" err="1" smtClean="0">
                <a:solidFill>
                  <a:schemeClr val="accent4">
                    <a:lumMod val="10000"/>
                  </a:schemeClr>
                </a:solidFill>
              </a:rPr>
              <a:t>Ossy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</a:rPr>
              <a:t>Siegmund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, Jason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</a:rPr>
              <a:t>McPhate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, Sharon </a:t>
            </a:r>
            <a:r>
              <a:rPr lang="en-US" b="1" dirty="0" err="1">
                <a:solidFill>
                  <a:schemeClr val="accent4">
                    <a:lumMod val="10000"/>
                  </a:schemeClr>
                </a:solidFill>
              </a:rPr>
              <a:t>Jelinsky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SSL/UCB 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3" t="23989" r="7053" b="9438"/>
          <a:stretch/>
        </p:blipFill>
        <p:spPr>
          <a:xfrm>
            <a:off x="1752600" y="1295400"/>
            <a:ext cx="4419600" cy="55787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05000" y="6400800"/>
            <a:ext cx="3810000" cy="381000"/>
          </a:xfrm>
          <a:prstGeom prst="roundRect">
            <a:avLst/>
          </a:prstGeom>
          <a:ln w="57150">
            <a:solidFill>
              <a:srgbClr val="C00000"/>
            </a:solidFill>
          </a:ln>
        </p:spPr>
        <p:txBody>
          <a:bodyPr wrap="none" rtlCol="0" anchor="ctr">
            <a:spAutoFit/>
          </a:bodyPr>
          <a:lstStyle/>
          <a:p>
            <a:pPr algn="ctr">
              <a:lnSpc>
                <a:spcPct val="85000"/>
              </a:lnSpc>
            </a:pPr>
            <a:endParaRPr lang="en-US" sz="2400" b="1" dirty="0" smtClean="0">
              <a:solidFill>
                <a:srgbClr val="151517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715000" y="3352800"/>
            <a:ext cx="1219200" cy="3048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44504" y="594906"/>
            <a:ext cx="3062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A886E0">
                    <a:lumMod val="50000"/>
                  </a:srgbClr>
                </a:solidFill>
              </a:rPr>
              <a:t>Performance: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84A3FF"/>
      </a:dk1>
      <a:lt1>
        <a:srgbClr val="FFFFFF"/>
      </a:lt1>
      <a:dk2>
        <a:srgbClr val="84A3FF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lnSpc>
            <a:spcPct val="85000"/>
          </a:lnSpc>
          <a:defRPr sz="2400" b="1" dirty="0" smtClean="0">
            <a:solidFill>
              <a:srgbClr val="151517"/>
            </a:solidFill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2800" b="1" dirty="0" err="1" smtClean="0">
            <a:solidFill>
              <a:schemeClr val="accent4">
                <a:lumMod val="1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3473</TotalTime>
  <Words>1435</Words>
  <Application>Microsoft Office PowerPoint</Application>
  <PresentationFormat>On-screen Show (4:3)</PresentationFormat>
  <Paragraphs>273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Progress in developing large-area high resolution photo-detectors  (LAPPD)</vt:lpstr>
      <vt:lpstr>The 4 `Divisions’ of LAPPD</vt:lpstr>
      <vt:lpstr>The Large-Area Psec Photo-Detector Collaboration</vt:lpstr>
      <vt:lpstr>Parallel Efforts on Specific Applications</vt:lpstr>
      <vt:lpstr>Microchannel Plates-1</vt:lpstr>
      <vt:lpstr>Microchannel Plates-2</vt:lpstr>
      <vt:lpstr>Microchannel Plates-3</vt:lpstr>
      <vt:lpstr>Microchannel Plates-4a</vt:lpstr>
      <vt:lpstr>Microchannel Plates-4b</vt:lpstr>
      <vt:lpstr>Microchannel Plates-4c</vt:lpstr>
      <vt:lpstr>Microchannel Plates-4d</vt:lpstr>
      <vt:lpstr>First Pulses From an 8” MCP (!)</vt:lpstr>
      <vt:lpstr>First Pulses From an 8” MCP</vt:lpstr>
      <vt:lpstr>MCP Prognosis</vt:lpstr>
      <vt:lpstr>Photocathodes Subject of next talk by Klaus- touch on here only briefly</vt:lpstr>
      <vt:lpstr>Photocathodes- 2 Subject of next talk by Klaus</vt:lpstr>
      <vt:lpstr>Photocathodes </vt:lpstr>
      <vt:lpstr>Photocathodes </vt:lpstr>
      <vt:lpstr>Electronics and Integration Subject of next talk by Eric - touch on here only briefly</vt:lpstr>
      <vt:lpstr>Hermetic Packaging </vt:lpstr>
      <vt:lpstr>Hermetic Packaging </vt:lpstr>
      <vt:lpstr>Hermetic Packaging </vt:lpstr>
      <vt:lpstr>Hermetic Packaging </vt:lpstr>
      <vt:lpstr>Hermetic Packaging </vt:lpstr>
      <vt:lpstr>Some Neutrino specific aspects </vt:lpstr>
      <vt:lpstr> Daniel Boone </vt:lpstr>
      <vt:lpstr>The End</vt:lpstr>
      <vt:lpstr>Backup slides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frisch</dc:creator>
  <cp:lastModifiedBy>frisch</cp:lastModifiedBy>
  <cp:revision>98</cp:revision>
  <dcterms:created xsi:type="dcterms:W3CDTF">2011-10-07T14:54:54Z</dcterms:created>
  <dcterms:modified xsi:type="dcterms:W3CDTF">2011-10-10T00:48:14Z</dcterms:modified>
</cp:coreProperties>
</file>