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780" r:id="rId2"/>
    <p:sldId id="829" r:id="rId3"/>
    <p:sldId id="822" r:id="rId4"/>
    <p:sldId id="803" r:id="rId5"/>
    <p:sldId id="805" r:id="rId6"/>
    <p:sldId id="844" r:id="rId7"/>
    <p:sldId id="810" r:id="rId8"/>
    <p:sldId id="815" r:id="rId9"/>
    <p:sldId id="814" r:id="rId10"/>
    <p:sldId id="816" r:id="rId11"/>
    <p:sldId id="811" r:id="rId12"/>
    <p:sldId id="817" r:id="rId13"/>
    <p:sldId id="818" r:id="rId14"/>
    <p:sldId id="820" r:id="rId15"/>
    <p:sldId id="819" r:id="rId16"/>
    <p:sldId id="843" r:id="rId17"/>
    <p:sldId id="813" r:id="rId18"/>
    <p:sldId id="828" r:id="rId19"/>
    <p:sldId id="830" r:id="rId20"/>
    <p:sldId id="831" r:id="rId21"/>
    <p:sldId id="790" r:id="rId22"/>
    <p:sldId id="753" r:id="rId23"/>
    <p:sldId id="841" r:id="rId24"/>
    <p:sldId id="833" r:id="rId25"/>
    <p:sldId id="834" r:id="rId26"/>
    <p:sldId id="835" r:id="rId27"/>
    <p:sldId id="836" r:id="rId28"/>
    <p:sldId id="837" r:id="rId29"/>
    <p:sldId id="838" r:id="rId30"/>
    <p:sldId id="839" r:id="rId31"/>
    <p:sldId id="840" r:id="rId32"/>
    <p:sldId id="825" r:id="rId33"/>
    <p:sldId id="807" r:id="rId34"/>
    <p:sldId id="827" r:id="rId35"/>
    <p:sldId id="808" r:id="rId36"/>
    <p:sldId id="842" r:id="rId37"/>
    <p:sldId id="806" r:id="rId38"/>
    <p:sldId id="824" r:id="rId3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6600"/>
    <a:srgbClr val="008000"/>
    <a:srgbClr val="BC8F00"/>
    <a:srgbClr val="022A0C"/>
    <a:srgbClr val="022A0A"/>
    <a:srgbClr val="200C10"/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702" autoAdjust="0"/>
  </p:normalViewPr>
  <p:slideViewPr>
    <p:cSldViewPr showGuides="1">
      <p:cViewPr>
        <p:scale>
          <a:sx n="40" d="100"/>
          <a:sy n="40" d="100"/>
        </p:scale>
        <p:origin x="-1814" y="-187"/>
      </p:cViewPr>
      <p:guideLst>
        <p:guide orient="horz" pos="230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9CD8ACB3-96A2-4B32-9A36-A39E45CFA1D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43F6F528-1CCE-49DE-B2FC-C646304B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6F528-1CCE-49DE-B2FC-C646304B8C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FCCD-B509-4C4D-B2E1-A7A470B4F27B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F41C-8211-407F-9F92-2CB97ED58DD9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45C0-2177-42B3-AD96-A34A549E84A1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51517"/>
                </a:solidFill>
              </a:defRPr>
            </a:lvl1pPr>
            <a:lvl2pPr>
              <a:defRPr>
                <a:solidFill>
                  <a:srgbClr val="151517"/>
                </a:solidFill>
              </a:defRPr>
            </a:lvl2pPr>
            <a:lvl3pPr>
              <a:defRPr>
                <a:solidFill>
                  <a:srgbClr val="151517"/>
                </a:solidFill>
              </a:defRPr>
            </a:lvl3pPr>
            <a:lvl4pPr>
              <a:defRPr>
                <a:solidFill>
                  <a:srgbClr val="151517"/>
                </a:solidFill>
              </a:defRPr>
            </a:lvl4pPr>
            <a:lvl5pPr>
              <a:defRPr>
                <a:solidFill>
                  <a:srgbClr val="15151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 baseline="0">
                <a:solidFill>
                  <a:srgbClr val="151517"/>
                </a:solidFill>
              </a:defRPr>
            </a:lvl1pPr>
          </a:lstStyle>
          <a:p>
            <a:fld id="{86410283-489F-44B4-B614-CEF42BD878CC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690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CPAD Albuquerque 2017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F3AE956-26F0-4794-8F4C-97BAC66AD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5080-0573-4C7A-BC5F-10854BB59703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ED8D-61A1-4837-B417-F7D69ABD6616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F6F3-1A50-40AA-AA58-B93C0F866C87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F3D5-45DB-44D8-8C5E-ECD7E876C0A5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mtClean="0"/>
              <a:t>CPAD Albuquerque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447E-CAEE-4365-8B3D-60860C30362F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184-16B0-4B4E-803E-0661CB59D6D5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F95B-C32A-4517-9776-2DA0B3913F89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72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Psec timing/LAPPD program at Chicago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7C0-EF12-4A9A-A0C6-5BE43819A8F3}" type="datetime1">
              <a:rPr lang="en-US" smtClean="0"/>
              <a:t>10/12/2017</a:t>
            </a:fld>
            <a:r>
              <a:rPr lang="en-US" smtClean="0"/>
              <a:t>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914400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Evan Angelico, Andrey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Elagin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, HJF, Rich Northrop, Carla Pilcher, Eric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Spieglan</a:t>
            </a:r>
            <a:endParaRPr lang="en-US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lus Eric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Oberla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(emeritus) and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Mircea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Bogdan on electronics </a:t>
            </a:r>
          </a:p>
          <a:p>
            <a:pPr algn="ctr">
              <a:lnSpc>
                <a:spcPct val="75000"/>
              </a:lnSpc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lus 12 (!) HS and undergrad students last summer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71600"/>
            <a:ext cx="3667961" cy="2750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/>
          <a:stretch/>
        </p:blipFill>
        <p:spPr>
          <a:xfrm rot="10800000">
            <a:off x="329631" y="1371600"/>
            <a:ext cx="3911600" cy="2750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/>
          <a:stretch/>
        </p:blipFill>
        <p:spPr>
          <a:xfrm rot="10800000">
            <a:off x="4572001" y="4280967"/>
            <a:ext cx="3697560" cy="2443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/>
          <a:stretch/>
        </p:blipFill>
        <p:spPr>
          <a:xfrm>
            <a:off x="323279" y="4295052"/>
            <a:ext cx="3825739" cy="24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24" y="4724400"/>
            <a:ext cx="4524376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Sharing of the signal across two adjacent ½” pads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9624" y="4724400"/>
            <a:ext cx="4524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Position resolution with ½” pads and large signals (256 pads per LAPPD).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859"/>
            <a:ext cx="4891921" cy="3495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8915" r="8416"/>
          <a:stretch/>
        </p:blipFill>
        <p:spPr>
          <a:xfrm>
            <a:off x="4619624" y="1600200"/>
            <a:ext cx="3705226" cy="28927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24" y="5943600"/>
            <a:ext cx="909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Advantage for Incom in they make 1-design tube; user defines readout pattern, resolution, band-width on card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258762"/>
            <a:ext cx="92979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89105"/>
            <a:ext cx="9144000" cy="47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: Ceramic robust high-bandwidth 1-piece tile base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" y="1524000"/>
            <a:ext cx="912495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Our university group complement s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Incom’s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commercial focus on production of their glass tile design in 2 ways: 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Develop physics applications (e.g. OTPC; later in talk)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Evolutionary design options-  (but don’t get in their way on the Gen-I glass tile while working on Gen-II!)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Have developed a `Green-trimmed’ ceramic tile base with the following </a:t>
            </a:r>
            <a:r>
              <a:rPr lang="en-US" sz="2800" b="1" dirty="0" smtClean="0">
                <a:solidFill>
                  <a:srgbClr val="C00000"/>
                </a:solidFill>
              </a:rPr>
              <a:t>advantages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One piece- no assembly of sidewall and base w. frit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Hotter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bake-out possible as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 frit or silver ink anode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Higher bandwidth than glass (also no ion migration)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More robust  than glass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Working closely with Mike Foley of Incom under a DOE Nuclear Physics SBIR</a:t>
            </a:r>
          </a:p>
          <a:p>
            <a:pPr lvl="1"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Disadvantages: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long lead-times,  no experience (vs glass)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02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8467726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Ceramic robust high-bandwidth 1-piece tile base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t="4073" r="15626" b="30866"/>
          <a:stretch/>
        </p:blipFill>
        <p:spPr>
          <a:xfrm>
            <a:off x="0" y="1295400"/>
            <a:ext cx="3957502" cy="3017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 b="6944"/>
          <a:stretch/>
        </p:blipFill>
        <p:spPr>
          <a:xfrm>
            <a:off x="4648200" y="1252837"/>
            <a:ext cx="3752850" cy="316676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57200" y="2804320"/>
            <a:ext cx="0" cy="19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724400"/>
            <a:ext cx="4005263" cy="172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Sidewall and anode plane are green-trimmed and then ground to spec after full fire- no fritted or brazed large (long) joint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743450"/>
            <a:ext cx="455295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/>
              <a:t>Ceramic tile bases from 4 vendors- have 5 from each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7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Ceramic robust high-bandwidth 1-piece tile base </a:t>
            </a:r>
            <a:r>
              <a:rPr lang="en-US" sz="2800" b="1" dirty="0" smtClean="0"/>
              <a:t>Multipurpose metallizing </a:t>
            </a:r>
            <a:r>
              <a:rPr lang="en-US" sz="2800" b="1" dirty="0"/>
              <a:t>(‘coating’) glass or ceramic  </a:t>
            </a: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550" y="1350288"/>
            <a:ext cx="43624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Major roadblock  for both glass and ceramic (surprise!)- source of a lot of delay working out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Expert territory only: </a:t>
            </a:r>
            <a:b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Eileen Hahn (Fermilab), Sharon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</a:rPr>
              <a:t>Jelinsky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 (SSL), Bing Xu (ANL), commercial precision optical coaters (2 vendors)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Here we use coating for sealing surfaces,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</a:rPr>
              <a:t>capacitively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-coupled anode, and connection to pins to interior- single process (no vacuum break between sealing layers)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Now have 2 good vendors+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4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17292"/>
          <a:stretch/>
        </p:blipFill>
        <p:spPr>
          <a:xfrm>
            <a:off x="76200" y="2057400"/>
            <a:ext cx="4343400" cy="418081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1" y="1842779"/>
            <a:ext cx="761999" cy="35355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565702"/>
            <a:ext cx="5524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6600"/>
                </a:solidFill>
              </a:rPr>
              <a:t>200/200 nm </a:t>
            </a:r>
            <a:r>
              <a:rPr lang="en-US" sz="2800" b="1" dirty="0" err="1" smtClean="0">
                <a:solidFill>
                  <a:srgbClr val="FF6600"/>
                </a:solidFill>
              </a:rPr>
              <a:t>NiCr</a:t>
            </a:r>
            <a:r>
              <a:rPr lang="en-US" sz="2800" b="1" dirty="0" smtClean="0">
                <a:solidFill>
                  <a:srgbClr val="FF6600"/>
                </a:solidFill>
              </a:rPr>
              <a:t>/Cu seal surface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6442502"/>
            <a:ext cx="4076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err="1" smtClean="0">
                <a:solidFill>
                  <a:srgbClr val="FF6600"/>
                </a:solidFill>
              </a:rPr>
              <a:t>NiCr</a:t>
            </a:r>
            <a:r>
              <a:rPr lang="en-US" sz="2800" b="1" dirty="0" smtClean="0">
                <a:solidFill>
                  <a:srgbClr val="FF6600"/>
                </a:solidFill>
              </a:rPr>
              <a:t>/Cu </a:t>
            </a:r>
            <a:r>
              <a:rPr lang="en-US" sz="2800" b="1" dirty="0">
                <a:solidFill>
                  <a:srgbClr val="FF6600"/>
                </a:solidFill>
              </a:rPr>
              <a:t> </a:t>
            </a:r>
            <a:r>
              <a:rPr lang="en-US" sz="2800" b="1" dirty="0" smtClean="0">
                <a:solidFill>
                  <a:srgbClr val="FF6600"/>
                </a:solidFill>
              </a:rPr>
              <a:t>anode border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33401" y="4849352"/>
            <a:ext cx="1371599" cy="159315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0100" y="3242102"/>
            <a:ext cx="407670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10 nm </a:t>
            </a:r>
            <a:r>
              <a:rPr lang="en-US" sz="2800" b="1" dirty="0" err="1" smtClean="0">
                <a:solidFill>
                  <a:srgbClr val="000000"/>
                </a:solidFill>
              </a:rPr>
              <a:t>NiCr</a:t>
            </a:r>
            <a:r>
              <a:rPr lang="en-US" sz="2800" b="1" dirty="0" smtClean="0">
                <a:solidFill>
                  <a:srgbClr val="000000"/>
                </a:solidFill>
              </a:rPr>
              <a:t> anode</a:t>
            </a:r>
          </a:p>
        </p:txBody>
      </p:sp>
    </p:spTree>
    <p:extLst>
      <p:ext uri="{BB962C8B-B14F-4D97-AF65-F5344CB8AC3E}">
        <p14:creationId xmlns:p14="http://schemas.microsoft.com/office/powerpoint/2010/main" val="2247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" y="283582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: Batch production process/facility development (w. Incom)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3" t="14248" r="3750" b="34778"/>
          <a:stretch/>
        </p:blipFill>
        <p:spPr>
          <a:xfrm>
            <a:off x="152400" y="2116685"/>
            <a:ext cx="4419600" cy="3385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143000"/>
            <a:ext cx="91059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Conventional  PMTs are  (usually) made in batches, using the hermetic package as the UHV environment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1994386"/>
            <a:ext cx="457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</a:t>
            </a:r>
            <a:r>
              <a:rPr lang="en-US" sz="2800" b="1" u="sng" dirty="0" smtClean="0">
                <a:solidFill>
                  <a:srgbClr val="C00000"/>
                </a:solidFill>
              </a:rPr>
              <a:t>MT Process Characteristics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Many tubes on one pump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Very poor external vacuum-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Oring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seal on tubulation, small long path to small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pump. Internal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getter+alkali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provide the UHV pumping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External oven heating only tube (not vessel)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Alkali source  internal or external (Brits)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Tubes are accessible during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photocathod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synthesis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70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13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Batch production process/facility development (w. Incom)</a:t>
            </a:r>
          </a:p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131475"/>
            <a:ext cx="9067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For HEP use we estimate industry needs to make 50/week (2000/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yr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; 6000/postdoc).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Not nuts- had a serious proposal  for DUSEL-from a large company making a similar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</a:rPr>
              <a:t>photodevice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owever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went down with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DUSEL as well.</a:t>
            </a: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Necessary to get price down, adequate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availablity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10619"/>
          <a:stretch/>
        </p:blipFill>
        <p:spPr>
          <a:xfrm>
            <a:off x="762000" y="1199076"/>
            <a:ext cx="6629400" cy="39063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1661646"/>
            <a:ext cx="2057400" cy="23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Schedule from a serious proposal by industry at the time of DUSEL </a:t>
            </a:r>
          </a:p>
        </p:txBody>
      </p:sp>
    </p:spTree>
    <p:extLst>
      <p:ext uri="{BB962C8B-B14F-4D97-AF65-F5344CB8AC3E}">
        <p14:creationId xmlns:p14="http://schemas.microsoft.com/office/powerpoint/2010/main" val="40387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272167"/>
            <a:ext cx="8763000" cy="84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5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Batch production </a:t>
            </a:r>
            <a:r>
              <a:rPr lang="en-US" sz="3200" b="1" dirty="0" smtClean="0">
                <a:solidFill>
                  <a:srgbClr val="FF0000"/>
                </a:solidFill>
              </a:rPr>
              <a:t>process/</a:t>
            </a:r>
            <a:r>
              <a:rPr lang="en-US" sz="3200" b="1" dirty="0" err="1" smtClean="0">
                <a:solidFill>
                  <a:srgbClr val="FF0000"/>
                </a:solidFill>
              </a:rPr>
              <a:t>scaleable</a:t>
            </a:r>
            <a:r>
              <a:rPr lang="en-US" sz="3200" b="1" dirty="0" smtClean="0">
                <a:solidFill>
                  <a:srgbClr val="FF0000"/>
                </a:solidFill>
              </a:rPr>
              <a:t> facility </a:t>
            </a:r>
            <a:r>
              <a:rPr lang="en-US" sz="3200" b="1" dirty="0">
                <a:solidFill>
                  <a:srgbClr val="FF0000"/>
                </a:solidFill>
              </a:rPr>
              <a:t>development (w. </a:t>
            </a:r>
            <a:r>
              <a:rPr lang="en-US" sz="3200" b="1" dirty="0" smtClean="0">
                <a:solidFill>
                  <a:srgbClr val="FF0000"/>
                </a:solidFill>
              </a:rPr>
              <a:t>Incom NP SBIR )-  replicable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8783" b="18390"/>
          <a:stretch/>
        </p:blipFill>
        <p:spPr>
          <a:xfrm>
            <a:off x="76200" y="1054720"/>
            <a:ext cx="4495800" cy="2727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3025" y="3228975"/>
            <a:ext cx="3028950" cy="403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3981450"/>
            <a:ext cx="3708400" cy="278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2500" y="1119194"/>
            <a:ext cx="217170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Margherita 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2500" y="3048000"/>
            <a:ext cx="4686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Margherita II (improved)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1650" y="1988814"/>
            <a:ext cx="249555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ew lab (!)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8450" y="2618523"/>
            <a:ext cx="249555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Wet lab (!!)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1548671"/>
            <a:ext cx="990600" cy="4401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67500" y="2833261"/>
            <a:ext cx="1790701" cy="1522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4457700" y="2203553"/>
            <a:ext cx="1123950" cy="6297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67000" y="3463498"/>
            <a:ext cx="2095500" cy="17847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57400" y="2618523"/>
            <a:ext cx="2705100" cy="8449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4532"/>
            <a:ext cx="9144000" cy="752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: Theory-based photocathodes (w. RMD, Smedley, </a:t>
            </a:r>
            <a:r>
              <a:rPr lang="en-US" sz="2800" b="1" dirty="0" err="1" smtClean="0">
                <a:solidFill>
                  <a:srgbClr val="FF0000"/>
                </a:solidFill>
              </a:rPr>
              <a:t>Attenkofer</a:t>
            </a:r>
            <a:r>
              <a:rPr lang="en-US" sz="2800" b="1" dirty="0" smtClean="0">
                <a:solidFill>
                  <a:srgbClr val="FF0000"/>
                </a:solidFill>
              </a:rPr>
              <a:t> ; Luca </a:t>
            </a:r>
            <a:r>
              <a:rPr lang="en-US" sz="2800" b="1" dirty="0" err="1" smtClean="0">
                <a:solidFill>
                  <a:srgbClr val="FF0000"/>
                </a:solidFill>
              </a:rPr>
              <a:t>Cultrera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61872"/>
            <a:ext cx="4394914" cy="2167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92"/>
          <a:stretch/>
        </p:blipFill>
        <p:spPr>
          <a:xfrm>
            <a:off x="4638514" y="782305"/>
            <a:ext cx="4124486" cy="4018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810000"/>
            <a:ext cx="4394914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K2CsSb powder diffraction of RMD cathode material taken at UC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8514" y="4876800"/>
            <a:ext cx="4124486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Agenda of 2</a:t>
            </a:r>
            <a:r>
              <a:rPr lang="en-US" sz="2800" b="1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cathode workshop at UC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629442"/>
            <a:ext cx="845820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Collaboration with BNL and RMD, and also Cornell, on `theory-based’ cathodes and workshops led to: a) ties to the cathode community , and the in-situ initiative </a:t>
            </a:r>
          </a:p>
        </p:txBody>
      </p:sp>
    </p:spTree>
    <p:extLst>
      <p:ext uri="{BB962C8B-B14F-4D97-AF65-F5344CB8AC3E}">
        <p14:creationId xmlns:p14="http://schemas.microsoft.com/office/powerpoint/2010/main" val="16902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08723"/>
            <a:ext cx="9144000" cy="847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In-situ photocathode synthesis (Springer, Sinclair)</a:t>
            </a:r>
          </a:p>
          <a:p>
            <a:pPr algn="ctr"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Idea is to emulate RCA/</a:t>
            </a:r>
            <a:r>
              <a:rPr lang="en-US" sz="2800" b="1" dirty="0" err="1" smtClean="0">
                <a:solidFill>
                  <a:srgbClr val="FF0000"/>
                </a:solidFill>
              </a:rPr>
              <a:t>Burle</a:t>
            </a:r>
            <a:r>
              <a:rPr lang="en-US" sz="2800" b="1" dirty="0" smtClean="0">
                <a:solidFill>
                  <a:srgbClr val="FF0000"/>
                </a:solidFill>
              </a:rPr>
              <a:t> PMT production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30695"/>
            <a:ext cx="914400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We have used a `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GodParent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Committee’ (CDF) to guide us: Klaus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Attenkofer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(BNL), Luca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Cultrera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(Cornell), Jeff Elam (ANL),  Mike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Pellin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(ANL), Matt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Poelker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(JLAB),  Charlie Sinclair (Cornell, SLAC),  John Smedley (BNL),Gary Varner (Hawaii, Chair)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71600"/>
            <a:ext cx="914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Steps: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Coat (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NiCr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/Cu) border and electrode fingers on window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Pre-deposit a 10nm Antimony (Sb) layer overlapping border and fingers 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Seal window to tile base with a bake-out/sealing thermal cycle:  dual vacuum- 1) tile and 2) vessel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Bring vessel to air, leaving sealed tile on its pump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Introduce alkali vapor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through tubulation while measuring QE of (exposed) window and resistance of MCP plates and stack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Pinch off tubulation when photocathode is done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In-situ photocathode synthesis (Springer, Sinclair)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284834" cy="320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219200"/>
            <a:ext cx="319841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00600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GPs recommended doing only Cs first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Expect uniformity to be determined by thickness of Sb layer- should very uniform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Our (UC) LAPPD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TM</a:t>
            </a:r>
            <a:r>
              <a:rPr lang="en-US" b="1" dirty="0" smtClean="0">
                <a:solidFill>
                  <a:srgbClr val="FF0000"/>
                </a:solidFill>
              </a:rPr>
              <a:t> ‘Tile’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8” x 8” active area  (MCP size)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Amplification: a pair of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MgO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MCPs in a chevron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config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Measured gain typically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 10</a:t>
            </a:r>
            <a:r>
              <a:rPr lang="en-US" sz="2800" b="1" baseline="30000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7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Space resolution 700 microns in 2D (strips);  300 microns with ½” pads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if signals are shared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Time resolution: &lt; 50 psec single photon measured, goal of a &lt; a few  (or one) for charged particles traversing window (50 PE) or high energy photons (i.e. large pulses)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3319"/>
            <a:ext cx="899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B.W. Adams, A. 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Elagin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, H. Frisch, R. 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Obaid,E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Oberla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, A. 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Vostrikov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, R. Wagner, J. Wang, M. 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Wetstein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;{\it  Timing Characteristics of Large Area Picosecond Photodetectors};</a:t>
            </a:r>
            <a:r>
              <a:rPr lang="en-US" sz="1400" b="1" dirty="0" err="1">
                <a:solidFill>
                  <a:schemeClr val="accent4">
                    <a:lumMod val="10000"/>
                  </a:schemeClr>
                </a:solidFill>
              </a:rPr>
              <a:t>Nucl</a:t>
            </a: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</a:rPr>
              <a:t>. Inst. Meth. Phys. Res. A. , Vol. 795, pp 1-11 (Sept. 2015);</a:t>
            </a:r>
            <a:endParaRPr lang="en-US" sz="14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3581400"/>
            <a:ext cx="3513667" cy="263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0619"/>
            <a:ext cx="3733800" cy="26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In-situ photocathode synthesis (Springer, Sinclair)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9144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Successes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We have learned how to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manipulate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the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movement of Cs around inside the system (remember we’re beginners)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Vapor reached everywhere on the window- uniform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Chemical reaction between Cs and Sb seems to be `self-limiting’ as expected- reaches a defined end-point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QE seems to be consistent with reasonable Cs3Sb cathode, but we cannot measure it precisely yet (subtlety I missed completely- can explain if asked in questions)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MCP plates are not permanently damaged/changed</a:t>
            </a: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Problems discovered:</a:t>
            </a:r>
          </a:p>
          <a:p>
            <a:pPr marL="514350" indent="-5143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MCP plates go to lower resistance (</a:t>
            </a:r>
            <a:r>
              <a:rPr lang="en-US" sz="2800" b="1" dirty="0" smtClean="0"/>
              <a:t>recoverable in air)</a:t>
            </a:r>
            <a:endParaRPr lang="en-US" sz="2800" b="1" dirty="0" smtClean="0"/>
          </a:p>
          <a:p>
            <a:pPr marL="514350" indent="-5143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We had exposed Cu on the window- Indium wet it. Cs interacts with Indium to form a  black powder.  </a:t>
            </a:r>
          </a:p>
          <a:p>
            <a:pPr marL="514350" indent="-5143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Resistive buttons interact with Cs (new buttons yesterday)</a:t>
            </a:r>
          </a:p>
          <a:p>
            <a:pPr marL="514350" indent="-51435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Measuring QE is made more difficult by our internal HV divider (can’t get current across first gap directly).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964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In-Situ Cathode Synthesis Trials in Progress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12313" r="9541" b="4899"/>
          <a:stretch/>
        </p:blipFill>
        <p:spPr>
          <a:xfrm>
            <a:off x="4648200" y="3003695"/>
            <a:ext cx="2819400" cy="3760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9220" r="12255" b="21668"/>
          <a:stretch/>
        </p:blipFill>
        <p:spPr>
          <a:xfrm>
            <a:off x="127000" y="2338864"/>
            <a:ext cx="4441274" cy="3757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31111" r="7103" b="21944"/>
          <a:stretch/>
        </p:blipFill>
        <p:spPr>
          <a:xfrm>
            <a:off x="4508500" y="361950"/>
            <a:ext cx="4311650" cy="3219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48600" y="1558682"/>
            <a:ext cx="1447800" cy="148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Evan (FIB/SEM) and Andrey (SEM)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762000"/>
            <a:ext cx="438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E.g. The black powder from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cesiating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excess indium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47637" y="2057400"/>
            <a:ext cx="1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2463463"/>
            <a:ext cx="304800" cy="1117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57600" y="2189041"/>
            <a:ext cx="1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000" y="1447800"/>
            <a:ext cx="134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Sealing surface on top of sidewall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7700" y="1569599"/>
            <a:ext cx="10541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Black powder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6419" y="1824541"/>
            <a:ext cx="1462362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NiCr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anode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000" y="60579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(New </a:t>
            </a:r>
            <a:r>
              <a:rPr lang="en-US" sz="2000" b="1" dirty="0"/>
              <a:t>windows will have no exposed Cu- few weeks away)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391400" y="4177605"/>
            <a:ext cx="1828800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Analysis showing it’s a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CsIn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compound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b="1" dirty="0" smtClean="0"/>
              <a:t>Electronics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43000"/>
            <a:ext cx="7316153" cy="556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3DAA-390D-4E2B-ABD4-3E035E7FDAD5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CPAD Albuquerque 2017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53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Eric </a:t>
            </a:r>
            <a:r>
              <a:rPr lang="en-US" b="1" dirty="0" err="1" smtClean="0">
                <a:solidFill>
                  <a:srgbClr val="000000"/>
                </a:solidFill>
              </a:rPr>
              <a:t>Oberla’s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Ph.D</a:t>
            </a:r>
            <a:r>
              <a:rPr lang="en-US" b="1" dirty="0" smtClean="0">
                <a:solidFill>
                  <a:srgbClr val="000000"/>
                </a:solidFill>
              </a:rPr>
              <a:t> thesis; </a:t>
            </a:r>
            <a:r>
              <a:rPr lang="en-US" b="1" dirty="0" err="1" smtClean="0">
                <a:solidFill>
                  <a:srgbClr val="000000"/>
                </a:solidFill>
              </a:rPr>
              <a:t>Mircea</a:t>
            </a:r>
            <a:r>
              <a:rPr lang="en-US" b="1" dirty="0" smtClean="0">
                <a:solidFill>
                  <a:srgbClr val="000000"/>
                </a:solidFill>
              </a:rPr>
              <a:t> Bogdan, John </a:t>
            </a:r>
            <a:r>
              <a:rPr lang="en-US" b="1" dirty="0" err="1" smtClean="0">
                <a:solidFill>
                  <a:srgbClr val="000000"/>
                </a:solidFill>
              </a:rPr>
              <a:t>Podczerwinski</a:t>
            </a:r>
            <a:r>
              <a:rPr lang="en-US" b="1" dirty="0" smtClean="0">
                <a:solidFill>
                  <a:srgbClr val="000000"/>
                </a:solidFill>
              </a:rPr>
              <a:t>, Horatio Li, Evan Angelico;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John Porter of Sandia funded PSEC4A </a:t>
            </a:r>
            <a:r>
              <a:rPr lang="en-US" b="1" dirty="0" err="1" smtClean="0">
                <a:solidFill>
                  <a:srgbClr val="000000"/>
                </a:solidFill>
              </a:rPr>
              <a:t>Mosis</a:t>
            </a:r>
            <a:r>
              <a:rPr lang="en-US" b="1" dirty="0" smtClean="0">
                <a:solidFill>
                  <a:srgbClr val="000000"/>
                </a:solidFill>
              </a:rPr>
              <a:t> run; Jonathan </a:t>
            </a:r>
            <a:r>
              <a:rPr lang="en-US" b="1" dirty="0" err="1" smtClean="0">
                <a:solidFill>
                  <a:srgbClr val="000000"/>
                </a:solidFill>
              </a:rPr>
              <a:t>Eisch</a:t>
            </a:r>
            <a:r>
              <a:rPr lang="en-US" b="1" dirty="0" smtClean="0">
                <a:solidFill>
                  <a:srgbClr val="000000"/>
                </a:solidFill>
              </a:rPr>
              <a:t>, Miles Lucas,, .. (ANNIE)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4594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Now 64 </a:t>
            </a:r>
            <a:r>
              <a:rPr lang="en-US" b="1" dirty="0" err="1" smtClean="0">
                <a:solidFill>
                  <a:srgbClr val="C00000"/>
                </a:solidFill>
              </a:rPr>
              <a:t>bds</a:t>
            </a:r>
            <a:r>
              <a:rPr lang="en-US" b="1" dirty="0" smtClean="0">
                <a:solidFill>
                  <a:srgbClr val="C00000"/>
                </a:solidFill>
              </a:rPr>
              <a:t> (1920 channels)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800" y="17526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Now +SFP and VME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0" y="2907268"/>
            <a:ext cx="491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(Porter, Sandia) have the new PSEC4A ASIC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2700" y="44196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Now +SFP and VME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0100" y="1066800"/>
            <a:ext cx="483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have a new Central Card- </a:t>
            </a:r>
            <a:r>
              <a:rPr lang="en-US" b="1" dirty="0" err="1" smtClean="0">
                <a:solidFill>
                  <a:srgbClr val="C00000"/>
                </a:solidFill>
              </a:rPr>
              <a:t>Mircea</a:t>
            </a:r>
            <a:r>
              <a:rPr lang="en-US" b="1" dirty="0" smtClean="0">
                <a:solidFill>
                  <a:srgbClr val="C00000"/>
                </a:solidFill>
              </a:rPr>
              <a:t> Bogdan </a:t>
            </a:r>
          </a:p>
        </p:txBody>
      </p:sp>
    </p:spTree>
    <p:extLst>
      <p:ext uri="{BB962C8B-B14F-4D97-AF65-F5344CB8AC3E}">
        <p14:creationId xmlns:p14="http://schemas.microsoft.com/office/powerpoint/2010/main" val="39292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381000" y="-228600"/>
            <a:ext cx="9829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The Original Motivation:  I </a:t>
            </a:r>
            <a:r>
              <a:rPr lang="en-US" sz="3600" b="1" dirty="0" err="1" smtClean="0">
                <a:solidFill>
                  <a:srgbClr val="FF0000"/>
                </a:solidFill>
              </a:rPr>
              <a:t>GotTired</a:t>
            </a:r>
            <a:r>
              <a:rPr lang="en-US" sz="3600" b="1" dirty="0" smtClean="0">
                <a:solidFill>
                  <a:srgbClr val="FF0000"/>
                </a:solidFill>
              </a:rPr>
              <a:t> of @#$! Jets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2771" name="Picture 4" descr="top_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6096000" cy="470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ADADA">
                    <a:lumMod val="10000"/>
                  </a:srgbClr>
                </a:solidFill>
              </a:rPr>
              <a:t>Goals: </a:t>
            </a:r>
            <a:r>
              <a:rPr lang="en-US" sz="2800" b="1" dirty="0">
                <a:solidFill>
                  <a:srgbClr val="DADADA">
                    <a:lumMod val="10000"/>
                  </a:srgbClr>
                </a:solidFill>
              </a:rPr>
              <a:t>1)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all 4-vectors– can reconstruct masses</a:t>
            </a:r>
          </a:p>
          <a:p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         2) </a:t>
            </a:r>
            <a:r>
              <a:rPr lang="en-US" sz="2800" b="1" dirty="0" smtClean="0">
                <a:solidFill>
                  <a:srgbClr val="C00000"/>
                </a:solidFill>
              </a:rPr>
              <a:t>assign tracks to vertices (e.g. CMS forward </a:t>
            </a:r>
            <a:r>
              <a:rPr lang="en-US" sz="2800" b="1" dirty="0" err="1" smtClean="0">
                <a:solidFill>
                  <a:srgbClr val="C00000"/>
                </a:solidFill>
              </a:rPr>
              <a:t>Ecal</a:t>
            </a:r>
            <a:r>
              <a:rPr lang="en-US" sz="2800" b="1" dirty="0" smtClean="0">
                <a:solidFill>
                  <a:srgbClr val="C00000"/>
                </a:solidFill>
              </a:rPr>
              <a:t>.)</a:t>
            </a:r>
          </a:p>
          <a:p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         3) </a:t>
            </a:r>
            <a:r>
              <a:rPr lang="en-US" sz="2800" b="1" dirty="0">
                <a:solidFill>
                  <a:srgbClr val="C00000"/>
                </a:solidFill>
              </a:rPr>
              <a:t>vertex  </a:t>
            </a:r>
            <a:r>
              <a:rPr lang="en-US" sz="2800" b="1" dirty="0" smtClean="0">
                <a:solidFill>
                  <a:srgbClr val="C00000"/>
                </a:solidFill>
              </a:rPr>
              <a:t>photons at colliders (4-vectors!) ; 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64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See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Aspen talk, Jan 2003 (hep.uchicago.edu/~</a:t>
            </a:r>
            <a:r>
              <a:rPr lang="en-US" b="1" dirty="0" err="1" smtClean="0">
                <a:solidFill>
                  <a:srgbClr val="FF0000"/>
                </a:solidFill>
              </a:rPr>
              <a:t>frisch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796411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CDF top quark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763-2728-44CB-9D59-BA1F4BE2BE7A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181094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Aside: </a:t>
            </a:r>
            <a:r>
              <a:rPr lang="en-US" sz="2400" b="1" dirty="0" smtClean="0">
                <a:solidFill>
                  <a:srgbClr val="FF0000"/>
                </a:solidFill>
              </a:rPr>
              <a:t>Use photons (and electrons)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reference time- i.e. </a:t>
            </a:r>
            <a:r>
              <a:rPr lang="en-US" sz="2400" b="1" dirty="0" smtClean="0">
                <a:solidFill>
                  <a:srgbClr val="FF0000"/>
                </a:solidFill>
              </a:rPr>
              <a:t>do differential timing of tracks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same vertex to eliminate external clock jitter </a:t>
            </a:r>
          </a:p>
        </p:txBody>
      </p:sp>
    </p:spTree>
    <p:extLst>
      <p:ext uri="{BB962C8B-B14F-4D97-AF65-F5344CB8AC3E}">
        <p14:creationId xmlns:p14="http://schemas.microsoft.com/office/powerpoint/2010/main" val="340729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Three Timing Cases to Distinguish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0CF-7769-4E9B-B6C0-B945E6E4447E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921736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Single optical photons (Scintillation or Cherenkov)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Charged Particles above Cherenkov Threshold(H2O,glass)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Electromagnetic showers from High Energy photons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factors limiting the ultimate timing resolution are different in each of the following cases: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26685"/>
            <a:ext cx="9144000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will focus on  #2 and #3, relativistic charged particles and high energy photons, for which psec or sub-psec time resolutions I believe are plausible given  certain detection  criteria  are met.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Note: In what follows I treat time and space distances in the same units, i.e. c=1, and 1 psec =300 microns; 1 nsec =1000 psec; 1 nsec =1 foot</a:t>
            </a:r>
          </a:p>
        </p:txBody>
      </p:sp>
    </p:spTree>
    <p:extLst>
      <p:ext uri="{BB962C8B-B14F-4D97-AF65-F5344CB8AC3E}">
        <p14:creationId xmlns:p14="http://schemas.microsoft.com/office/powerpoint/2010/main" val="38995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Criteria for Sub-Psec Timing-1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0CF-7769-4E9B-B6C0-B945E6E4447E}" type="datetime1">
              <a:rPr lang="en-US" smtClean="0"/>
              <a:t>10/12/2017</a:t>
            </a:fld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Fast Source: A  psec source in time-space of many photons in a time-space interval (example: Cherenkov light from a charged particle traversing a radiator or the entrance window of a photodetector );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828925"/>
            <a:ext cx="3219450" cy="2276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14400" y="3429000"/>
            <a:ext cx="29718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013502"/>
            <a:ext cx="274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, mu, pi, K, p,…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81200" y="3657600"/>
            <a:ext cx="1524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486400"/>
            <a:ext cx="91440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 Or early in an electromagnetic shower such as in a pre-radiator or EM calorimeter ( separate discussion));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374" y="4419600"/>
            <a:ext cx="3298825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Cherenkov photons</a:t>
            </a:r>
          </a:p>
        </p:txBody>
      </p:sp>
    </p:spTree>
    <p:extLst>
      <p:ext uri="{BB962C8B-B14F-4D97-AF65-F5344CB8AC3E}">
        <p14:creationId xmlns:p14="http://schemas.microsoft.com/office/powerpoint/2010/main" val="18830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Criteria for Sub-Psec Timing-2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0CF-7769-4E9B-B6C0-B945E6E4447E}" type="datetime1">
              <a:rPr lang="en-US" smtClean="0"/>
              <a:t>10/12/2017</a:t>
            </a:fld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Psec-level pixel size (example: 10-20 micron pores in an MCP plate) 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828925"/>
            <a:ext cx="3219450" cy="2276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14400" y="3429000"/>
            <a:ext cx="29718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38600" y="4419600"/>
            <a:ext cx="0" cy="4953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013502"/>
            <a:ext cx="274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, mu, pi, K, p,…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38600" y="3657600"/>
            <a:ext cx="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5181600"/>
            <a:ext cx="403860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10-20 micron pore</a:t>
            </a:r>
          </a:p>
        </p:txBody>
      </p:sp>
    </p:spTree>
    <p:extLst>
      <p:ext uri="{BB962C8B-B14F-4D97-AF65-F5344CB8AC3E}">
        <p14:creationId xmlns:p14="http://schemas.microsoft.com/office/powerpoint/2010/main" val="1047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Criteria for Sub-Psec Timing-3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0CF-7769-4E9B-B6C0-B945E6E4447E}" type="datetime1">
              <a:rPr lang="en-US" smtClean="0"/>
              <a:t>10/12/2017</a:t>
            </a:fld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High gain:  The gain has to be high enough that </a:t>
            </a:r>
            <a:r>
              <a:rPr lang="en-US" sz="2800" b="1" dirty="0" smtClean="0">
                <a:solidFill>
                  <a:srgbClr val="FF0000"/>
                </a:solidFill>
              </a:rPr>
              <a:t>a single photon triggers,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i.e. t</a:t>
            </a:r>
            <a:r>
              <a:rPr lang="en-US" sz="2800" b="1" dirty="0" smtClean="0">
                <a:solidFill>
                  <a:srgbClr val="FF0000"/>
                </a:solidFill>
              </a:rPr>
              <a:t>he first photon ‘in’ determines the leading edge of the pulse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and consequently the timing. 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828925"/>
            <a:ext cx="3219450" cy="2276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14400" y="3429000"/>
            <a:ext cx="29718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013502"/>
            <a:ext cx="274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, mu, pi, K, p,…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2275" y="4624813"/>
            <a:ext cx="1152525" cy="9377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715000"/>
            <a:ext cx="91440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Amplification section:  Gain-bandwidth, Signal-to-Noise, Power, Cost </a:t>
            </a:r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</a:rPr>
              <a:t>eg</a:t>
            </a:r>
            <a:r>
              <a:rPr lang="en-US" sz="2800" b="1" dirty="0" smtClean="0">
                <a:solidFill>
                  <a:srgbClr val="000000"/>
                </a:solidFill>
              </a:rPr>
              <a:t>: two-stages of </a:t>
            </a:r>
            <a:r>
              <a:rPr lang="en-US" sz="2800" b="1" dirty="0" err="1" smtClean="0">
                <a:solidFill>
                  <a:srgbClr val="000000"/>
                </a:solidFill>
              </a:rPr>
              <a:t>MgO</a:t>
            </a:r>
            <a:r>
              <a:rPr lang="en-US" sz="2800" b="1" dirty="0" smtClean="0">
                <a:solidFill>
                  <a:srgbClr val="000000"/>
                </a:solidFill>
              </a:rPr>
              <a:t> MCPs give gain &gt;10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7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468609"/>
            <a:ext cx="1676400" cy="75264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N.B. NOT 1/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sqrt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047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Signal-to-Noise, Rise-time Dependences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0CF-7769-4E9B-B6C0-B945E6E4447E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Long discussions at UC/ANL /France workshops  of dependence on analog bandwidth, gain, noise, digitization methods, etc. ;</a:t>
            </a:r>
          </a:p>
          <a:p>
            <a:pPr>
              <a:lnSpc>
                <a:spcPct val="85000"/>
              </a:lnSpc>
            </a:pP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Answer (S.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Ritt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) is that </a:t>
            </a:r>
            <a:r>
              <a:rPr lang="en-US" sz="2800" b="1" dirty="0" smtClean="0">
                <a:solidFill>
                  <a:srgbClr val="FF0000"/>
                </a:solidFill>
              </a:rPr>
              <a:t>at the level of present performance, using waveform sampling, the achievable time resolution is well-described by  three parameters: 1) analog band-width (aka rise-time); 2) signal-to-noise; and 3) the sampling rate (assuming sufficient number of bits not to limit).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17075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Show Stefan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Ritt’s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Rule-of-Thumb.  </a:t>
            </a:r>
            <a:r>
              <a:rPr lang="en-US" sz="2800" b="1" dirty="0" smtClean="0">
                <a:solidFill>
                  <a:srgbClr val="C00000"/>
                </a:solidFill>
              </a:rPr>
              <a:t>For a sampling rate proportional to analog bandwidth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it’s only 2 parameters. </a:t>
            </a:r>
          </a:p>
        </p:txBody>
      </p:sp>
    </p:spTree>
    <p:extLst>
      <p:ext uri="{BB962C8B-B14F-4D97-AF65-F5344CB8AC3E}">
        <p14:creationId xmlns:p14="http://schemas.microsoft.com/office/powerpoint/2010/main" val="18830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6213" r="6932" b="38404"/>
          <a:stretch/>
        </p:blipFill>
        <p:spPr>
          <a:xfrm>
            <a:off x="0" y="2247596"/>
            <a:ext cx="8410467" cy="33150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Breaking the 1-Psec </a:t>
            </a:r>
            <a:r>
              <a:rPr lang="en-US" sz="4800" b="1" dirty="0" smtClean="0"/>
              <a:t>Barrier?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3078" name="TextBox 3077"/>
          <p:cNvSpPr txBox="1"/>
          <p:nvPr/>
        </p:nvSpPr>
        <p:spPr>
          <a:xfrm>
            <a:off x="11274" y="821503"/>
            <a:ext cx="913272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Stefan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Ritt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(PSI) table from 2</a:t>
            </a:r>
            <a:r>
              <a:rPr lang="en-US" sz="2800" b="1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Chicago Photocathode Workshop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(annotated) (see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psec.uchicago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edu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/library)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438900" y="6552745"/>
            <a:ext cx="2133600" cy="365125"/>
          </a:xfrm>
        </p:spPr>
        <p:txBody>
          <a:bodyPr/>
          <a:lstStyle/>
          <a:p>
            <a:fld id="{0F9AAAE6-603E-48E3-97E1-82156AB9C8F3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874" y="5582960"/>
            <a:ext cx="7938126" cy="436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3874" y="5562600"/>
            <a:ext cx="1537326" cy="436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5582960"/>
            <a:ext cx="3124200" cy="436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5562600"/>
            <a:ext cx="4724400" cy="436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5562600"/>
            <a:ext cx="6324600" cy="436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274" y="5486400"/>
            <a:ext cx="8384052" cy="533400"/>
            <a:chOff x="11274" y="4495800"/>
            <a:chExt cx="8384052" cy="533400"/>
          </a:xfrm>
        </p:grpSpPr>
        <p:sp>
          <p:nvSpPr>
            <p:cNvPr id="15" name="TextBox 14"/>
            <p:cNvSpPr txBox="1"/>
            <p:nvPr/>
          </p:nvSpPr>
          <p:spPr>
            <a:xfrm>
              <a:off x="2209800" y="4505980"/>
              <a:ext cx="1219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0.7 mv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5200" y="4505980"/>
              <a:ext cx="1828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15 GS/sec</a:t>
              </a:r>
            </a:p>
          </p:txBody>
        </p:sp>
        <p:sp>
          <p:nvSpPr>
            <p:cNvPr id="3072" name="TextBox 3071"/>
            <p:cNvSpPr txBox="1"/>
            <p:nvPr/>
          </p:nvSpPr>
          <p:spPr>
            <a:xfrm>
              <a:off x="76200" y="4495800"/>
              <a:ext cx="1918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LAPPD: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1V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274" y="4572000"/>
              <a:ext cx="8384052" cy="43684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05400" y="4495800"/>
              <a:ext cx="1407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1.5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GHz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553200" y="4876800"/>
            <a:ext cx="1447800" cy="533400"/>
          </a:xfrm>
          <a:prstGeom prst="roundRect">
            <a:avLst/>
          </a:prstGeom>
          <a:noFill/>
          <a:ln w="76200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4639153"/>
            <a:ext cx="685800" cy="115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800" b="1" dirty="0">
                <a:solidFill>
                  <a:schemeClr val="accent4">
                    <a:lumMod val="10000"/>
                  </a:schemeClr>
                </a:solidFill>
              </a:rPr>
              <a:t>!</a:t>
            </a:r>
            <a:endParaRPr lang="en-US" sz="8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906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Before 100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fsec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something else will surely bite us, but still…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74" y="1932723"/>
            <a:ext cx="9132726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u="sng" dirty="0" smtClean="0">
                <a:solidFill>
                  <a:schemeClr val="accent4">
                    <a:lumMod val="10000"/>
                  </a:schemeClr>
                </a:solidFill>
              </a:rPr>
              <a:t>Signal	           Noise         Sampling   Bandwidth  Resolution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5582960"/>
            <a:ext cx="129540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5478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72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Topics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E7C0-EF12-4A9A-A0C6-5BE43819A8F3}" type="datetime1">
              <a:rPr lang="en-US" smtClean="0"/>
              <a:t>10/12/2017</a:t>
            </a:fld>
            <a:r>
              <a:rPr lang="en-US" smtClean="0"/>
              <a:t>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6012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Photodetector development </a:t>
            </a:r>
            <a:r>
              <a:rPr lang="en-US" sz="2800" b="1" dirty="0" smtClean="0">
                <a:solidFill>
                  <a:srgbClr val="C00000"/>
                </a:solidFill>
              </a:rPr>
              <a:t>(R&amp;D with </a:t>
            </a:r>
            <a:r>
              <a:rPr lang="en-US" sz="2800" b="1" dirty="0">
                <a:solidFill>
                  <a:srgbClr val="C00000"/>
                </a:solidFill>
              </a:rPr>
              <a:t>Incom </a:t>
            </a:r>
            <a:r>
              <a:rPr lang="en-US" sz="2800" b="1" dirty="0" err="1">
                <a:solidFill>
                  <a:srgbClr val="C00000"/>
                </a:solidFill>
              </a:rPr>
              <a:t>Inc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ndium window-to-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tilebase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seal 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pplication-independent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anode (pads or strips)– metal resistive capacitive coupling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eramic  robust high-bandwidth 1-piece body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PMT-process batch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production: facilities,  process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spcAft>
                <a:spcPts val="1800"/>
              </a:spcAft>
              <a:buFont typeface="+mj-lt"/>
              <a:buAutoNum type="alphaLcParenR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Theory-based photocathodes (with RMD, Smedley,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Attenkofer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Electronics (Eric </a:t>
            </a:r>
            <a:r>
              <a:rPr lang="en-US" sz="2800" b="1" dirty="0" err="1">
                <a:solidFill>
                  <a:srgbClr val="C00000"/>
                </a:solidFill>
              </a:rPr>
              <a:t>Oberla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Mircea</a:t>
            </a:r>
            <a:r>
              <a:rPr lang="en-US" sz="2800" b="1" dirty="0">
                <a:solidFill>
                  <a:srgbClr val="C00000"/>
                </a:solidFill>
              </a:rPr>
              <a:t> Bogdan, ANNIE)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 err="1">
                <a:solidFill>
                  <a:srgbClr val="FF3300"/>
                </a:solidFill>
              </a:rPr>
              <a:t>Multibuffer</a:t>
            </a:r>
            <a:r>
              <a:rPr lang="en-US" sz="2800" b="1" dirty="0">
                <a:solidFill>
                  <a:srgbClr val="FF3300"/>
                </a:solidFill>
              </a:rPr>
              <a:t> 130nm CMOS 10 GS/sec ASIC </a:t>
            </a:r>
            <a:r>
              <a:rPr lang="en-US" sz="2800" b="1" dirty="0" err="1">
                <a:solidFill>
                  <a:srgbClr val="FF3300"/>
                </a:solidFill>
              </a:rPr>
              <a:t>developmnt</a:t>
            </a:r>
            <a:endParaRPr lang="en-US" sz="2800" b="1" dirty="0">
              <a:solidFill>
                <a:srgbClr val="FF3300"/>
              </a:solidFill>
            </a:endParaRPr>
          </a:p>
          <a:p>
            <a:pPr marL="971550" lvl="1" indent="-514350">
              <a:lnSpc>
                <a:spcPct val="75000"/>
              </a:lnSpc>
              <a:spcAft>
                <a:spcPts val="1800"/>
              </a:spcAft>
              <a:buFont typeface="+mj-lt"/>
              <a:buAutoNum type="alphaLcParenR"/>
            </a:pPr>
            <a:r>
              <a:rPr lang="en-US" sz="2800" b="1" dirty="0">
                <a:solidFill>
                  <a:srgbClr val="FF3300"/>
                </a:solidFill>
              </a:rPr>
              <a:t>Scalable FPGA-based DAQ readout/control for ANNIE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Goals- expand physics reach via psec timing frontier: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testbeam</a:t>
            </a:r>
            <a:r>
              <a:rPr lang="en-US" sz="2800" b="1" dirty="0" smtClean="0">
                <a:solidFill>
                  <a:srgbClr val="C00000"/>
                </a:solidFill>
              </a:rPr>
              <a:t> and simulation studies (PhD students, 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dirty="0" err="1" smtClean="0">
                <a:solidFill>
                  <a:srgbClr val="C00000"/>
                </a:solidFill>
              </a:rPr>
              <a:t>lagin</a:t>
            </a:r>
            <a:r>
              <a:rPr lang="en-US" sz="2800" b="1" dirty="0" smtClean="0">
                <a:solidFill>
                  <a:srgbClr val="C00000"/>
                </a:solidFill>
              </a:rPr>
              <a:t>):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lphaLcParenR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Optical Time Project Chamber for double-beta decay</a:t>
            </a:r>
          </a:p>
          <a:p>
            <a:pPr marL="971550" lvl="1" indent="-514350">
              <a:lnSpc>
                <a:spcPct val="75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Collider photon/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ch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vertexing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and track quark content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445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Present (now old) Time Resolution</a:t>
            </a:r>
            <a:endParaRPr lang="en-US" sz="4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1E28-A64E-47A1-83FB-CE22666C4E9D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 r="7538" b="1848"/>
          <a:stretch/>
        </p:blipFill>
        <p:spPr bwMode="auto">
          <a:xfrm>
            <a:off x="0" y="1008511"/>
            <a:ext cx="4572000" cy="345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5719"/>
          <a:stretch/>
        </p:blipFill>
        <p:spPr bwMode="auto">
          <a:xfrm>
            <a:off x="4576155" y="1066800"/>
            <a:ext cx="4567845" cy="35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4580111"/>
            <a:ext cx="4495800" cy="9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Single Photo-electron</a:t>
            </a:r>
          </a:p>
          <a:p>
            <a:pPr algn="ctr"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PSEC4 Waveform sampling </a:t>
            </a:r>
          </a:p>
          <a:p>
            <a:pPr algn="ctr"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Sigma=44 psec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4580110"/>
            <a:ext cx="4495800" cy="21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Differential Time Resolution</a:t>
            </a:r>
          </a:p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Large signal Limit</a:t>
            </a:r>
          </a:p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Oscilloscope Readout </a:t>
            </a:r>
          </a:p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Black line is y=3.1x+</a:t>
            </a:r>
            <a:r>
              <a:rPr lang="en-US" sz="2000" b="1" dirty="0" smtClean="0">
                <a:solidFill>
                  <a:srgbClr val="C00000"/>
                </a:solidFill>
              </a:rPr>
              <a:t>0.5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ps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Red line is y=2.8x +</a:t>
            </a:r>
            <a:r>
              <a:rPr lang="en-US" sz="2000" b="1" dirty="0" smtClean="0">
                <a:solidFill>
                  <a:srgbClr val="C00000"/>
                </a:solidFill>
              </a:rPr>
              <a:t>1.5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ps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algn="ctr">
              <a:lnSpc>
                <a:spcPct val="75000"/>
              </a:lnSpc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Where the constant term represents the large S/N limit (0.5-1.5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ps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algn="ctr">
              <a:lnSpc>
                <a:spcPct val="75000"/>
              </a:lnSpc>
            </a:pPr>
            <a:endParaRPr lang="en-US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endParaRPr lang="en-US" sz="20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290102"/>
            <a:ext cx="883920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Highly non-optimized system (!)- could do much better</a:t>
            </a:r>
          </a:p>
        </p:txBody>
      </p:sp>
    </p:spTree>
    <p:extLst>
      <p:ext uri="{BB962C8B-B14F-4D97-AF65-F5344CB8AC3E}">
        <p14:creationId xmlns:p14="http://schemas.microsoft.com/office/powerpoint/2010/main" val="41589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76200"/>
            <a:ext cx="9982200" cy="685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Timing res. agrees with MC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5424" r="20001" b="7666"/>
          <a:stretch/>
        </p:blipFill>
        <p:spPr>
          <a:xfrm>
            <a:off x="838200" y="693682"/>
            <a:ext cx="7315200" cy="5470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5200" y="4343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resolution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2 ends of 8”-anode strip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(S/N)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in psec (pair of 8” MCP’s) </a:t>
            </a:r>
            <a:endParaRPr lang="en-US" sz="2000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76400" y="3114020"/>
            <a:ext cx="685800" cy="9245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2514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&lt; 6 psec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1600" y="616431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M.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Wetstein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B. Adams, A.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Elagin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R.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Obaid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A.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Vostrikov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…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5800" y="495300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666869"/>
            <a:ext cx="1752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Laser spot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04AA-3BDA-4C11-8E0C-F3020D1A7063}" type="datetime1">
              <a:rPr lang="en-US" smtClean="0"/>
              <a:t>10/12/2017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Next round of big collider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b="1" dirty="0" smtClean="0"/>
              <a:t>Should measure 4-vectors of all tracks up to (say ) P</a:t>
            </a:r>
            <a:r>
              <a:rPr lang="en-US" b="1" baseline="-25000" dirty="0" smtClean="0"/>
              <a:t>T</a:t>
            </a:r>
            <a:r>
              <a:rPr lang="en-US" b="1" dirty="0" smtClean="0"/>
              <a:t>= 25 GeV using ultra-fast TOF</a:t>
            </a:r>
          </a:p>
          <a:p>
            <a:r>
              <a:rPr lang="en-US" b="1" dirty="0" smtClean="0"/>
              <a:t>Should vertex all particles using ultra-fast TOF, including photons</a:t>
            </a:r>
          </a:p>
          <a:p>
            <a:r>
              <a:rPr lang="en-US" b="1" dirty="0" smtClean="0"/>
              <a:t>For ultra-fast TOF need small pixels, high gain, and lots of photons in a coherent localized pulse.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0283-489F-44B4-B614-CEF42BD878CC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CPAD Albuquerque 2017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746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Opinion, pure and simple (why not)</a:t>
            </a:r>
          </a:p>
        </p:txBody>
      </p:sp>
    </p:spTree>
    <p:extLst>
      <p:ext uri="{BB962C8B-B14F-4D97-AF65-F5344CB8AC3E}">
        <p14:creationId xmlns:p14="http://schemas.microsoft.com/office/powerpoint/2010/main" val="1365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The End</a:t>
            </a:r>
            <a:endParaRPr lang="en-US" sz="6600" dirty="0">
              <a:latin typeface="Comic Sans MS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6BA-CD1D-493F-ADF0-61AEC3F3E39B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596"/>
            <a:ext cx="4677219" cy="309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599"/>
            <a:ext cx="4324350" cy="3041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657600"/>
            <a:ext cx="4191000" cy="204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John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Lindsley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(air-shower array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pioneer, with Bruno Rossi at MIT).  Volcanos in background. Very primitive and wonderful- amazing summer for a 15-yr old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7218" y="3705392"/>
            <a:ext cx="44667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Volcano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ranch group car: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predecessor of the WWII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Navy Weapons carrier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we drove out in the morning (summer, 1960)</a:t>
            </a:r>
          </a:p>
        </p:txBody>
      </p:sp>
    </p:spTree>
    <p:extLst>
      <p:ext uri="{BB962C8B-B14F-4D97-AF65-F5344CB8AC3E}">
        <p14:creationId xmlns:p14="http://schemas.microsoft.com/office/powerpoint/2010/main" val="2569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1D5-AD28-4B3A-AE66-00BE9A1E9EDF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98120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5614"/>
            <a:ext cx="9144000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H.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</a:rPr>
              <a:t>Marsiske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, H. Nicholson and the US DOE Office of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Science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Staff and management at Incom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and  Arradiance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Colleagues and collaborators at ANL , SSL, and Hawaii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in the field of fast-timing , with special thanks to T. Ohshima and J.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Vavra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waveform sampling,  with special thanks to   E.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Delagnes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J.F.-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G. Varner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6404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This work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supported by  U. S. Department of Energy, Office of Science, Office of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Basic Energy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Sciences and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Offices of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High Energy Physics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 and Nuclear Physics under contracts DE-SC0008172 and DE-SC0015367; the National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Science Foundation under grant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PHY-1066014; and the Physical Sciences Division of the University of Chicago. </a:t>
            </a:r>
          </a:p>
        </p:txBody>
      </p:sp>
    </p:spTree>
    <p:extLst>
      <p:ext uri="{BB962C8B-B14F-4D97-AF65-F5344CB8AC3E}">
        <p14:creationId xmlns:p14="http://schemas.microsoft.com/office/powerpoint/2010/main" val="1877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omic Sans MS" pitchFamily="66" charset="0"/>
              </a:rPr>
              <a:t>Backup Slides</a:t>
            </a:r>
            <a:endParaRPr lang="en-US" sz="8800" b="1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TIPP June 5, 2014  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666A-F77A-4807-9B52-B40D8A2D54FD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Goals- </a:t>
            </a:r>
            <a:r>
              <a:rPr lang="en-US" b="1" dirty="0" smtClean="0">
                <a:solidFill>
                  <a:srgbClr val="C00000"/>
                </a:solidFill>
              </a:rPr>
              <a:t>1) huge liquid tracking detectors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21383" r="17383" b="21112"/>
          <a:stretch/>
        </p:blipFill>
        <p:spPr>
          <a:xfrm>
            <a:off x="5715000" y="3326946"/>
            <a:ext cx="3485584" cy="3523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5097" b="4208"/>
          <a:stretch/>
        </p:blipFill>
        <p:spPr>
          <a:xfrm>
            <a:off x="0" y="762000"/>
            <a:ext cx="5257800" cy="3630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990600"/>
            <a:ext cx="3942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Eric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Oberla’s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PhD thesis demonstration of track reconstruction in water- one mirror bounce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72000"/>
            <a:ext cx="4953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Evan Angelico’s simulation of  higher mirror/cathode geometry and longer path lengths for dispersion studies- also Fermilab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testbeam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  Hits on a fully silvered sphere- 20 track jet toward lower left. (M/C=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sym typeface="Symbol"/>
              </a:rPr>
              <a:t>)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5800" y="12192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5088551"/>
            <a:ext cx="1295400" cy="168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Photodetector Development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3"/>
          <a:stretch/>
        </p:blipFill>
        <p:spPr>
          <a:xfrm rot="10800000">
            <a:off x="152400" y="457200"/>
            <a:ext cx="4368800" cy="25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971800"/>
            <a:ext cx="43434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Joe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</a:rPr>
              <a:t>Gregar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 (master glassblower Argonne) and Andrey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 b="6944"/>
          <a:stretch/>
        </p:blipFill>
        <p:spPr>
          <a:xfrm>
            <a:off x="4876800" y="457200"/>
            <a:ext cx="3752850" cy="3166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3900" y="3581400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/>
              <a:t>Ceramic tile bases from 4 vendors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3657600"/>
            <a:ext cx="2286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824" y="6351032"/>
            <a:ext cx="902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/>
              <a:t>Second Margherita for ceramic in our brand-new lab; new wet lab (!)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b="12091"/>
          <a:stretch/>
        </p:blipFill>
        <p:spPr>
          <a:xfrm>
            <a:off x="228600" y="3882018"/>
            <a:ext cx="4267200" cy="24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8153400" cy="81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A Plea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As money gets tight we naturally pull back from risk and disruptive technologies.  However  the big gains in our exploratory capabilities  have come from new things- often not easy- e.g.  the TPC and  silicon vertex detectors (I was on a godparent committee that approved Aldo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</a:rPr>
              <a:t>Menzione’s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  for CDF).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</a:rPr>
              <a:t>W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e should aim for ‘a portfolio’ of risk’– judiciously and thoughtfully chosen; but we should fight the  shutting down either new initiatives or career paths for young physicists interested in new ideas.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858332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(N.B. not a plea for my program per se- much broader and more important to the future of US basic science)</a:t>
            </a:r>
          </a:p>
        </p:txBody>
      </p:sp>
    </p:spTree>
    <p:extLst>
      <p:ext uri="{BB962C8B-B14F-4D97-AF65-F5344CB8AC3E}">
        <p14:creationId xmlns:p14="http://schemas.microsoft.com/office/powerpoint/2010/main" val="32375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Recent papers (see lappddocs.uchicago.edu)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</a:t>
            </a:r>
            <a:r>
              <a:rPr lang="en-US" sz="2400" b="1" dirty="0"/>
              <a:t>. Angelico, T. </a:t>
            </a:r>
            <a:r>
              <a:rPr lang="en-US" sz="2400" b="1" dirty="0" err="1"/>
              <a:t>Seiss</a:t>
            </a:r>
            <a:r>
              <a:rPr lang="en-US" sz="2400" b="1" dirty="0"/>
              <a:t>, B. W, Adams, A. </a:t>
            </a:r>
            <a:r>
              <a:rPr lang="en-US" sz="2400" b="1" dirty="0" err="1"/>
              <a:t>Elagin</a:t>
            </a:r>
            <a:r>
              <a:rPr lang="en-US" sz="2400" b="1" dirty="0"/>
              <a:t>, H. J. Frisch, E. </a:t>
            </a:r>
            <a:r>
              <a:rPr lang="en-US" sz="2400" b="1" dirty="0" err="1"/>
              <a:t>Spieglan</a:t>
            </a:r>
            <a:r>
              <a:rPr lang="en-US" sz="2400" b="1" dirty="0"/>
              <a:t>;\\{\it </a:t>
            </a:r>
            <a:r>
              <a:rPr lang="en-US" sz="2400" b="1" dirty="0" err="1">
                <a:solidFill>
                  <a:srgbClr val="FF3300"/>
                </a:solidFill>
              </a:rPr>
              <a:t>Capacitively</a:t>
            </a:r>
            <a:r>
              <a:rPr lang="en-US" sz="2400" b="1" dirty="0">
                <a:solidFill>
                  <a:srgbClr val="FF3300"/>
                </a:solidFill>
              </a:rPr>
              <a:t> coupled pickup in MCP-based photo-detectors using a  conductive, metallic anode}</a:t>
            </a:r>
            <a:r>
              <a:rPr lang="en-US" sz="2400" b="1" dirty="0"/>
              <a:t>;\\</a:t>
            </a:r>
            <a:r>
              <a:rPr lang="en-US" sz="2400" b="1" dirty="0" err="1"/>
              <a:t>Nucl</a:t>
            </a:r>
            <a:r>
              <a:rPr lang="en-US" sz="2400" b="1" dirty="0"/>
              <a:t>. Inst. Meth. Phys. Res. A. (Oct. 2016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A</a:t>
            </a:r>
            <a:r>
              <a:rPr lang="en-US" sz="2400" b="1" dirty="0"/>
              <a:t>. </a:t>
            </a:r>
            <a:r>
              <a:rPr lang="en-US" sz="2400" b="1" dirty="0" err="1"/>
              <a:t>Elagin</a:t>
            </a:r>
            <a:r>
              <a:rPr lang="en-US" sz="2400" b="1" dirty="0"/>
              <a:t>, H. J. Frisch, B. Naranjo, J. Ouellet, L.  Winslow, T.  </a:t>
            </a:r>
            <a:r>
              <a:rPr lang="en-US" sz="2400" b="1" dirty="0" err="1"/>
              <a:t>Wongjirad</a:t>
            </a:r>
            <a:r>
              <a:rPr lang="en-US" sz="2400" b="1" dirty="0"/>
              <a:t>;\\{\it </a:t>
            </a:r>
            <a:r>
              <a:rPr lang="en-US" sz="2400" b="1" dirty="0">
                <a:solidFill>
                  <a:srgbClr val="FF3300"/>
                </a:solidFill>
              </a:rPr>
              <a:t>Separating Double-Beta Decay Events from Solar </a:t>
            </a:r>
            <a:r>
              <a:rPr lang="en-US" sz="2400" b="1" dirty="0" err="1">
                <a:solidFill>
                  <a:srgbClr val="FF3300"/>
                </a:solidFill>
              </a:rPr>
              <a:t>NeutrinoInteractions</a:t>
            </a:r>
            <a:r>
              <a:rPr lang="en-US" sz="2400" b="1" dirty="0">
                <a:solidFill>
                  <a:srgbClr val="FF3300"/>
                </a:solidFill>
              </a:rPr>
              <a:t> in a Kiloton-Scale Liquid Scintillator Detector By Fast Timing}</a:t>
            </a:r>
            <a:r>
              <a:rPr lang="en-US" sz="2400" b="1" dirty="0"/>
              <a:t>;</a:t>
            </a:r>
            <a:r>
              <a:rPr lang="en-US" sz="2400" b="1" dirty="0" err="1"/>
              <a:t>Nucl</a:t>
            </a:r>
            <a:r>
              <a:rPr lang="en-US" sz="2400" b="1" dirty="0"/>
              <a:t>. Inst. Meth. Phys. Res. A. (Sept. 2016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E</a:t>
            </a:r>
            <a:r>
              <a:rPr lang="en-US" sz="2400" b="1" dirty="0"/>
              <a:t>. </a:t>
            </a:r>
            <a:r>
              <a:rPr lang="en-US" sz="2400" b="1" dirty="0" err="1"/>
              <a:t>Oberla</a:t>
            </a:r>
            <a:r>
              <a:rPr lang="en-US" sz="2400" b="1" dirty="0"/>
              <a:t> and H.J. Frisch;\\ {\it </a:t>
            </a:r>
            <a:r>
              <a:rPr lang="en-US" sz="2400" b="1" dirty="0">
                <a:solidFill>
                  <a:srgbClr val="FF3300"/>
                </a:solidFill>
              </a:rPr>
              <a:t>Charged particle  tracking in a water Cherenkov optical time-projection chamber}</a:t>
            </a:r>
            <a:r>
              <a:rPr lang="en-US" sz="2400" b="1" dirty="0"/>
              <a:t>;\\  </a:t>
            </a:r>
            <a:r>
              <a:rPr lang="en-US" sz="2400" b="1" dirty="0" err="1"/>
              <a:t>Nucl</a:t>
            </a:r>
            <a:r>
              <a:rPr lang="en-US" sz="2400" b="1" dirty="0"/>
              <a:t>. Inst. Meth. Phys. Res. A.  Volume 814, 19-32, (April 2016)%  ISSN 0168-9002.  arXiv:1510.00947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4BD9-22C3-478D-9C97-72DA3E172BEC}" type="datetime1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CPAD Albuquerque 2017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9916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Andrey and Evan will give talks at Light 2017 next week on tile production and OTPC.</a:t>
            </a:r>
          </a:p>
        </p:txBody>
      </p:sp>
    </p:spTree>
    <p:extLst>
      <p:ext uri="{BB962C8B-B14F-4D97-AF65-F5344CB8AC3E}">
        <p14:creationId xmlns:p14="http://schemas.microsoft.com/office/powerpoint/2010/main" val="3467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1: </a:t>
            </a:r>
            <a:r>
              <a:rPr lang="en-US" sz="3200" b="1" dirty="0" smtClean="0">
                <a:solidFill>
                  <a:srgbClr val="FF0000"/>
                </a:solidFill>
              </a:rPr>
              <a:t>TOP SEAL: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glass sidewall to window- </a:t>
            </a:r>
            <a:r>
              <a:rPr lang="en-US" sz="2800" b="1" dirty="0" smtClean="0">
                <a:solidFill>
                  <a:srgbClr val="C00000"/>
                </a:solidFill>
              </a:rPr>
              <a:t>consider proven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" y="1143000"/>
            <a:ext cx="2514600" cy="2514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209802" y="1040878"/>
            <a:ext cx="0" cy="940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1318" y="990600"/>
            <a:ext cx="6212682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Recipe (lots of characterization, vendor/</a:t>
            </a:r>
            <a:r>
              <a:rPr lang="en-US" sz="2800" b="1" dirty="0" err="1" smtClean="0">
                <a:solidFill>
                  <a:srgbClr val="FF0000"/>
                </a:solidFill>
              </a:rPr>
              <a:t>Ossy</a:t>
            </a:r>
            <a:r>
              <a:rPr lang="en-US" sz="2800" b="1" dirty="0" smtClean="0">
                <a:solidFill>
                  <a:srgbClr val="FF0000"/>
                </a:solidFill>
              </a:rPr>
              <a:t>  input)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1318" y="1705213"/>
            <a:ext cx="62126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Very clean glass surfaces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200 nm of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</a:rPr>
              <a:t>N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ichrome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200 nm of Cu </a:t>
            </a:r>
            <a:r>
              <a:rPr lang="en-US" sz="2800" b="1" dirty="0" smtClean="0">
                <a:solidFill>
                  <a:srgbClr val="C00000"/>
                </a:solidFill>
              </a:rPr>
              <a:t>w no vacuum break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.9999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ndium wire sized for volume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Etch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Indium 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wire in 5%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HCl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Thermal cycle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100C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above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melting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Press down on window edges w DOF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67200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What happens: (Andrey </a:t>
            </a:r>
            <a:r>
              <a:rPr lang="en-US" sz="2800" b="1" dirty="0" err="1" smtClean="0">
                <a:solidFill>
                  <a:srgbClr val="FF0000"/>
                </a:solidFill>
              </a:rPr>
              <a:t>Elagin</a:t>
            </a:r>
            <a:r>
              <a:rPr lang="en-US" sz="2800" b="1" dirty="0" smtClean="0">
                <a:solidFill>
                  <a:srgbClr val="FF0000"/>
                </a:solidFill>
              </a:rPr>
              <a:t> FIB/SEM/ studies)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(ITT  story)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Nichrome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layer will provide tie layer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Cu provides protection against oxide on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NiCr</a:t>
            </a: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Indium wire gets squished--oxide broken (Walters) 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Cu diffuses into bulk Indium (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said so)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Nickel and Chrome diffuse into bulk Indium (!)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 very thin layer containing chrome on the glass forms the bond to  the indium.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/>
              <a:t>The LAPPD size introduces 3 serious problems not experienced in making smaller tubes: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/>
              <a:t>Uniform </a:t>
            </a:r>
            <a:r>
              <a:rPr lang="en-US" sz="2800" b="1" dirty="0" err="1" smtClean="0"/>
              <a:t>metalization</a:t>
            </a:r>
            <a:r>
              <a:rPr lang="en-US" sz="2800" b="1" dirty="0" smtClean="0"/>
              <a:t>, indium distribution, and cleanliness over a much longer length (~36”)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/>
              <a:t>Uniform pressure and heating over that length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/>
              <a:t> In a transfer process base sealing surface level to a mil or less  (?-number I don’t know, as we use wire  captured in place between the window and sidewall)</a:t>
            </a: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47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TOP SEAL- continued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13772" r="10736"/>
          <a:stretch/>
        </p:blipFill>
        <p:spPr>
          <a:xfrm>
            <a:off x="0" y="3962400"/>
            <a:ext cx="2744988" cy="229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457813"/>
            <a:ext cx="6934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And, a precise </a:t>
            </a:r>
            <a:r>
              <a:rPr lang="en-US" sz="2800" b="1" dirty="0" smtClean="0">
                <a:solidFill>
                  <a:srgbClr val="FF0000"/>
                </a:solidFill>
              </a:rPr>
              <a:t>STACK HEIGHT </a:t>
            </a:r>
            <a:r>
              <a:rPr lang="en-US" sz="2800" b="1" dirty="0" smtClean="0">
                <a:solidFill>
                  <a:srgbClr val="FF0000"/>
                </a:solidFill>
              </a:rPr>
              <a:t>over </a:t>
            </a:r>
            <a:r>
              <a:rPr lang="en-US" sz="2800" b="1" dirty="0" smtClean="0">
                <a:solidFill>
                  <a:srgbClr val="FF0000"/>
                </a:solidFill>
              </a:rPr>
              <a:t>entire tile.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/>
              <a:t>FEA and many trials  dictate a stack height </a:t>
            </a:r>
            <a:r>
              <a:rPr lang="en-US" sz="2800" b="1" dirty="0" smtClean="0">
                <a:solidFill>
                  <a:srgbClr val="C00000"/>
                </a:solidFill>
              </a:rPr>
              <a:t>low </a:t>
            </a:r>
            <a:r>
              <a:rPr lang="en-US" sz="2800" b="1" dirty="0" smtClean="0"/>
              <a:t>by </a:t>
            </a:r>
            <a:r>
              <a:rPr lang="en-US" sz="2800" b="1" dirty="0" smtClean="0">
                <a:solidFill>
                  <a:srgbClr val="C00000"/>
                </a:solidFill>
              </a:rPr>
              <a:t>0.002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0.0005”</a:t>
            </a:r>
            <a:r>
              <a:rPr lang="en-US" sz="2800" b="1" dirty="0" smtClean="0">
                <a:sym typeface="Symbol"/>
              </a:rPr>
              <a:t> over  the tile interior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ym typeface="Symbol"/>
              </a:rPr>
              <a:t>Each button spacer has to be custom shimmed to meet the above</a:t>
            </a:r>
          </a:p>
          <a:p>
            <a:pPr marL="971550" lvl="1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ym typeface="Symbol"/>
              </a:rPr>
              <a:t>Pressing  uniformly on the edges over the seal area  on all 4 sides is essential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43000" y="4985772"/>
            <a:ext cx="0" cy="1440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6400800"/>
            <a:ext cx="3124200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Note buttons make stack height a discrete problem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24" y="381000"/>
            <a:ext cx="9096376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Capacitively</a:t>
            </a:r>
            <a:r>
              <a:rPr lang="en-US" sz="3200" b="1" dirty="0" smtClean="0">
                <a:solidFill>
                  <a:srgbClr val="C00000"/>
                </a:solidFill>
              </a:rPr>
              <a:t> coupled anode w. external signal pickup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05400" y="1026899"/>
            <a:ext cx="1676400" cy="2859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" y="1490582"/>
            <a:ext cx="5752302" cy="310994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6600" y="1026899"/>
            <a:ext cx="723900" cy="2630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800600"/>
            <a:ext cx="8515350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Metal layer rather than thick-film for production during seal layer coating (also realities of thick-film)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10nm of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NiCr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is resistive enough for RC (capacitive) coupling</a:t>
            </a:r>
          </a:p>
        </p:txBody>
      </p:sp>
    </p:spTree>
    <p:extLst>
      <p:ext uri="{BB962C8B-B14F-4D97-AF65-F5344CB8AC3E}">
        <p14:creationId xmlns:p14="http://schemas.microsoft.com/office/powerpoint/2010/main" val="2580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24" y="295973"/>
            <a:ext cx="906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Capacitively</a:t>
            </a:r>
            <a:r>
              <a:rPr lang="en-US" sz="3200" b="1" dirty="0" smtClean="0">
                <a:solidFill>
                  <a:srgbClr val="FF0000"/>
                </a:solidFill>
              </a:rPr>
              <a:t> coupled anode w. </a:t>
            </a:r>
            <a:r>
              <a:rPr lang="en-US" sz="3200" b="1" dirty="0" err="1" smtClean="0">
                <a:solidFill>
                  <a:srgbClr val="FF0000"/>
                </a:solidFill>
              </a:rPr>
              <a:t>extrnl</a:t>
            </a:r>
            <a:r>
              <a:rPr lang="en-US" sz="3200" b="1" dirty="0" smtClean="0">
                <a:solidFill>
                  <a:srgbClr val="FF0000"/>
                </a:solidFill>
              </a:rPr>
              <a:t> signal pickup 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r="10416" b="4463"/>
          <a:stretch/>
        </p:blipFill>
        <p:spPr>
          <a:xfrm>
            <a:off x="0" y="1080911"/>
            <a:ext cx="3210551" cy="2805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3006" r="3332" b="3809"/>
          <a:stretch/>
        </p:blipFill>
        <p:spPr>
          <a:xfrm>
            <a:off x="3352800" y="1066800"/>
            <a:ext cx="5759998" cy="2895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562100" y="2209800"/>
            <a:ext cx="342901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0036" y="2628900"/>
            <a:ext cx="342901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96200" y="3048000"/>
            <a:ext cx="342901" cy="1667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686300"/>
            <a:ext cx="2743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10 nm-thick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NiCr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anode plane   (DC ground)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4715393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50-ohm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stripline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readout</a:t>
            </a: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(E. Angelico)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00" y="4697027"/>
            <a:ext cx="2019300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LHC Pad test pattern readout</a:t>
            </a:r>
          </a:p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(T.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Seiss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88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EA80-6434-441C-BE7E-EEE6E3C2E06B}" type="datetime1">
              <a:rPr lang="en-US" smtClean="0"/>
              <a:t>10/12/2017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CPAD Albuquerque 2017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8861"/>
            <a:ext cx="4460280" cy="3042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43000"/>
            <a:ext cx="4572001" cy="3118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24" y="4495800"/>
            <a:ext cx="4524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Comparison of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risetimes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direct vs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capacitively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coupled on strip readout PC-card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9624" y="4495800"/>
            <a:ext cx="4524376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Comparison of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risetimes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direct vs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capacitively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coupled on pad readout PC-card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06362"/>
            <a:ext cx="91440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Photodetector Development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Capacitively</a:t>
            </a:r>
            <a:r>
              <a:rPr lang="en-US" sz="3200" b="1" dirty="0">
                <a:solidFill>
                  <a:srgbClr val="FF0000"/>
                </a:solidFill>
              </a:rPr>
              <a:t> coupled anode w. </a:t>
            </a:r>
            <a:r>
              <a:rPr lang="en-US" sz="3200" b="1" dirty="0" err="1">
                <a:solidFill>
                  <a:srgbClr val="FF0000"/>
                </a:solidFill>
              </a:rPr>
              <a:t>extrnl</a:t>
            </a:r>
            <a:r>
              <a:rPr lang="en-US" sz="3200" b="1" dirty="0">
                <a:solidFill>
                  <a:srgbClr val="FF0000"/>
                </a:solidFill>
              </a:rPr>
              <a:t> signal pickup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8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30"/>
      </a:dk1>
      <a:lt1>
        <a:srgbClr val="FFFFFF"/>
      </a:lt1>
      <a:dk2>
        <a:srgbClr val="000030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</a:spDef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75000"/>
          </a:lnSpc>
          <a:defRPr sz="2800" b="1" dirty="0" smtClean="0">
            <a:solidFill>
              <a:schemeClr val="accent4">
                <a:lumMod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44389</TotalTime>
  <Words>3072</Words>
  <Application>Microsoft Office PowerPoint</Application>
  <PresentationFormat>On-screen Show (4:3)</PresentationFormat>
  <Paragraphs>341</Paragraphs>
  <Slides>38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Psec timing/LAPPD program at Chicago</vt:lpstr>
      <vt:lpstr>Our (UC) LAPPDTM ‘Tile’</vt:lpstr>
      <vt:lpstr>Topics</vt:lpstr>
      <vt:lpstr>Recent papers (see lappddocs.uchicago.edu)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In-Situ Cathode Synthesis Trials in Progress</vt:lpstr>
      <vt:lpstr>Electronics</vt:lpstr>
      <vt:lpstr>The Original Motivation:  I GotTired of @#$! Jets </vt:lpstr>
      <vt:lpstr>Three Timing Cases to Distinguish</vt:lpstr>
      <vt:lpstr>Criteria for Sub-Psec Timing-1</vt:lpstr>
      <vt:lpstr>Criteria for Sub-Psec Timing-2</vt:lpstr>
      <vt:lpstr>Criteria for Sub-Psec Timing-3</vt:lpstr>
      <vt:lpstr>Signal-to-Noise, Rise-time Dependences</vt:lpstr>
      <vt:lpstr>Breaking the 1-Psec Barrier? </vt:lpstr>
      <vt:lpstr>Present (now old) Time Resolution</vt:lpstr>
      <vt:lpstr> Timing res. agrees with MC</vt:lpstr>
      <vt:lpstr>Next round of big collider detectors</vt:lpstr>
      <vt:lpstr>The End</vt:lpstr>
      <vt:lpstr>Acknowledgements</vt:lpstr>
      <vt:lpstr>Backup Slides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frisch</dc:creator>
  <cp:lastModifiedBy>frisch</cp:lastModifiedBy>
  <cp:revision>1337</cp:revision>
  <cp:lastPrinted>2017-10-08T21:42:11Z</cp:lastPrinted>
  <dcterms:created xsi:type="dcterms:W3CDTF">2011-10-07T14:54:54Z</dcterms:created>
  <dcterms:modified xsi:type="dcterms:W3CDTF">2017-10-12T15:51:00Z</dcterms:modified>
</cp:coreProperties>
</file>