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681" r:id="rId2"/>
    <p:sldId id="720" r:id="rId3"/>
    <p:sldId id="721" r:id="rId4"/>
    <p:sldId id="737" r:id="rId5"/>
    <p:sldId id="747" r:id="rId6"/>
    <p:sldId id="748" r:id="rId7"/>
    <p:sldId id="749" r:id="rId8"/>
    <p:sldId id="750" r:id="rId9"/>
    <p:sldId id="817" r:id="rId10"/>
    <p:sldId id="820" r:id="rId11"/>
    <p:sldId id="816" r:id="rId12"/>
    <p:sldId id="821" r:id="rId13"/>
    <p:sldId id="745" r:id="rId14"/>
    <p:sldId id="815" r:id="rId15"/>
    <p:sldId id="814" r:id="rId16"/>
    <p:sldId id="763" r:id="rId17"/>
    <p:sldId id="758" r:id="rId18"/>
    <p:sldId id="746" r:id="rId19"/>
    <p:sldId id="825" r:id="rId20"/>
    <p:sldId id="759" r:id="rId21"/>
    <p:sldId id="760" r:id="rId22"/>
    <p:sldId id="736" r:id="rId23"/>
    <p:sldId id="753" r:id="rId24"/>
    <p:sldId id="752" r:id="rId25"/>
    <p:sldId id="754" r:id="rId26"/>
    <p:sldId id="755" r:id="rId27"/>
    <p:sldId id="756" r:id="rId28"/>
    <p:sldId id="757" r:id="rId29"/>
    <p:sldId id="822" r:id="rId30"/>
    <p:sldId id="823" r:id="rId31"/>
    <p:sldId id="700" r:id="rId32"/>
    <p:sldId id="826" r:id="rId33"/>
    <p:sldId id="719" r:id="rId34"/>
    <p:sldId id="626" r:id="rId35"/>
    <p:sldId id="628"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CC47"/>
    <a:srgbClr val="151517"/>
    <a:srgbClr val="FF6600"/>
    <a:srgbClr val="FF3300"/>
    <a:srgbClr val="26DA5E"/>
    <a:srgbClr val="FF3399"/>
    <a:srgbClr val="000000"/>
    <a:srgbClr val="33CC33"/>
    <a:srgbClr val="2E022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828" autoAdjust="0"/>
  </p:normalViewPr>
  <p:slideViewPr>
    <p:cSldViewPr showGuides="1">
      <p:cViewPr>
        <p:scale>
          <a:sx n="50" d="100"/>
          <a:sy n="50" d="100"/>
        </p:scale>
        <p:origin x="-966" y="-312"/>
      </p:cViewPr>
      <p:guideLst>
        <p:guide orient="horz" pos="2304"/>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CD8ACB3-96A2-4B32-9A36-A39E45CFA1D0}" type="datetimeFigureOut">
              <a:rPr lang="en-US" smtClean="0"/>
              <a:t>7/19/2015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3F6F528-1CCE-49DE-B2FC-C646304B8C68}" type="slidenum">
              <a:rPr lang="en-US" smtClean="0"/>
              <a:t>‹#›</a:t>
            </a:fld>
            <a:endParaRPr lang="en-US"/>
          </a:p>
        </p:txBody>
      </p:sp>
    </p:spTree>
    <p:extLst>
      <p:ext uri="{BB962C8B-B14F-4D97-AF65-F5344CB8AC3E}">
        <p14:creationId xmlns:p14="http://schemas.microsoft.com/office/powerpoint/2010/main" val="15898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6F528-1CCE-49DE-B2FC-C646304B8C68}" type="slidenum">
              <a:rPr lang="en-US" smtClean="0"/>
              <a:t>2</a:t>
            </a:fld>
            <a:endParaRPr lang="en-US"/>
          </a:p>
        </p:txBody>
      </p:sp>
    </p:spTree>
    <p:extLst>
      <p:ext uri="{BB962C8B-B14F-4D97-AF65-F5344CB8AC3E}">
        <p14:creationId xmlns:p14="http://schemas.microsoft.com/office/powerpoint/2010/main" val="75137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13</a:t>
            </a:fld>
            <a:endParaRPr lang="en-US"/>
          </a:p>
        </p:txBody>
      </p:sp>
    </p:spTree>
    <p:extLst>
      <p:ext uri="{BB962C8B-B14F-4D97-AF65-F5344CB8AC3E}">
        <p14:creationId xmlns:p14="http://schemas.microsoft.com/office/powerpoint/2010/main" val="213332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6F528-1CCE-49DE-B2FC-C646304B8C68}" type="slidenum">
              <a:rPr lang="en-US" smtClean="0"/>
              <a:t>22</a:t>
            </a:fld>
            <a:endParaRPr lang="en-US"/>
          </a:p>
        </p:txBody>
      </p:sp>
    </p:spTree>
    <p:extLst>
      <p:ext uri="{BB962C8B-B14F-4D97-AF65-F5344CB8AC3E}">
        <p14:creationId xmlns:p14="http://schemas.microsoft.com/office/powerpoint/2010/main" val="168376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24</a:t>
            </a:fld>
            <a:endParaRPr lang="en-US"/>
          </a:p>
        </p:txBody>
      </p:sp>
    </p:spTree>
    <p:extLst>
      <p:ext uri="{BB962C8B-B14F-4D97-AF65-F5344CB8AC3E}">
        <p14:creationId xmlns:p14="http://schemas.microsoft.com/office/powerpoint/2010/main" val="477388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6F528-1CCE-49DE-B2FC-C646304B8C68}" type="slidenum">
              <a:rPr lang="en-US" smtClean="0"/>
              <a:t>25</a:t>
            </a:fld>
            <a:endParaRPr lang="en-US"/>
          </a:p>
        </p:txBody>
      </p:sp>
    </p:spTree>
    <p:extLst>
      <p:ext uri="{BB962C8B-B14F-4D97-AF65-F5344CB8AC3E}">
        <p14:creationId xmlns:p14="http://schemas.microsoft.com/office/powerpoint/2010/main" val="340758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28</a:t>
            </a:fld>
            <a:endParaRPr lang="en-US"/>
          </a:p>
        </p:txBody>
      </p:sp>
    </p:spTree>
    <p:extLst>
      <p:ext uri="{BB962C8B-B14F-4D97-AF65-F5344CB8AC3E}">
        <p14:creationId xmlns:p14="http://schemas.microsoft.com/office/powerpoint/2010/main" val="426914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5ABAAF24-7B66-4720-9000-643161CBA13F}" type="datetime1">
              <a:rPr lang="en-US" smtClean="0"/>
              <a:t>7/19/2015</a:t>
            </a:fld>
            <a:endParaRPr lang="en-US"/>
          </a:p>
        </p:txBody>
      </p:sp>
      <p:sp>
        <p:nvSpPr>
          <p:cNvPr id="8" name="Footer Placeholder 7"/>
          <p:cNvSpPr>
            <a:spLocks noGrp="1"/>
          </p:cNvSpPr>
          <p:nvPr>
            <p:ph type="ftr" sz="quarter" idx="11"/>
          </p:nvPr>
        </p:nvSpPr>
        <p:spPr/>
        <p:txBody>
          <a:bodyPr/>
          <a:lstStyle/>
          <a:p>
            <a:r>
              <a:rPr lang="en-US" smtClean="0"/>
              <a:t>Hawaii  July 20, 2015  </a:t>
            </a:r>
            <a:endParaRPr lang="en-US" dirty="0"/>
          </a:p>
        </p:txBody>
      </p:sp>
      <p:sp>
        <p:nvSpPr>
          <p:cNvPr id="9" name="Slide Number Placeholder 8"/>
          <p:cNvSpPr>
            <a:spLocks noGrp="1"/>
          </p:cNvSpPr>
          <p:nvPr>
            <p:ph type="sldNum" sz="quarter" idx="12"/>
          </p:nvPr>
        </p:nvSpPr>
        <p:spPr/>
        <p:txBody>
          <a:bodyPr/>
          <a:lstStyle/>
          <a:p>
            <a:fld id="{8222C711-AEBE-4F4C-954C-2D5A9087139B}" type="slidenum">
              <a:rPr lang="en-US" smtClean="0"/>
              <a:t>‹#›</a:t>
            </a:fld>
            <a:endParaRPr lang="en-US"/>
          </a:p>
        </p:txBody>
      </p:sp>
    </p:spTree>
    <p:extLst>
      <p:ext uri="{BB962C8B-B14F-4D97-AF65-F5344CB8AC3E}">
        <p14:creationId xmlns:p14="http://schemas.microsoft.com/office/powerpoint/2010/main" val="1928932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04E0F8-2AAA-43B6-B95F-1F113EB9E87B}" type="datetime1">
              <a:rPr lang="en-US" smtClean="0"/>
              <a:t>7/19/2015</a:t>
            </a:fld>
            <a:endParaRPr lang="en-US"/>
          </a:p>
        </p:txBody>
      </p:sp>
      <p:sp>
        <p:nvSpPr>
          <p:cNvPr id="5" name="Footer Placeholder 4"/>
          <p:cNvSpPr>
            <a:spLocks noGrp="1"/>
          </p:cNvSpPr>
          <p:nvPr>
            <p:ph type="ftr" sz="quarter" idx="11"/>
          </p:nvPr>
        </p:nvSpPr>
        <p:spPr/>
        <p:txBody>
          <a:bodyPr/>
          <a:lstStyle/>
          <a:p>
            <a:r>
              <a:rPr lang="en-US" smtClean="0"/>
              <a:t>Hawaii  July 20, 2015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422874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3AB1AA-E0B7-4B8A-A093-E8E5BD1F8368}" type="datetime1">
              <a:rPr lang="en-US" smtClean="0"/>
              <a:t>7/19/2015</a:t>
            </a:fld>
            <a:endParaRPr lang="en-US"/>
          </a:p>
        </p:txBody>
      </p:sp>
      <p:sp>
        <p:nvSpPr>
          <p:cNvPr id="5" name="Footer Placeholder 4"/>
          <p:cNvSpPr>
            <a:spLocks noGrp="1"/>
          </p:cNvSpPr>
          <p:nvPr>
            <p:ph type="ftr" sz="quarter" idx="11"/>
          </p:nvPr>
        </p:nvSpPr>
        <p:spPr/>
        <p:txBody>
          <a:bodyPr/>
          <a:lstStyle/>
          <a:p>
            <a:r>
              <a:rPr lang="en-US" smtClean="0"/>
              <a:t>Hawaii  July 20, 2015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38901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ln>
            <a:noFill/>
          </a:ln>
        </p:spPr>
        <p:txBody>
          <a:bodyPr/>
          <a:lstStyle>
            <a:lvl1pPr>
              <a:defRPr>
                <a:solidFill>
                  <a:srgbClr val="151517"/>
                </a:solidFill>
              </a:defRPr>
            </a:lvl1pPr>
            <a:lvl2pPr>
              <a:defRPr>
                <a:solidFill>
                  <a:srgbClr val="151517"/>
                </a:solidFill>
              </a:defRPr>
            </a:lvl2pPr>
            <a:lvl3pPr>
              <a:defRPr>
                <a:solidFill>
                  <a:srgbClr val="151517"/>
                </a:solidFill>
              </a:defRPr>
            </a:lvl3pPr>
            <a:lvl4pPr>
              <a:defRPr>
                <a:solidFill>
                  <a:srgbClr val="151517"/>
                </a:solidFill>
              </a:defRPr>
            </a:lvl4pPr>
            <a:lvl5pPr>
              <a:defRPr>
                <a:solidFill>
                  <a:srgbClr val="15151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569075"/>
            <a:ext cx="2133600" cy="365125"/>
          </a:xfrm>
        </p:spPr>
        <p:txBody>
          <a:bodyPr/>
          <a:lstStyle>
            <a:lvl1pPr>
              <a:defRPr baseline="0">
                <a:solidFill>
                  <a:srgbClr val="151517"/>
                </a:solidFill>
              </a:defRPr>
            </a:lvl1p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a:xfrm>
            <a:off x="3657600" y="6569075"/>
            <a:ext cx="2895600" cy="365125"/>
          </a:xfrm>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a:xfrm>
            <a:off x="6934200" y="6569075"/>
            <a:ext cx="2133600" cy="365125"/>
          </a:xfrm>
        </p:spPr>
        <p:txBody>
          <a:bodyPr/>
          <a:lstStyle>
            <a:lvl1pPr>
              <a:defRPr b="1">
                <a:solidFill>
                  <a:schemeClr val="tx1"/>
                </a:solidFill>
              </a:defRPr>
            </a:lvl1pPr>
          </a:lstStyle>
          <a:p>
            <a:fld id="{6F3AE956-26F0-4794-8F4C-97BAC66ADD21}" type="slidenum">
              <a:rPr lang="en-US" smtClean="0"/>
              <a:pPr/>
              <a:t>‹#›</a:t>
            </a:fld>
            <a:endParaRPr lang="en-US" dirty="0"/>
          </a:p>
        </p:txBody>
      </p:sp>
    </p:spTree>
    <p:extLst>
      <p:ext uri="{BB962C8B-B14F-4D97-AF65-F5344CB8AC3E}">
        <p14:creationId xmlns:p14="http://schemas.microsoft.com/office/powerpoint/2010/main" val="27296246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32547F-E853-4BCE-A455-23AE00E550AE}" type="datetime1">
              <a:rPr lang="en-US" smtClean="0"/>
              <a:t>7/19/2015</a:t>
            </a:fld>
            <a:endParaRPr lang="en-US"/>
          </a:p>
        </p:txBody>
      </p:sp>
      <p:sp>
        <p:nvSpPr>
          <p:cNvPr id="5" name="Footer Placeholder 4"/>
          <p:cNvSpPr>
            <a:spLocks noGrp="1"/>
          </p:cNvSpPr>
          <p:nvPr>
            <p:ph type="ftr" sz="quarter" idx="11"/>
          </p:nvPr>
        </p:nvSpPr>
        <p:spPr/>
        <p:txBody>
          <a:bodyPr/>
          <a:lstStyle/>
          <a:p>
            <a:r>
              <a:rPr lang="en-US" smtClean="0"/>
              <a:t>Hawaii  July 20, 2015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40156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D081AD-D0A1-4F00-918A-5C8A0765BCC1}" type="datetime1">
              <a:rPr lang="en-US" smtClean="0"/>
              <a:t>7/19/2015</a:t>
            </a:fld>
            <a:endParaRPr lang="en-US"/>
          </a:p>
        </p:txBody>
      </p:sp>
      <p:sp>
        <p:nvSpPr>
          <p:cNvPr id="6" name="Footer Placeholder 5"/>
          <p:cNvSpPr>
            <a:spLocks noGrp="1"/>
          </p:cNvSpPr>
          <p:nvPr>
            <p:ph type="ftr" sz="quarter" idx="11"/>
          </p:nvPr>
        </p:nvSpPr>
        <p:spPr/>
        <p:txBody>
          <a:bodyPr/>
          <a:lstStyle/>
          <a:p>
            <a:r>
              <a:rPr lang="en-US" smtClean="0"/>
              <a:t>Hawaii  July 20, 2015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93173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2E3622-87F4-4993-8667-FDE94839EFD6}" type="datetime1">
              <a:rPr lang="en-US" smtClean="0"/>
              <a:t>7/19/2015</a:t>
            </a:fld>
            <a:endParaRPr lang="en-US"/>
          </a:p>
        </p:txBody>
      </p:sp>
      <p:sp>
        <p:nvSpPr>
          <p:cNvPr id="8" name="Footer Placeholder 7"/>
          <p:cNvSpPr>
            <a:spLocks noGrp="1"/>
          </p:cNvSpPr>
          <p:nvPr>
            <p:ph type="ftr" sz="quarter" idx="11"/>
          </p:nvPr>
        </p:nvSpPr>
        <p:spPr/>
        <p:txBody>
          <a:bodyPr/>
          <a:lstStyle/>
          <a:p>
            <a:r>
              <a:rPr lang="en-US" smtClean="0"/>
              <a:t>Hawaii  July 20, 2015  </a:t>
            </a:r>
            <a:endParaRPr lang="en-US"/>
          </a:p>
        </p:txBody>
      </p:sp>
      <p:sp>
        <p:nvSpPr>
          <p:cNvPr id="9" name="Slide Number Placeholder 8"/>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28230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E6E02CF-5921-430D-BB6D-BB70C1028899}" type="datetime1">
              <a:rPr lang="en-US" smtClean="0"/>
              <a:t>7/19/2015</a:t>
            </a:fld>
            <a:endParaRPr lang="en-US"/>
          </a:p>
        </p:txBody>
      </p:sp>
      <p:sp>
        <p:nvSpPr>
          <p:cNvPr id="4" name="Footer Placeholder 3"/>
          <p:cNvSpPr>
            <a:spLocks noGrp="1"/>
          </p:cNvSpPr>
          <p:nvPr>
            <p:ph type="ftr" sz="quarter" idx="11"/>
          </p:nvPr>
        </p:nvSpPr>
        <p:spPr>
          <a:xfrm>
            <a:off x="3124200" y="6324600"/>
            <a:ext cx="2895600" cy="365125"/>
          </a:xfrm>
        </p:spPr>
        <p:txBody>
          <a:bodyPr/>
          <a:lstStyle/>
          <a:p>
            <a:r>
              <a:rPr lang="en-US" smtClean="0"/>
              <a:t>Hawaii  July 20, 2015  </a:t>
            </a:r>
            <a:endParaRPr lang="en-US" dirty="0"/>
          </a:p>
        </p:txBody>
      </p:sp>
      <p:sp>
        <p:nvSpPr>
          <p:cNvPr id="5" name="Slide Number Placeholder 4"/>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305889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B637A-D177-43B3-A9B8-A78ED232B974}" type="datetime1">
              <a:rPr lang="en-US" smtClean="0"/>
              <a:t>7/19/2015</a:t>
            </a:fld>
            <a:endParaRPr lang="en-US"/>
          </a:p>
        </p:txBody>
      </p:sp>
      <p:sp>
        <p:nvSpPr>
          <p:cNvPr id="3" name="Footer Placeholder 2"/>
          <p:cNvSpPr>
            <a:spLocks noGrp="1"/>
          </p:cNvSpPr>
          <p:nvPr>
            <p:ph type="ftr" sz="quarter" idx="11"/>
          </p:nvPr>
        </p:nvSpPr>
        <p:spPr/>
        <p:txBody>
          <a:bodyPr/>
          <a:lstStyle/>
          <a:p>
            <a:r>
              <a:rPr lang="en-US" smtClean="0"/>
              <a:t>Hawaii  July 20, 2015  </a:t>
            </a:r>
            <a:endParaRPr lang="en-US"/>
          </a:p>
        </p:txBody>
      </p:sp>
      <p:sp>
        <p:nvSpPr>
          <p:cNvPr id="4" name="Slide Number Placeholder 3"/>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12021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2145AA-3E28-40D9-ADFB-62FEA3371B06}" type="datetime1">
              <a:rPr lang="en-US" smtClean="0"/>
              <a:t>7/19/2015</a:t>
            </a:fld>
            <a:endParaRPr lang="en-US"/>
          </a:p>
        </p:txBody>
      </p:sp>
      <p:sp>
        <p:nvSpPr>
          <p:cNvPr id="6" name="Footer Placeholder 5"/>
          <p:cNvSpPr>
            <a:spLocks noGrp="1"/>
          </p:cNvSpPr>
          <p:nvPr>
            <p:ph type="ftr" sz="quarter" idx="11"/>
          </p:nvPr>
        </p:nvSpPr>
        <p:spPr/>
        <p:txBody>
          <a:bodyPr/>
          <a:lstStyle/>
          <a:p>
            <a:r>
              <a:rPr lang="en-US" smtClean="0"/>
              <a:t>Hawaii  July 20, 2015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59454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2C698-99F0-49FB-B1A6-E7FA2A721A9A}" type="datetime1">
              <a:rPr lang="en-US" smtClean="0"/>
              <a:t>7/19/2015</a:t>
            </a:fld>
            <a:endParaRPr lang="en-US"/>
          </a:p>
        </p:txBody>
      </p:sp>
      <p:sp>
        <p:nvSpPr>
          <p:cNvPr id="6" name="Footer Placeholder 5"/>
          <p:cNvSpPr>
            <a:spLocks noGrp="1"/>
          </p:cNvSpPr>
          <p:nvPr>
            <p:ph type="ftr" sz="quarter" idx="11"/>
          </p:nvPr>
        </p:nvSpPr>
        <p:spPr/>
        <p:txBody>
          <a:bodyPr/>
          <a:lstStyle/>
          <a:p>
            <a:r>
              <a:rPr lang="en-US" smtClean="0"/>
              <a:t>Hawaii  July 20, 2015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58637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7A43A-E9CB-4AFA-8199-280D80C522D2}" type="datetime1">
              <a:rPr lang="en-US" smtClean="0"/>
              <a:t>7/19/2015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Hawaii  July 20, 2015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AE956-26F0-4794-8F4C-97BAC66ADD21}" type="slidenum">
              <a:rPr lang="en-US" smtClean="0"/>
              <a:t>‹#›</a:t>
            </a:fld>
            <a:endParaRPr lang="en-US"/>
          </a:p>
        </p:txBody>
      </p:sp>
    </p:spTree>
    <p:extLst>
      <p:ext uri="{BB962C8B-B14F-4D97-AF65-F5344CB8AC3E}">
        <p14:creationId xmlns:p14="http://schemas.microsoft.com/office/powerpoint/2010/main" val="109378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dx.doi.org/10.1016/j.nima.2013.09.042"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1470025"/>
          </a:xfrm>
        </p:spPr>
        <p:txBody>
          <a:bodyPr>
            <a:noAutofit/>
          </a:bodyPr>
          <a:lstStyle/>
          <a:p>
            <a:pPr>
              <a:lnSpc>
                <a:spcPct val="75000"/>
              </a:lnSpc>
            </a:pPr>
            <a:r>
              <a:rPr lang="en-US" sz="4800" dirty="0" smtClean="0">
                <a:solidFill>
                  <a:srgbClr val="FF0000"/>
                </a:solidFill>
              </a:rPr>
              <a:t>The University of Chicago PSEC Group Goals, Status, </a:t>
            </a:r>
            <a:r>
              <a:rPr lang="en-US" sz="4800" smtClean="0">
                <a:solidFill>
                  <a:srgbClr val="FF0000"/>
                </a:solidFill>
              </a:rPr>
              <a:t>and Requests</a:t>
            </a:r>
            <a:endParaRPr lang="en-US" sz="4800" dirty="0">
              <a:solidFill>
                <a:srgbClr val="FF0000"/>
              </a:solidFill>
            </a:endParaRPr>
          </a:p>
        </p:txBody>
      </p:sp>
      <p:sp>
        <p:nvSpPr>
          <p:cNvPr id="3" name="Subtitle 2"/>
          <p:cNvSpPr>
            <a:spLocks noGrp="1"/>
          </p:cNvSpPr>
          <p:nvPr>
            <p:ph type="subTitle" idx="1"/>
          </p:nvPr>
        </p:nvSpPr>
        <p:spPr>
          <a:xfrm>
            <a:off x="0" y="1447800"/>
            <a:ext cx="9144000" cy="1905000"/>
          </a:xfrm>
        </p:spPr>
        <p:txBody>
          <a:bodyPr>
            <a:noAutofit/>
          </a:bodyPr>
          <a:lstStyle/>
          <a:p>
            <a:pPr>
              <a:lnSpc>
                <a:spcPct val="80000"/>
              </a:lnSpc>
            </a:pPr>
            <a:r>
              <a:rPr lang="en-US" sz="2000" b="1" dirty="0" smtClean="0">
                <a:solidFill>
                  <a:schemeClr val="bg2">
                    <a:lumMod val="25000"/>
                  </a:schemeClr>
                </a:solidFill>
              </a:rPr>
              <a:t>Andrey </a:t>
            </a:r>
            <a:r>
              <a:rPr lang="en-US" sz="2000" b="1" dirty="0" err="1" smtClean="0">
                <a:solidFill>
                  <a:schemeClr val="bg2">
                    <a:lumMod val="25000"/>
                  </a:schemeClr>
                </a:solidFill>
              </a:rPr>
              <a:t>Elagin</a:t>
            </a:r>
            <a:r>
              <a:rPr lang="en-US" sz="2000" b="1" dirty="0" smtClean="0">
                <a:solidFill>
                  <a:schemeClr val="bg2">
                    <a:lumMod val="25000"/>
                  </a:schemeClr>
                </a:solidFill>
              </a:rPr>
              <a:t>, Henry Frisch, Carla Grosso-Pilcher, Mary </a:t>
            </a:r>
            <a:r>
              <a:rPr lang="en-US" sz="2000" b="1" dirty="0" err="1" smtClean="0">
                <a:solidFill>
                  <a:schemeClr val="bg2">
                    <a:lumMod val="25000"/>
                  </a:schemeClr>
                </a:solidFill>
              </a:rPr>
              <a:t>Heintz</a:t>
            </a:r>
            <a:r>
              <a:rPr lang="en-US" sz="2000" b="1" dirty="0" smtClean="0">
                <a:solidFill>
                  <a:schemeClr val="bg2">
                    <a:lumMod val="25000"/>
                  </a:schemeClr>
                </a:solidFill>
              </a:rPr>
              <a:t>, Rich Northrop, </a:t>
            </a:r>
          </a:p>
          <a:p>
            <a:pPr>
              <a:lnSpc>
                <a:spcPct val="80000"/>
              </a:lnSpc>
            </a:pPr>
            <a:r>
              <a:rPr lang="en-US" sz="2000" b="1" dirty="0" smtClean="0">
                <a:solidFill>
                  <a:schemeClr val="bg2">
                    <a:lumMod val="25000"/>
                  </a:schemeClr>
                </a:solidFill>
              </a:rPr>
              <a:t>Eric </a:t>
            </a:r>
            <a:r>
              <a:rPr lang="en-US" sz="2000" b="1" dirty="0" err="1" smtClean="0">
                <a:solidFill>
                  <a:schemeClr val="bg2">
                    <a:lumMod val="25000"/>
                  </a:schemeClr>
                </a:solidFill>
              </a:rPr>
              <a:t>Oberla</a:t>
            </a:r>
            <a:r>
              <a:rPr lang="en-US" sz="2000" b="1" dirty="0" smtClean="0">
                <a:solidFill>
                  <a:schemeClr val="bg2">
                    <a:lumMod val="25000"/>
                  </a:schemeClr>
                </a:solidFill>
              </a:rPr>
              <a:t>, Matt </a:t>
            </a:r>
            <a:r>
              <a:rPr lang="en-US" sz="2000" b="1" dirty="0" err="1" smtClean="0">
                <a:solidFill>
                  <a:schemeClr val="bg2">
                    <a:lumMod val="25000"/>
                  </a:schemeClr>
                </a:solidFill>
              </a:rPr>
              <a:t>Wetstein</a:t>
            </a:r>
            <a:r>
              <a:rPr lang="en-US" sz="2000" b="1" dirty="0" smtClean="0">
                <a:solidFill>
                  <a:schemeClr val="bg2">
                    <a:lumMod val="25000"/>
                  </a:schemeClr>
                </a:solidFill>
              </a:rPr>
              <a:t>; Brooke Adams, </a:t>
            </a:r>
            <a:r>
              <a:rPr lang="en-US" sz="2000" b="1" dirty="0" err="1" smtClean="0">
                <a:solidFill>
                  <a:schemeClr val="bg2">
                    <a:lumMod val="25000"/>
                  </a:schemeClr>
                </a:solidFill>
              </a:rPr>
              <a:t>SiYang</a:t>
            </a:r>
            <a:r>
              <a:rPr lang="en-US" sz="2000" b="1" dirty="0" smtClean="0">
                <a:solidFill>
                  <a:schemeClr val="bg2">
                    <a:lumMod val="25000"/>
                  </a:schemeClr>
                </a:solidFill>
              </a:rPr>
              <a:t> Ling </a:t>
            </a:r>
            <a:r>
              <a:rPr lang="en-US" sz="2000" b="1" dirty="0">
                <a:solidFill>
                  <a:schemeClr val="bg2">
                    <a:lumMod val="25000"/>
                  </a:schemeClr>
                </a:solidFill>
              </a:rPr>
              <a:t>, Eric </a:t>
            </a:r>
            <a:r>
              <a:rPr lang="en-US" sz="2000" b="1" dirty="0" err="1" smtClean="0">
                <a:solidFill>
                  <a:schemeClr val="bg2">
                    <a:lumMod val="25000"/>
                  </a:schemeClr>
                </a:solidFill>
              </a:rPr>
              <a:t>Spieglan</a:t>
            </a:r>
            <a:r>
              <a:rPr lang="en-US" sz="2000" b="1" dirty="0">
                <a:solidFill>
                  <a:schemeClr val="bg2">
                    <a:lumMod val="25000"/>
                  </a:schemeClr>
                </a:solidFill>
              </a:rPr>
              <a:t> </a:t>
            </a:r>
            <a:r>
              <a:rPr lang="en-US" sz="2000" b="1" dirty="0" smtClean="0">
                <a:solidFill>
                  <a:schemeClr val="bg2">
                    <a:lumMod val="25000"/>
                  </a:schemeClr>
                </a:solidFill>
              </a:rPr>
              <a:t>(undergrads)</a:t>
            </a:r>
          </a:p>
          <a:p>
            <a:pPr>
              <a:lnSpc>
                <a:spcPct val="80000"/>
              </a:lnSpc>
            </a:pPr>
            <a:r>
              <a:rPr lang="en-US" sz="2000" b="1" dirty="0" smtClean="0">
                <a:solidFill>
                  <a:srgbClr val="000000"/>
                </a:solidFill>
              </a:rPr>
              <a:t>Enrico Fermi Institute and Physics Department</a:t>
            </a:r>
          </a:p>
          <a:p>
            <a:pPr>
              <a:lnSpc>
                <a:spcPct val="80000"/>
              </a:lnSpc>
            </a:pPr>
            <a:r>
              <a:rPr lang="en-US" sz="2000" b="1" dirty="0" smtClean="0">
                <a:solidFill>
                  <a:srgbClr val="000000"/>
                </a:solidFill>
              </a:rPr>
              <a:t>University of Chicago</a:t>
            </a:r>
            <a:endParaRPr lang="en-US" sz="2000" b="1" dirty="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22" y="2743200"/>
            <a:ext cx="7897827" cy="4648200"/>
          </a:xfrm>
          <a:prstGeom prst="rect">
            <a:avLst/>
          </a:prstGeom>
        </p:spPr>
      </p:pic>
      <p:sp>
        <p:nvSpPr>
          <p:cNvPr id="9" name="Date Placeholder 8"/>
          <p:cNvSpPr>
            <a:spLocks noGrp="1"/>
          </p:cNvSpPr>
          <p:nvPr>
            <p:ph type="dt" sz="half" idx="10"/>
          </p:nvPr>
        </p:nvSpPr>
        <p:spPr/>
        <p:txBody>
          <a:bodyPr/>
          <a:lstStyle/>
          <a:p>
            <a:fld id="{31FB638D-02DB-4B48-890A-55DD5032F7C8}" type="datetime1">
              <a:rPr lang="en-US" smtClean="0"/>
              <a:t>7/19/2015</a:t>
            </a:fld>
            <a:endParaRPr lang="en-US"/>
          </a:p>
        </p:txBody>
      </p:sp>
      <p:sp>
        <p:nvSpPr>
          <p:cNvPr id="10" name="Footer Placeholder 9"/>
          <p:cNvSpPr>
            <a:spLocks noGrp="1"/>
          </p:cNvSpPr>
          <p:nvPr>
            <p:ph type="ftr" sz="quarter" idx="11"/>
          </p:nvPr>
        </p:nvSpPr>
        <p:spPr/>
        <p:txBody>
          <a:bodyPr/>
          <a:lstStyle/>
          <a:p>
            <a:r>
              <a:rPr lang="en-US" smtClean="0"/>
              <a:t>Hawaii  July 20, 2015  </a:t>
            </a:r>
            <a:endParaRPr lang="en-US" dirty="0"/>
          </a:p>
        </p:txBody>
      </p:sp>
      <p:sp>
        <p:nvSpPr>
          <p:cNvPr id="11" name="Slide Number Placeholder 10"/>
          <p:cNvSpPr>
            <a:spLocks noGrp="1"/>
          </p:cNvSpPr>
          <p:nvPr>
            <p:ph type="sldNum" sz="quarter" idx="12"/>
          </p:nvPr>
        </p:nvSpPr>
        <p:spPr/>
        <p:txBody>
          <a:bodyPr/>
          <a:lstStyle/>
          <a:p>
            <a:fld id="{8222C711-AEBE-4F4C-954C-2D5A9087139B}" type="slidenum">
              <a:rPr lang="en-US" smtClean="0"/>
              <a:t>1</a:t>
            </a:fld>
            <a:endParaRPr lang="en-US"/>
          </a:p>
        </p:txBody>
      </p:sp>
    </p:spTree>
    <p:extLst>
      <p:ext uri="{BB962C8B-B14F-4D97-AF65-F5344CB8AC3E}">
        <p14:creationId xmlns:p14="http://schemas.microsoft.com/office/powerpoint/2010/main" val="351582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2935375" y="713523"/>
            <a:ext cx="1179425" cy="429477"/>
          </a:xfrm>
          <a:prstGeom prst="rect">
            <a:avLst/>
          </a:prstGeom>
          <a:noFill/>
        </p:spPr>
        <p:txBody>
          <a:bodyPr wrap="square" rtlCol="0">
            <a:spAutoFit/>
          </a:bodyPr>
          <a:lstStyle/>
          <a:p>
            <a:pPr>
              <a:lnSpc>
                <a:spcPct val="75000"/>
              </a:lnSpc>
            </a:pPr>
            <a:r>
              <a:rPr lang="en-US" sz="2800" b="1" dirty="0">
                <a:solidFill>
                  <a:srgbClr val="FF0000"/>
                </a:solidFill>
              </a:rPr>
              <a:t> </a:t>
            </a:r>
            <a:r>
              <a:rPr lang="en-US" sz="2800" b="1" dirty="0" smtClean="0">
                <a:solidFill>
                  <a:srgbClr val="FF0000"/>
                </a:solidFill>
              </a:rPr>
              <a:t>4”</a:t>
            </a:r>
          </a:p>
        </p:txBody>
      </p:sp>
      <p:sp>
        <p:nvSpPr>
          <p:cNvPr id="2" name="Title 1"/>
          <p:cNvSpPr>
            <a:spLocks noGrp="1"/>
          </p:cNvSpPr>
          <p:nvPr>
            <p:ph type="title"/>
          </p:nvPr>
        </p:nvSpPr>
        <p:spPr>
          <a:xfrm>
            <a:off x="-76199" y="-76200"/>
            <a:ext cx="9296399" cy="685800"/>
          </a:xfrm>
        </p:spPr>
        <p:txBody>
          <a:bodyPr>
            <a:normAutofit fontScale="90000"/>
          </a:bodyPr>
          <a:lstStyle/>
          <a:p>
            <a:r>
              <a:rPr lang="en-US" dirty="0" smtClean="0"/>
              <a:t>Preliminary Analysis –Tracks </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10</a:t>
            </a:fld>
            <a:endParaRPr lang="en-US" dirty="0"/>
          </a:p>
        </p:txBody>
      </p:sp>
      <p:sp>
        <p:nvSpPr>
          <p:cNvPr id="7" name="TextBox 6"/>
          <p:cNvSpPr txBox="1"/>
          <p:nvPr/>
        </p:nvSpPr>
        <p:spPr>
          <a:xfrm>
            <a:off x="7385422" y="535490"/>
            <a:ext cx="1682378" cy="323165"/>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Eric </a:t>
            </a:r>
            <a:r>
              <a:rPr lang="en-US" sz="2000" dirty="0" err="1" smtClean="0">
                <a:solidFill>
                  <a:schemeClr val="accent4">
                    <a:lumMod val="10000"/>
                  </a:schemeClr>
                </a:solidFill>
              </a:rPr>
              <a:t>Oberla</a:t>
            </a:r>
            <a:endParaRPr lang="en-US" sz="2000" dirty="0" smtClean="0">
              <a:solidFill>
                <a:schemeClr val="accent4">
                  <a:lumMod val="10000"/>
                </a:schemeClr>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43" t="6781" r="4699" b="6811"/>
          <a:stretch/>
        </p:blipFill>
        <p:spPr>
          <a:xfrm>
            <a:off x="152400" y="1079938"/>
            <a:ext cx="7750452" cy="5016062"/>
          </a:xfrm>
          <a:prstGeom prst="rect">
            <a:avLst/>
          </a:prstGeom>
        </p:spPr>
      </p:pic>
      <p:sp>
        <p:nvSpPr>
          <p:cNvPr id="8" name="TextBox 7"/>
          <p:cNvSpPr txBox="1"/>
          <p:nvPr/>
        </p:nvSpPr>
        <p:spPr>
          <a:xfrm>
            <a:off x="473787" y="5723712"/>
            <a:ext cx="993950" cy="381323"/>
          </a:xfrm>
          <a:prstGeom prst="rect">
            <a:avLst/>
          </a:prstGeom>
          <a:noFill/>
        </p:spPr>
        <p:txBody>
          <a:bodyPr wrap="square" rtlCol="0">
            <a:spAutoFit/>
          </a:bodyPr>
          <a:lstStyle/>
          <a:p>
            <a:pPr>
              <a:lnSpc>
                <a:spcPct val="75000"/>
              </a:lnSpc>
            </a:pPr>
            <a:r>
              <a:rPr lang="en-US" sz="2400" dirty="0" smtClean="0">
                <a:solidFill>
                  <a:srgbClr val="151517"/>
                </a:solidFill>
              </a:rPr>
              <a:t>Front</a:t>
            </a:r>
          </a:p>
        </p:txBody>
      </p:sp>
      <p:sp>
        <p:nvSpPr>
          <p:cNvPr id="9" name="TextBox 8"/>
          <p:cNvSpPr txBox="1"/>
          <p:nvPr/>
        </p:nvSpPr>
        <p:spPr>
          <a:xfrm>
            <a:off x="7162800" y="5885147"/>
            <a:ext cx="993950" cy="381323"/>
          </a:xfrm>
          <a:prstGeom prst="rect">
            <a:avLst/>
          </a:prstGeom>
          <a:noFill/>
        </p:spPr>
        <p:txBody>
          <a:bodyPr wrap="square" rtlCol="0">
            <a:spAutoFit/>
          </a:bodyPr>
          <a:lstStyle/>
          <a:p>
            <a:pPr>
              <a:lnSpc>
                <a:spcPct val="75000"/>
              </a:lnSpc>
            </a:pPr>
            <a:r>
              <a:rPr lang="en-US" sz="2400" dirty="0" smtClean="0">
                <a:solidFill>
                  <a:srgbClr val="151517"/>
                </a:solidFill>
              </a:rPr>
              <a:t>Back</a:t>
            </a:r>
          </a:p>
        </p:txBody>
      </p:sp>
      <p:cxnSp>
        <p:nvCxnSpPr>
          <p:cNvPr id="11" name="Straight Connector 10"/>
          <p:cNvCxnSpPr/>
          <p:nvPr/>
        </p:nvCxnSpPr>
        <p:spPr>
          <a:xfrm>
            <a:off x="7902852" y="2286000"/>
            <a:ext cx="1183418" cy="0"/>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02852" y="3657600"/>
            <a:ext cx="1183418" cy="0"/>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534400" y="1066800"/>
            <a:ext cx="0" cy="1143000"/>
          </a:xfrm>
          <a:prstGeom prst="straightConnector1">
            <a:avLst/>
          </a:prstGeom>
          <a:ln w="28575">
            <a:solidFill>
              <a:srgbClr val="151517"/>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534400" y="3733800"/>
            <a:ext cx="0" cy="1295400"/>
          </a:xfrm>
          <a:prstGeom prst="straightConnector1">
            <a:avLst/>
          </a:prstGeom>
          <a:ln w="28575">
            <a:solidFill>
              <a:srgbClr val="151517"/>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12175" y="2770923"/>
            <a:ext cx="1179425" cy="429477"/>
          </a:xfrm>
          <a:prstGeom prst="rect">
            <a:avLst/>
          </a:prstGeom>
          <a:noFill/>
        </p:spPr>
        <p:txBody>
          <a:bodyPr wrap="square" rtlCol="0">
            <a:spAutoFit/>
          </a:bodyPr>
          <a:lstStyle/>
          <a:p>
            <a:pPr>
              <a:lnSpc>
                <a:spcPct val="75000"/>
              </a:lnSpc>
            </a:pPr>
            <a:r>
              <a:rPr lang="en-US" sz="2800" b="1" dirty="0" smtClean="0">
                <a:solidFill>
                  <a:srgbClr val="FF0000"/>
                </a:solidFill>
              </a:rPr>
              <a:t>1 nsec</a:t>
            </a:r>
          </a:p>
        </p:txBody>
      </p:sp>
      <p:cxnSp>
        <p:nvCxnSpPr>
          <p:cNvPr id="23" name="Straight Connector 22"/>
          <p:cNvCxnSpPr/>
          <p:nvPr/>
        </p:nvCxnSpPr>
        <p:spPr>
          <a:xfrm>
            <a:off x="2590800" y="685800"/>
            <a:ext cx="0" cy="351935"/>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10000" y="685800"/>
            <a:ext cx="0" cy="351935"/>
          </a:xfrm>
          <a:prstGeom prst="line">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810000" y="914400"/>
            <a:ext cx="914400" cy="0"/>
          </a:xfrm>
          <a:prstGeom prst="straightConnector1">
            <a:avLst/>
          </a:prstGeom>
          <a:ln w="28575">
            <a:solidFill>
              <a:srgbClr val="151517"/>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676400" y="914400"/>
            <a:ext cx="914400" cy="0"/>
          </a:xfrm>
          <a:prstGeom prst="straightConnector1">
            <a:avLst/>
          </a:prstGeom>
          <a:ln w="28575">
            <a:solidFill>
              <a:srgbClr val="15151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291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76200"/>
            <a:ext cx="9296399" cy="685800"/>
          </a:xfrm>
        </p:spPr>
        <p:txBody>
          <a:bodyPr>
            <a:normAutofit fontScale="90000"/>
          </a:bodyPr>
          <a:lstStyle/>
          <a:p>
            <a:r>
              <a:rPr lang="en-US" dirty="0" smtClean="0"/>
              <a:t>Resolving the Direct and Reflected Photons</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11</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437" t="-847" r="5768"/>
          <a:stretch/>
        </p:blipFill>
        <p:spPr>
          <a:xfrm>
            <a:off x="1418896" y="1143000"/>
            <a:ext cx="6750292" cy="5029200"/>
          </a:xfrm>
          <a:prstGeom prst="rect">
            <a:avLst/>
          </a:prstGeom>
        </p:spPr>
      </p:pic>
      <p:sp>
        <p:nvSpPr>
          <p:cNvPr id="9" name="TextBox 8"/>
          <p:cNvSpPr txBox="1"/>
          <p:nvPr/>
        </p:nvSpPr>
        <p:spPr>
          <a:xfrm>
            <a:off x="4114800" y="535759"/>
            <a:ext cx="2514600" cy="33316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Eric </a:t>
            </a:r>
            <a:r>
              <a:rPr lang="en-US" sz="2000" dirty="0" err="1" smtClean="0">
                <a:solidFill>
                  <a:schemeClr val="accent4">
                    <a:lumMod val="10000"/>
                  </a:schemeClr>
                </a:solidFill>
              </a:rPr>
              <a:t>Oberla</a:t>
            </a:r>
            <a:endParaRPr lang="en-US" sz="2000" dirty="0" smtClean="0">
              <a:solidFill>
                <a:schemeClr val="accent4">
                  <a:lumMod val="10000"/>
                </a:schemeClr>
              </a:solidFill>
            </a:endParaRPr>
          </a:p>
        </p:txBody>
      </p:sp>
      <p:sp>
        <p:nvSpPr>
          <p:cNvPr id="10" name="TextBox 9"/>
          <p:cNvSpPr txBox="1"/>
          <p:nvPr/>
        </p:nvSpPr>
        <p:spPr>
          <a:xfrm>
            <a:off x="4267200" y="990600"/>
            <a:ext cx="1179425" cy="429477"/>
          </a:xfrm>
          <a:prstGeom prst="rect">
            <a:avLst/>
          </a:prstGeom>
          <a:noFill/>
        </p:spPr>
        <p:txBody>
          <a:bodyPr wrap="square" rtlCol="0">
            <a:spAutoFit/>
          </a:bodyPr>
          <a:lstStyle/>
          <a:p>
            <a:pPr>
              <a:lnSpc>
                <a:spcPct val="75000"/>
              </a:lnSpc>
            </a:pPr>
            <a:r>
              <a:rPr lang="en-US" sz="2800" b="1" dirty="0" smtClean="0">
                <a:solidFill>
                  <a:srgbClr val="151517"/>
                </a:solidFill>
              </a:rPr>
              <a:t>1 nsec</a:t>
            </a:r>
          </a:p>
        </p:txBody>
      </p:sp>
      <p:cxnSp>
        <p:nvCxnSpPr>
          <p:cNvPr id="11" name="Straight Connector 10"/>
          <p:cNvCxnSpPr/>
          <p:nvPr/>
        </p:nvCxnSpPr>
        <p:spPr>
          <a:xfrm flipV="1">
            <a:off x="4343400" y="914400"/>
            <a:ext cx="0" cy="654269"/>
          </a:xfrm>
          <a:prstGeom prst="line">
            <a:avLst/>
          </a:prstGeom>
          <a:ln w="28575">
            <a:solidFill>
              <a:srgbClr val="151517"/>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06259" y="914400"/>
            <a:ext cx="0" cy="654269"/>
          </a:xfrm>
          <a:prstGeom prst="line">
            <a:avLst/>
          </a:prstGeom>
          <a:ln w="28575">
            <a:solidFill>
              <a:srgbClr val="151517"/>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43400" y="1371600"/>
            <a:ext cx="10287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3657277"/>
            <a:ext cx="1295400" cy="381323"/>
          </a:xfrm>
          <a:prstGeom prst="rect">
            <a:avLst/>
          </a:prstGeom>
          <a:noFill/>
        </p:spPr>
        <p:txBody>
          <a:bodyPr wrap="square" rtlCol="0">
            <a:spAutoFit/>
          </a:bodyPr>
          <a:lstStyle/>
          <a:p>
            <a:pPr>
              <a:lnSpc>
                <a:spcPct val="75000"/>
              </a:lnSpc>
            </a:pPr>
            <a:r>
              <a:rPr lang="en-US" sz="2400" b="1" dirty="0" smtClean="0">
                <a:solidFill>
                  <a:schemeClr val="tx1">
                    <a:lumMod val="75000"/>
                    <a:lumOff val="25000"/>
                  </a:schemeClr>
                </a:solidFill>
              </a:rPr>
              <a:t>Normal</a:t>
            </a:r>
          </a:p>
        </p:txBody>
      </p:sp>
      <p:sp>
        <p:nvSpPr>
          <p:cNvPr id="17" name="TextBox 16"/>
          <p:cNvSpPr txBox="1"/>
          <p:nvPr/>
        </p:nvSpPr>
        <p:spPr>
          <a:xfrm>
            <a:off x="5372100" y="3657600"/>
            <a:ext cx="1295400" cy="381323"/>
          </a:xfrm>
          <a:prstGeom prst="rect">
            <a:avLst/>
          </a:prstGeom>
          <a:noFill/>
        </p:spPr>
        <p:txBody>
          <a:bodyPr wrap="square" rtlCol="0">
            <a:spAutoFit/>
          </a:bodyPr>
          <a:lstStyle/>
          <a:p>
            <a:pPr>
              <a:lnSpc>
                <a:spcPct val="75000"/>
              </a:lnSpc>
            </a:pPr>
            <a:r>
              <a:rPr lang="en-US" sz="2400" b="1" dirty="0" smtClean="0">
                <a:solidFill>
                  <a:schemeClr val="tx1">
                    <a:lumMod val="75000"/>
                    <a:lumOff val="25000"/>
                  </a:schemeClr>
                </a:solidFill>
              </a:rPr>
              <a:t>Stereo</a:t>
            </a:r>
          </a:p>
        </p:txBody>
      </p:sp>
    </p:spTree>
    <p:extLst>
      <p:ext uri="{BB962C8B-B14F-4D97-AF65-F5344CB8AC3E}">
        <p14:creationId xmlns:p14="http://schemas.microsoft.com/office/powerpoint/2010/main" val="402301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76200"/>
            <a:ext cx="9296399" cy="685800"/>
          </a:xfrm>
        </p:spPr>
        <p:txBody>
          <a:bodyPr>
            <a:normAutofit fontScale="90000"/>
          </a:bodyPr>
          <a:lstStyle/>
          <a:p>
            <a:r>
              <a:rPr lang="en-US" dirty="0" smtClean="0"/>
              <a:t>Preliminary Conclusions </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dirty="0"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12</a:t>
            </a:fld>
            <a:endParaRPr lang="en-US" dirty="0"/>
          </a:p>
        </p:txBody>
      </p:sp>
      <p:sp>
        <p:nvSpPr>
          <p:cNvPr id="3" name="TextBox 2"/>
          <p:cNvSpPr txBox="1"/>
          <p:nvPr/>
        </p:nvSpPr>
        <p:spPr>
          <a:xfrm>
            <a:off x="0" y="533400"/>
            <a:ext cx="9144000" cy="5262979"/>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chemeClr val="accent4">
                    <a:lumMod val="10000"/>
                  </a:schemeClr>
                </a:solidFill>
              </a:rPr>
              <a:t>These data were taken May 19- Eric has written the analysis programs between then and now, so all is preliminary</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tx1">
                    <a:lumMod val="75000"/>
                    <a:lumOff val="25000"/>
                  </a:schemeClr>
                </a:solidFill>
              </a:rPr>
              <a:t>The hit-finding efficiency is </a:t>
            </a:r>
            <a:r>
              <a:rPr lang="en-US" sz="2800" b="1" dirty="0" smtClean="0">
                <a:solidFill>
                  <a:schemeClr val="tx1">
                    <a:lumMod val="75000"/>
                    <a:lumOff val="25000"/>
                  </a:schemeClr>
                </a:solidFill>
                <a:latin typeface="Symbol" panose="05050102010706020507" pitchFamily="18" charset="2"/>
              </a:rPr>
              <a:t>&gt;=</a:t>
            </a:r>
            <a:r>
              <a:rPr lang="en-US" sz="2800" b="1" dirty="0" smtClean="0">
                <a:solidFill>
                  <a:schemeClr val="tx1">
                    <a:lumMod val="75000"/>
                    <a:lumOff val="25000"/>
                  </a:schemeClr>
                </a:solidFill>
              </a:rPr>
              <a:t>75% of predicted-  a victory. The loss is consistent with the deficiency seen in the direct view, </a:t>
            </a:r>
            <a:r>
              <a:rPr lang="en-US" sz="2800" b="1" dirty="0">
                <a:solidFill>
                  <a:schemeClr val="tx1">
                    <a:lumMod val="75000"/>
                    <a:lumOff val="25000"/>
                  </a:schemeClr>
                </a:solidFill>
              </a:rPr>
              <a:t> </a:t>
            </a:r>
            <a:r>
              <a:rPr lang="en-US" sz="2800" b="1" dirty="0" smtClean="0">
                <a:solidFill>
                  <a:schemeClr val="tx1">
                    <a:lumMod val="75000"/>
                    <a:lumOff val="25000"/>
                  </a:schemeClr>
                </a:solidFill>
              </a:rPr>
              <a:t>consistent with light cut off by the baffle of the MCP-PMT housing (i.e.  fixable).</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It looks nice. The Demountable LAPPD</a:t>
            </a:r>
            <a:r>
              <a:rPr lang="en-US" sz="2800" b="1" baseline="30000" dirty="0" smtClean="0">
                <a:solidFill>
                  <a:schemeClr val="accent4">
                    <a:lumMod val="10000"/>
                  </a:schemeClr>
                </a:solidFill>
              </a:rPr>
              <a:t>TM</a:t>
            </a:r>
            <a:r>
              <a:rPr lang="en-US" sz="2800" b="1" dirty="0" smtClean="0">
                <a:solidFill>
                  <a:schemeClr val="accent4">
                    <a:lumMod val="10000"/>
                  </a:schemeClr>
                </a:solidFill>
              </a:rPr>
              <a:t> data have ~10X the gain of these </a:t>
            </a:r>
            <a:r>
              <a:rPr lang="en-US" sz="2800" b="1" dirty="0" err="1" smtClean="0">
                <a:solidFill>
                  <a:schemeClr val="accent4">
                    <a:lumMod val="10000"/>
                  </a:schemeClr>
                </a:solidFill>
              </a:rPr>
              <a:t>Planacons</a:t>
            </a:r>
            <a:r>
              <a:rPr lang="en-US" sz="2800" b="1" dirty="0" smtClean="0">
                <a:solidFill>
                  <a:schemeClr val="accent4">
                    <a:lumMod val="10000"/>
                  </a:schemeClr>
                </a:solidFill>
              </a:rPr>
              <a:t>, and should work at least as well over 16X the area/photodetector. </a:t>
            </a:r>
          </a:p>
          <a:p>
            <a:pPr marL="457200" indent="-457200">
              <a:lnSpc>
                <a:spcPct val="75000"/>
              </a:lnSpc>
              <a:buFont typeface="Arial" panose="020B0604020202020204" pitchFamily="34" charset="0"/>
              <a:buChar char="•"/>
            </a:pPr>
            <a:endParaRPr lang="en-US" sz="2800" b="1" dirty="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rgbClr val="C00000"/>
                </a:solidFill>
              </a:rPr>
              <a:t>Eric has done a remarkable job- he built the detector basically single-handedly. Detector development makes for good students!* </a:t>
            </a:r>
            <a:r>
              <a:rPr lang="en-US" sz="2800" b="1" dirty="0" err="1" smtClean="0">
                <a:solidFill>
                  <a:srgbClr val="C00000"/>
                </a:solidFill>
              </a:rPr>
              <a:t>Ph.D</a:t>
            </a:r>
            <a:r>
              <a:rPr lang="en-US" sz="2800" b="1" dirty="0" smtClean="0">
                <a:solidFill>
                  <a:srgbClr val="C00000"/>
                </a:solidFill>
              </a:rPr>
              <a:t> thesis and NIM paper next.</a:t>
            </a:r>
          </a:p>
        </p:txBody>
      </p:sp>
      <p:sp>
        <p:nvSpPr>
          <p:cNvPr id="8" name="Rectangle 7"/>
          <p:cNvSpPr/>
          <p:nvPr/>
        </p:nvSpPr>
        <p:spPr>
          <a:xfrm>
            <a:off x="0" y="6096000"/>
            <a:ext cx="9144000" cy="623248"/>
          </a:xfrm>
          <a:prstGeom prst="rect">
            <a:avLst/>
          </a:prstGeom>
        </p:spPr>
        <p:txBody>
          <a:bodyPr wrap="square">
            <a:spAutoFit/>
          </a:bodyPr>
          <a:lstStyle/>
          <a:p>
            <a:pPr>
              <a:lnSpc>
                <a:spcPct val="75000"/>
              </a:lnSpc>
            </a:pPr>
            <a:r>
              <a:rPr lang="en-US" sz="2800" b="1" dirty="0" smtClean="0">
                <a:solidFill>
                  <a:srgbClr val="FF3300"/>
                </a:solidFill>
                <a:effectLst>
                  <a:outerShdw blurRad="38100" dist="38100" dir="2700000" algn="tl">
                    <a:srgbClr val="000000">
                      <a:alpha val="43137"/>
                    </a:srgbClr>
                  </a:outerShdw>
                </a:effectLst>
              </a:rPr>
              <a:t>*</a:t>
            </a:r>
            <a:r>
              <a:rPr lang="en-US" b="1" dirty="0" smtClean="0">
                <a:solidFill>
                  <a:srgbClr val="FF3300"/>
                </a:solidFill>
                <a:effectLst>
                  <a:outerShdw blurRad="38100" dist="38100" dir="2700000" algn="tl">
                    <a:srgbClr val="000000">
                      <a:alpha val="43137"/>
                    </a:srgbClr>
                  </a:outerShdw>
                </a:effectLst>
              </a:rPr>
              <a:t>(</a:t>
            </a:r>
            <a:r>
              <a:rPr lang="en-US" b="1" dirty="0">
                <a:solidFill>
                  <a:srgbClr val="FF3300"/>
                </a:solidFill>
                <a:effectLst>
                  <a:outerShdw blurRad="38100" dist="38100" dir="2700000" algn="tl">
                    <a:srgbClr val="000000">
                      <a:alpha val="43137"/>
                    </a:srgbClr>
                  </a:outerShdw>
                </a:effectLst>
              </a:rPr>
              <a:t>Steinberger’s </a:t>
            </a:r>
            <a:r>
              <a:rPr lang="en-US" b="1" dirty="0" smtClean="0">
                <a:solidFill>
                  <a:srgbClr val="FF3300"/>
                </a:solidFill>
                <a:effectLst>
                  <a:outerShdw blurRad="38100" dist="38100" dir="2700000" algn="tl">
                    <a:srgbClr val="000000">
                      <a:alpha val="43137"/>
                    </a:srgbClr>
                  </a:outerShdw>
                </a:effectLst>
              </a:rPr>
              <a:t>question at CERN- </a:t>
            </a:r>
          </a:p>
          <a:p>
            <a:pPr>
              <a:lnSpc>
                <a:spcPct val="75000"/>
              </a:lnSpc>
            </a:pPr>
            <a:r>
              <a:rPr lang="en-US" b="1" dirty="0" smtClean="0">
                <a:solidFill>
                  <a:srgbClr val="FF3300"/>
                </a:solidFill>
                <a:effectLst>
                  <a:outerShdw blurRad="38100" dist="38100" dir="2700000" algn="tl">
                    <a:srgbClr val="000000">
                      <a:alpha val="43137"/>
                    </a:srgbClr>
                  </a:outerShdw>
                </a:effectLst>
              </a:rPr>
              <a:t>Why </a:t>
            </a:r>
            <a:r>
              <a:rPr lang="en-US" b="1" dirty="0">
                <a:solidFill>
                  <a:srgbClr val="FF3300"/>
                </a:solidFill>
                <a:effectLst>
                  <a:outerShdw blurRad="38100" dist="38100" dir="2700000" algn="tl">
                    <a:srgbClr val="000000">
                      <a:alpha val="43137"/>
                    </a:srgbClr>
                  </a:outerShdw>
                </a:effectLst>
              </a:rPr>
              <a:t>do Americans build such lousy detectors and have such good students?)</a:t>
            </a:r>
          </a:p>
        </p:txBody>
      </p:sp>
    </p:spTree>
    <p:extLst>
      <p:ext uri="{BB962C8B-B14F-4D97-AF65-F5344CB8AC3E}">
        <p14:creationId xmlns:p14="http://schemas.microsoft.com/office/powerpoint/2010/main" val="3292291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Part II. UC Electronics and Readout Systems</a:t>
            </a:r>
            <a:endParaRPr lang="en-US" dirty="0"/>
          </a:p>
        </p:txBody>
      </p:sp>
      <p:sp>
        <p:nvSpPr>
          <p:cNvPr id="4" name="Date Placeholder 3"/>
          <p:cNvSpPr>
            <a:spLocks noGrp="1"/>
          </p:cNvSpPr>
          <p:nvPr>
            <p:ph type="dt" sz="half" idx="10"/>
          </p:nvPr>
        </p:nvSpPr>
        <p:spPr/>
        <p:txBody>
          <a:bodyPr/>
          <a:lstStyle/>
          <a:p>
            <a:fld id="{C21C2246-CCFE-4220-B627-0F55B49BD126}" type="datetime1">
              <a:rPr lang="en-US" smtClean="0"/>
              <a:t>7/19/2015</a:t>
            </a:fld>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13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786983"/>
            <a:ext cx="4099046" cy="230901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0481" t="27711" r="37049" b="22892"/>
          <a:stretch/>
        </p:blipFill>
        <p:spPr>
          <a:xfrm>
            <a:off x="5261472" y="685800"/>
            <a:ext cx="3044328" cy="265569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962400"/>
            <a:ext cx="3429000" cy="1930400"/>
          </a:xfrm>
          <a:prstGeom prst="rect">
            <a:avLst/>
          </a:prstGeom>
        </p:spPr>
      </p:pic>
      <p:sp>
        <p:nvSpPr>
          <p:cNvPr id="11" name="TextBox 10"/>
          <p:cNvSpPr txBox="1"/>
          <p:nvPr/>
        </p:nvSpPr>
        <p:spPr>
          <a:xfrm>
            <a:off x="1143000" y="3303230"/>
            <a:ext cx="20574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PSEC-4 ASIC</a:t>
            </a:r>
            <a:endParaRPr lang="en-US" sz="2400" b="1" dirty="0">
              <a:solidFill>
                <a:schemeClr val="accent4">
                  <a:lumMod val="10000"/>
                </a:schemeClr>
              </a:solidFill>
            </a:endParaRPr>
          </a:p>
        </p:txBody>
      </p:sp>
      <p:sp>
        <p:nvSpPr>
          <p:cNvPr id="12" name="TextBox 11"/>
          <p:cNvSpPr txBox="1"/>
          <p:nvPr/>
        </p:nvSpPr>
        <p:spPr>
          <a:xfrm>
            <a:off x="121694" y="6120819"/>
            <a:ext cx="4450306" cy="36933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30-Channel ACDC Card (5 PSEC-4)</a:t>
            </a:r>
          </a:p>
        </p:txBody>
      </p:sp>
      <p:sp>
        <p:nvSpPr>
          <p:cNvPr id="13" name="TextBox 12"/>
          <p:cNvSpPr txBox="1"/>
          <p:nvPr/>
        </p:nvSpPr>
        <p:spPr>
          <a:xfrm>
            <a:off x="4724400" y="3276600"/>
            <a:ext cx="4800600" cy="381323"/>
          </a:xfrm>
          <a:prstGeom prst="rect">
            <a:avLst/>
          </a:prstGeom>
          <a:noFill/>
        </p:spPr>
        <p:txBody>
          <a:bodyPr wrap="square" rtlCol="0">
            <a:spAutoFit/>
          </a:bodyPr>
          <a:lstStyle/>
          <a:p>
            <a:pPr>
              <a:lnSpc>
                <a:spcPct val="75000"/>
              </a:lnSpc>
            </a:pPr>
            <a:r>
              <a:rPr lang="en-US" sz="2400" b="1" dirty="0">
                <a:solidFill>
                  <a:schemeClr val="accent4">
                    <a:lumMod val="10000"/>
                  </a:schemeClr>
                </a:solidFill>
              </a:rPr>
              <a:t>Central Card (</a:t>
            </a:r>
            <a:r>
              <a:rPr lang="en-US" sz="2400" b="1" dirty="0" smtClean="0">
                <a:solidFill>
                  <a:schemeClr val="accent4">
                    <a:lumMod val="10000"/>
                  </a:schemeClr>
                </a:solidFill>
              </a:rPr>
              <a:t>4-ACDC;120ch)</a:t>
            </a:r>
          </a:p>
        </p:txBody>
      </p:sp>
      <p:cxnSp>
        <p:nvCxnSpPr>
          <p:cNvPr id="19" name="Straight Arrow Connector 18"/>
          <p:cNvCxnSpPr/>
          <p:nvPr/>
        </p:nvCxnSpPr>
        <p:spPr>
          <a:xfrm>
            <a:off x="5400652" y="5900844"/>
            <a:ext cx="611731" cy="283949"/>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736430" y="6172200"/>
            <a:ext cx="4407570" cy="36933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180-channel OTPC system</a:t>
            </a:r>
          </a:p>
        </p:txBody>
      </p:sp>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89" y="762000"/>
            <a:ext cx="2423611" cy="254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898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26/1/2015</a:t>
            </a:r>
            <a:endParaRPr lang="en-US"/>
          </a:p>
        </p:txBody>
      </p:sp>
      <p:sp>
        <p:nvSpPr>
          <p:cNvPr id="5" name="Slide Number Placeholder 4"/>
          <p:cNvSpPr>
            <a:spLocks noGrp="1"/>
          </p:cNvSpPr>
          <p:nvPr>
            <p:ph type="sldNum" sz="quarter" idx="12"/>
          </p:nvPr>
        </p:nvSpPr>
        <p:spPr/>
        <p:txBody>
          <a:bodyPr/>
          <a:lstStyle/>
          <a:p>
            <a:fld id="{EE9F17BD-7ED8-439B-853F-5BD6EBB81C52}" type="slidenum">
              <a:rPr lang="en-US" smtClean="0">
                <a:solidFill>
                  <a:srgbClr val="000030"/>
                </a:solidFill>
              </a:rPr>
              <a:pPr/>
              <a:t>14</a:t>
            </a:fld>
            <a:endParaRPr lang="en-US">
              <a:solidFill>
                <a:srgbClr val="000030"/>
              </a:solidFill>
            </a:endParaRPr>
          </a:p>
        </p:txBody>
      </p:sp>
      <p:sp>
        <p:nvSpPr>
          <p:cNvPr id="6" name="Title 1"/>
          <p:cNvSpPr txBox="1">
            <a:spLocks/>
          </p:cNvSpPr>
          <p:nvPr/>
        </p:nvSpPr>
        <p:spPr>
          <a:xfrm>
            <a:off x="76200" y="-228600"/>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rPr>
              <a:t>PSEC4 evaluation board</a:t>
            </a:r>
            <a:endParaRPr lang="en-US" b="1" dirty="0">
              <a:solidFill>
                <a:srgbClr val="C00000"/>
              </a:solidFill>
            </a:endParaRPr>
          </a:p>
        </p:txBody>
      </p:sp>
      <p:cxnSp>
        <p:nvCxnSpPr>
          <p:cNvPr id="7" name="Straight Connector 6"/>
          <p:cNvCxnSpPr/>
          <p:nvPr/>
        </p:nvCxnSpPr>
        <p:spPr>
          <a:xfrm>
            <a:off x="228600" y="762000"/>
            <a:ext cx="7391400" cy="0"/>
          </a:xfrm>
          <a:prstGeom prst="line">
            <a:avLst/>
          </a:prstGeom>
          <a:ln w="88900">
            <a:gradFill flip="none" rotWithShape="1">
              <a:gsLst>
                <a:gs pos="0">
                  <a:srgbClr val="229719"/>
                </a:gs>
                <a:gs pos="0">
                  <a:srgbClr val="00B050"/>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290" name="Picture 2" descr="http://hep.uchicago.edu/~eric/content/2.hardware/5.PSEC4_eval/annotated_ev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15" y="2743200"/>
            <a:ext cx="7591970" cy="3352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1066800"/>
            <a:ext cx="5867400" cy="1446550"/>
          </a:xfrm>
          <a:prstGeom prst="rect">
            <a:avLst/>
          </a:prstGeom>
          <a:noFill/>
        </p:spPr>
        <p:txBody>
          <a:bodyPr wrap="square" rtlCol="0">
            <a:spAutoFit/>
          </a:bodyPr>
          <a:lstStyle/>
          <a:p>
            <a:pPr marL="342900" indent="-342900">
              <a:buFont typeface="Arial" pitchFamily="34" charset="0"/>
              <a:buChar char="•"/>
            </a:pPr>
            <a:r>
              <a:rPr lang="en-US" sz="2200" dirty="0" smtClean="0">
                <a:solidFill>
                  <a:srgbClr val="000030"/>
                </a:solidFill>
              </a:rPr>
              <a:t>6-channel, 1.5 GHz, 10-15 </a:t>
            </a:r>
            <a:r>
              <a:rPr lang="en-US" sz="2200" dirty="0" err="1" smtClean="0">
                <a:solidFill>
                  <a:srgbClr val="000030"/>
                </a:solidFill>
              </a:rPr>
              <a:t>GSa</a:t>
            </a:r>
            <a:r>
              <a:rPr lang="en-US" sz="2200" dirty="0" smtClean="0">
                <a:solidFill>
                  <a:srgbClr val="000030"/>
                </a:solidFill>
              </a:rPr>
              <a:t>/s evaluation module</a:t>
            </a:r>
          </a:p>
          <a:p>
            <a:pPr marL="342900" indent="-342900">
              <a:buFont typeface="Arial" pitchFamily="34" charset="0"/>
              <a:buChar char="•"/>
            </a:pPr>
            <a:r>
              <a:rPr lang="en-US" sz="2200" dirty="0" smtClean="0">
                <a:solidFill>
                  <a:srgbClr val="000030"/>
                </a:solidFill>
              </a:rPr>
              <a:t>USB 2.0 / powered over USB</a:t>
            </a:r>
          </a:p>
          <a:p>
            <a:pPr marL="342900" indent="-342900">
              <a:buFont typeface="Arial" pitchFamily="34" charset="0"/>
              <a:buChar char="•"/>
            </a:pPr>
            <a:r>
              <a:rPr lang="en-US" sz="2200" dirty="0" smtClean="0">
                <a:solidFill>
                  <a:srgbClr val="000030"/>
                </a:solidFill>
              </a:rPr>
              <a:t>For best results, put in an RF box</a:t>
            </a:r>
            <a:endParaRPr lang="en-US" sz="2200" dirty="0">
              <a:solidFill>
                <a:srgbClr val="000030"/>
              </a:solidFill>
            </a:endParaRPr>
          </a:p>
        </p:txBody>
      </p:sp>
      <p:pic>
        <p:nvPicPr>
          <p:cNvPr id="10" name="Picture 9"/>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196234"/>
            <a:ext cx="2590800" cy="1546966"/>
          </a:xfrm>
          <a:prstGeom prst="rect">
            <a:avLst/>
          </a:prstGeom>
          <a:noFill/>
          <a:ln w="508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038600" y="6128950"/>
            <a:ext cx="3265125" cy="276999"/>
          </a:xfrm>
          <a:prstGeom prst="rect">
            <a:avLst/>
          </a:prstGeom>
          <a:noFill/>
        </p:spPr>
        <p:txBody>
          <a:bodyPr wrap="none" rtlCol="0">
            <a:spAutoFit/>
          </a:bodyPr>
          <a:lstStyle/>
          <a:p>
            <a:r>
              <a:rPr lang="en-US" sz="1200" dirty="0" smtClean="0">
                <a:solidFill>
                  <a:srgbClr val="000030"/>
                </a:solidFill>
              </a:rPr>
              <a:t>Motherboard designed by M. </a:t>
            </a:r>
            <a:r>
              <a:rPr lang="en-US" sz="1200" dirty="0" err="1">
                <a:solidFill>
                  <a:srgbClr val="000030"/>
                </a:solidFill>
              </a:rPr>
              <a:t>B</a:t>
            </a:r>
            <a:r>
              <a:rPr lang="en-US" sz="1200" dirty="0" err="1" smtClean="0">
                <a:solidFill>
                  <a:srgbClr val="000030"/>
                </a:solidFill>
              </a:rPr>
              <a:t>odgan</a:t>
            </a:r>
            <a:r>
              <a:rPr lang="en-US" sz="1200" dirty="0" smtClean="0">
                <a:solidFill>
                  <a:srgbClr val="000030"/>
                </a:solidFill>
              </a:rPr>
              <a:t> (EFI/</a:t>
            </a:r>
            <a:r>
              <a:rPr lang="en-US" sz="1200" dirty="0" err="1" smtClean="0">
                <a:solidFill>
                  <a:srgbClr val="000030"/>
                </a:solidFill>
              </a:rPr>
              <a:t>eshop</a:t>
            </a:r>
            <a:r>
              <a:rPr lang="en-US" sz="1200" dirty="0" smtClean="0">
                <a:solidFill>
                  <a:srgbClr val="000030"/>
                </a:solidFill>
              </a:rPr>
              <a:t>)</a:t>
            </a:r>
            <a:endParaRPr lang="en-US" sz="1200" dirty="0">
              <a:solidFill>
                <a:srgbClr val="000030"/>
              </a:solidFill>
            </a:endParaRPr>
          </a:p>
        </p:txBody>
      </p:sp>
      <p:sp>
        <p:nvSpPr>
          <p:cNvPr id="2" name="TextBox 1"/>
          <p:cNvSpPr txBox="1"/>
          <p:nvPr/>
        </p:nvSpPr>
        <p:spPr>
          <a:xfrm>
            <a:off x="4572000" y="6477000"/>
            <a:ext cx="4038600"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Eric slide (mostly)</a:t>
            </a:r>
          </a:p>
        </p:txBody>
      </p:sp>
    </p:spTree>
    <p:extLst>
      <p:ext uri="{BB962C8B-B14F-4D97-AF65-F5344CB8AC3E}">
        <p14:creationId xmlns:p14="http://schemas.microsoft.com/office/powerpoint/2010/main" val="3444163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41" y="1219201"/>
            <a:ext cx="9144641" cy="5029200"/>
          </a:xfrm>
        </p:spPr>
      </p:pic>
      <p:sp>
        <p:nvSpPr>
          <p:cNvPr id="4" name="Date Placeholder 3"/>
          <p:cNvSpPr>
            <a:spLocks noGrp="1"/>
          </p:cNvSpPr>
          <p:nvPr>
            <p:ph type="dt" sz="half" idx="10"/>
          </p:nvPr>
        </p:nvSpPr>
        <p:spPr/>
        <p:txBody>
          <a:bodyPr/>
          <a:lstStyle/>
          <a:p>
            <a:r>
              <a:rPr lang="en-US" smtClean="0"/>
              <a:t>26/1/2015</a:t>
            </a:r>
            <a:endParaRPr lang="en-US"/>
          </a:p>
        </p:txBody>
      </p:sp>
      <p:sp>
        <p:nvSpPr>
          <p:cNvPr id="5" name="Slide Number Placeholder 4"/>
          <p:cNvSpPr>
            <a:spLocks noGrp="1"/>
          </p:cNvSpPr>
          <p:nvPr>
            <p:ph type="sldNum" sz="quarter" idx="12"/>
          </p:nvPr>
        </p:nvSpPr>
        <p:spPr/>
        <p:txBody>
          <a:bodyPr/>
          <a:lstStyle/>
          <a:p>
            <a:fld id="{EE9F17BD-7ED8-439B-853F-5BD6EBB81C52}" type="slidenum">
              <a:rPr lang="en-US" smtClean="0">
                <a:solidFill>
                  <a:srgbClr val="000030"/>
                </a:solidFill>
              </a:rPr>
              <a:pPr/>
              <a:t>15</a:t>
            </a:fld>
            <a:endParaRPr lang="en-US">
              <a:solidFill>
                <a:srgbClr val="000030"/>
              </a:solidFill>
            </a:endParaRPr>
          </a:p>
        </p:txBody>
      </p:sp>
      <p:sp>
        <p:nvSpPr>
          <p:cNvPr id="7" name="Title 1"/>
          <p:cNvSpPr txBox="1">
            <a:spLocks/>
          </p:cNvSpPr>
          <p:nvPr/>
        </p:nvSpPr>
        <p:spPr>
          <a:xfrm>
            <a:off x="76200" y="-228600"/>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solidFill>
                  <a:srgbClr val="000030"/>
                </a:solidFill>
              </a:rPr>
              <a:t>PSEC4 evaluation board</a:t>
            </a:r>
            <a:endParaRPr lang="en-US" sz="3000" dirty="0">
              <a:solidFill>
                <a:srgbClr val="000030"/>
              </a:solidFill>
            </a:endParaRPr>
          </a:p>
        </p:txBody>
      </p:sp>
      <p:cxnSp>
        <p:nvCxnSpPr>
          <p:cNvPr id="8" name="Straight Connector 7"/>
          <p:cNvCxnSpPr/>
          <p:nvPr/>
        </p:nvCxnSpPr>
        <p:spPr>
          <a:xfrm>
            <a:off x="228600" y="762000"/>
            <a:ext cx="7391400" cy="0"/>
          </a:xfrm>
          <a:prstGeom prst="line">
            <a:avLst/>
          </a:prstGeom>
          <a:ln w="88900">
            <a:gradFill flip="none" rotWithShape="1">
              <a:gsLst>
                <a:gs pos="0">
                  <a:srgbClr val="229719"/>
                </a:gs>
                <a:gs pos="0">
                  <a:srgbClr val="00B050"/>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638800" y="1495423"/>
            <a:ext cx="2590800" cy="1200329"/>
          </a:xfrm>
          <a:prstGeom prst="rect">
            <a:avLst/>
          </a:prstGeom>
          <a:solidFill>
            <a:schemeClr val="bg2">
              <a:lumMod val="75000"/>
              <a:alpha val="59000"/>
            </a:schemeClr>
          </a:solidFill>
        </p:spPr>
        <p:txBody>
          <a:bodyPr wrap="square" rtlCol="0">
            <a:spAutoFit/>
          </a:bodyPr>
          <a:lstStyle/>
          <a:p>
            <a:r>
              <a:rPr lang="en-US" dirty="0" smtClean="0">
                <a:solidFill>
                  <a:srgbClr val="000030"/>
                </a:solidFill>
              </a:rPr>
              <a:t>U. Vermont :: ground penetrating radar studies for ‘real-time’ civil infrastructure analysis</a:t>
            </a:r>
            <a:endParaRPr lang="en-US" dirty="0">
              <a:solidFill>
                <a:srgbClr val="000030"/>
              </a:solidFill>
            </a:endParaRPr>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48600" y="3200400"/>
            <a:ext cx="1227137" cy="353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AutoShape 4" descr="Displaying Griffin photo (5_20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30"/>
              </a:solidFill>
            </a:endParaRPr>
          </a:p>
        </p:txBody>
      </p:sp>
      <p:pic>
        <p:nvPicPr>
          <p:cNvPr id="14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908" y="4648200"/>
            <a:ext cx="138526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333500" y="5248959"/>
            <a:ext cx="2476500" cy="923330"/>
          </a:xfrm>
          <a:prstGeom prst="rect">
            <a:avLst/>
          </a:prstGeom>
          <a:solidFill>
            <a:schemeClr val="bg2">
              <a:lumMod val="75000"/>
              <a:alpha val="59000"/>
            </a:schemeClr>
          </a:solidFill>
        </p:spPr>
        <p:txBody>
          <a:bodyPr wrap="square" rtlCol="0">
            <a:spAutoFit/>
          </a:bodyPr>
          <a:lstStyle/>
          <a:p>
            <a:r>
              <a:rPr lang="en-US" dirty="0" smtClean="0">
                <a:solidFill>
                  <a:srgbClr val="000030"/>
                </a:solidFill>
              </a:rPr>
              <a:t>Sandia </a:t>
            </a:r>
            <a:r>
              <a:rPr lang="en-US" dirty="0">
                <a:solidFill>
                  <a:srgbClr val="000030"/>
                </a:solidFill>
              </a:rPr>
              <a:t>N</a:t>
            </a:r>
            <a:r>
              <a:rPr lang="en-US" dirty="0" smtClean="0">
                <a:solidFill>
                  <a:srgbClr val="000030"/>
                </a:solidFill>
              </a:rPr>
              <a:t>at’l Lab: high density readout for fast x-ray diodes</a:t>
            </a:r>
            <a:endParaRPr lang="en-US" dirty="0">
              <a:solidFill>
                <a:srgbClr val="000030"/>
              </a:solidFill>
            </a:endParaRPr>
          </a:p>
        </p:txBody>
      </p:sp>
      <p:pic>
        <p:nvPicPr>
          <p:cNvPr id="12" name="Content Placeholder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51759" y="1371601"/>
            <a:ext cx="9144641" cy="5029200"/>
          </a:xfrm>
          <a:prstGeom prst="rect">
            <a:avLst/>
          </a:prstGeom>
          <a:ln>
            <a:noFill/>
          </a:ln>
        </p:spPr>
      </p:pic>
      <p:sp>
        <p:nvSpPr>
          <p:cNvPr id="2" name="TextBox 1"/>
          <p:cNvSpPr txBox="1"/>
          <p:nvPr/>
        </p:nvSpPr>
        <p:spPr>
          <a:xfrm>
            <a:off x="4495801" y="0"/>
            <a:ext cx="4419600" cy="658322"/>
          </a:xfrm>
          <a:prstGeom prst="rect">
            <a:avLst/>
          </a:prstGeom>
          <a:noFill/>
        </p:spPr>
        <p:txBody>
          <a:bodyPr wrap="square" rtlCol="0">
            <a:spAutoFit/>
          </a:bodyPr>
          <a:lstStyle/>
          <a:p>
            <a:pPr>
              <a:lnSpc>
                <a:spcPct val="75000"/>
              </a:lnSpc>
            </a:pPr>
            <a:r>
              <a:rPr lang="en-US" sz="2400" b="1" dirty="0" smtClean="0">
                <a:solidFill>
                  <a:srgbClr val="C00000"/>
                </a:solidFill>
              </a:rPr>
              <a:t>Recent additions: Iowa State, LLNL, … (5 new </a:t>
            </a:r>
            <a:r>
              <a:rPr lang="en-US" sz="2400" b="1" dirty="0" err="1" smtClean="0">
                <a:solidFill>
                  <a:srgbClr val="C00000"/>
                </a:solidFill>
              </a:rPr>
              <a:t>bds</a:t>
            </a:r>
            <a:r>
              <a:rPr lang="en-US" sz="2400" b="1" dirty="0" smtClean="0">
                <a:solidFill>
                  <a:srgbClr val="C00000"/>
                </a:solidFill>
              </a:rPr>
              <a:t> by Sandia)</a:t>
            </a:r>
          </a:p>
        </p:txBody>
      </p:sp>
      <p:sp>
        <p:nvSpPr>
          <p:cNvPr id="9" name="TextBox 8"/>
          <p:cNvSpPr txBox="1"/>
          <p:nvPr/>
        </p:nvSpPr>
        <p:spPr>
          <a:xfrm>
            <a:off x="228600" y="6019800"/>
            <a:ext cx="2343150" cy="381323"/>
          </a:xfrm>
          <a:prstGeom prst="rect">
            <a:avLst/>
          </a:prstGeom>
          <a:noFill/>
        </p:spPr>
        <p:txBody>
          <a:bodyPr wrap="square" rtlCol="0">
            <a:spAutoFit/>
          </a:bodyPr>
          <a:lstStyle/>
          <a:p>
            <a:pPr>
              <a:lnSpc>
                <a:spcPct val="75000"/>
              </a:lnSpc>
            </a:pPr>
            <a:r>
              <a:rPr lang="en-US" sz="2400" dirty="0" smtClean="0">
                <a:solidFill>
                  <a:schemeClr val="accent4">
                    <a:lumMod val="10000"/>
                  </a:schemeClr>
                </a:solidFill>
              </a:rPr>
              <a:t>Map by Eric O. </a:t>
            </a:r>
          </a:p>
        </p:txBody>
      </p:sp>
    </p:spTree>
    <p:extLst>
      <p:ext uri="{BB962C8B-B14F-4D97-AF65-F5344CB8AC3E}">
        <p14:creationId xmlns:p14="http://schemas.microsoft.com/office/powerpoint/2010/main" val="1302418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85725" y="2971800"/>
            <a:ext cx="4791075" cy="3610047"/>
            <a:chOff x="197008" y="508007"/>
            <a:chExt cx="10624671" cy="6286500"/>
          </a:xfrm>
        </p:grpSpPr>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08007"/>
              <a:ext cx="47434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229" y="508007"/>
              <a:ext cx="474345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1752600" y="1600206"/>
              <a:ext cx="1938867" cy="889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7008" y="1019189"/>
              <a:ext cx="2159019" cy="643151"/>
            </a:xfrm>
            <a:prstGeom prst="rect">
              <a:avLst/>
            </a:prstGeom>
            <a:noFill/>
          </p:spPr>
          <p:txBody>
            <a:bodyPr wrap="square" rtlCol="0">
              <a:spAutoFit/>
            </a:bodyPr>
            <a:lstStyle/>
            <a:p>
              <a:r>
                <a:rPr lang="en-US" dirty="0" smtClean="0"/>
                <a:t>Rebar </a:t>
              </a:r>
              <a:endParaRPr lang="en-US" dirty="0"/>
            </a:p>
          </p:txBody>
        </p:sp>
        <p:cxnSp>
          <p:nvCxnSpPr>
            <p:cNvPr id="34" name="Straight Arrow Connector 33"/>
            <p:cNvCxnSpPr/>
            <p:nvPr/>
          </p:nvCxnSpPr>
          <p:spPr>
            <a:xfrm>
              <a:off x="4224867" y="1514009"/>
              <a:ext cx="93133" cy="9751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70656" y="955974"/>
              <a:ext cx="3707338" cy="643151"/>
            </a:xfrm>
            <a:prstGeom prst="rect">
              <a:avLst/>
            </a:prstGeom>
            <a:noFill/>
          </p:spPr>
          <p:txBody>
            <a:bodyPr wrap="square" rtlCol="0">
              <a:spAutoFit/>
            </a:bodyPr>
            <a:lstStyle/>
            <a:p>
              <a:r>
                <a:rPr lang="en-US" dirty="0" smtClean="0"/>
                <a:t>Copper pipe </a:t>
              </a:r>
              <a:endParaRPr lang="en-US" dirty="0"/>
            </a:p>
          </p:txBody>
        </p:sp>
      </p:grpSp>
      <p:sp>
        <p:nvSpPr>
          <p:cNvPr id="4" name="Date Placeholder 3"/>
          <p:cNvSpPr>
            <a:spLocks noGrp="1"/>
          </p:cNvSpPr>
          <p:nvPr>
            <p:ph type="dt" sz="half" idx="10"/>
          </p:nvPr>
        </p:nvSpPr>
        <p:spPr/>
        <p:txBody>
          <a:bodyPr/>
          <a:lstStyle/>
          <a:p>
            <a:r>
              <a:rPr lang="en-US" smtClean="0"/>
              <a:t>26/1/2015</a:t>
            </a:r>
            <a:endParaRPr lang="en-US"/>
          </a:p>
        </p:txBody>
      </p:sp>
      <p:sp>
        <p:nvSpPr>
          <p:cNvPr id="5" name="Slide Number Placeholder 4"/>
          <p:cNvSpPr>
            <a:spLocks noGrp="1"/>
          </p:cNvSpPr>
          <p:nvPr>
            <p:ph type="sldNum" sz="quarter" idx="12"/>
          </p:nvPr>
        </p:nvSpPr>
        <p:spPr/>
        <p:txBody>
          <a:bodyPr/>
          <a:lstStyle/>
          <a:p>
            <a:fld id="{EE9F17BD-7ED8-439B-853F-5BD6EBB81C52}" type="slidenum">
              <a:rPr lang="en-US" smtClean="0"/>
              <a:t>16</a:t>
            </a:fld>
            <a:endParaRPr lang="en-US"/>
          </a:p>
        </p:txBody>
      </p:sp>
      <p:sp>
        <p:nvSpPr>
          <p:cNvPr id="6" name="Title 1"/>
          <p:cNvSpPr txBox="1">
            <a:spLocks/>
          </p:cNvSpPr>
          <p:nvPr/>
        </p:nvSpPr>
        <p:spPr>
          <a:xfrm>
            <a:off x="152400" y="152400"/>
            <a:ext cx="8686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200" b="1" dirty="0" smtClean="0">
                <a:solidFill>
                  <a:srgbClr val="C00000"/>
                </a:solidFill>
              </a:rPr>
              <a:t>Example of PSEC4 Adoption for Road and Bridge Infrastructure: D</a:t>
            </a:r>
            <a:r>
              <a:rPr lang="en-US" sz="3200" b="1" dirty="0">
                <a:solidFill>
                  <a:srgbClr val="C00000"/>
                </a:solidFill>
              </a:rPr>
              <a:t>. Huston’s </a:t>
            </a:r>
            <a:r>
              <a:rPr lang="en-US" sz="3200" b="1" dirty="0" smtClean="0">
                <a:solidFill>
                  <a:srgbClr val="C00000"/>
                </a:solidFill>
              </a:rPr>
              <a:t>GPR group </a:t>
            </a:r>
            <a:r>
              <a:rPr lang="en-US" sz="3200" b="1" dirty="0">
                <a:solidFill>
                  <a:srgbClr val="C00000"/>
                </a:solidFill>
              </a:rPr>
              <a:t>at </a:t>
            </a:r>
            <a:r>
              <a:rPr lang="en-US" sz="3200" b="1" dirty="0" smtClean="0">
                <a:solidFill>
                  <a:srgbClr val="C00000"/>
                </a:solidFill>
              </a:rPr>
              <a:t>Vermont</a:t>
            </a:r>
            <a:endParaRPr lang="en-US" sz="3200" b="1" dirty="0">
              <a:solidFill>
                <a:srgbClr val="C00000"/>
              </a:solidFill>
            </a:endParaRPr>
          </a:p>
          <a:p>
            <a:pPr algn="l">
              <a:lnSpc>
                <a:spcPct val="80000"/>
              </a:lnSpc>
            </a:pPr>
            <a:endParaRPr lang="en-US" sz="3200" b="1" dirty="0">
              <a:solidFill>
                <a:srgbClr val="C00000"/>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715185"/>
            <a:ext cx="3162300" cy="14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5334000" y="4753316"/>
            <a:ext cx="2819400" cy="1815882"/>
          </a:xfrm>
          <a:prstGeom prst="rect">
            <a:avLst/>
          </a:prstGeom>
        </p:spPr>
        <p:txBody>
          <a:bodyPr wrap="square">
            <a:spAutoFit/>
          </a:bodyPr>
          <a:lstStyle/>
          <a:p>
            <a:r>
              <a:rPr lang="en-US" sz="1600" dirty="0" smtClean="0">
                <a:effectLst/>
                <a:ea typeface="SimSun" panose="02010600030101010101" pitchFamily="2" charset="-122"/>
                <a:cs typeface="Times New Roman" panose="02020603050405020304" pitchFamily="18" charset="0"/>
              </a:rPr>
              <a:t>Tests using metal bar as  a reflection target using the WFS-ASIC system.  The goal is to be able to measure reflections from subsurface objects, such as steel reinforcing in concrete and buried utilities.</a:t>
            </a:r>
            <a:endParaRPr lang="en-US" sz="1600" dirty="0"/>
          </a:p>
        </p:txBody>
      </p:sp>
      <p:sp>
        <p:nvSpPr>
          <p:cNvPr id="37" name="Content Placeholder 2"/>
          <p:cNvSpPr>
            <a:spLocks noGrp="1"/>
          </p:cNvSpPr>
          <p:nvPr>
            <p:ph idx="1"/>
          </p:nvPr>
        </p:nvSpPr>
        <p:spPr>
          <a:xfrm>
            <a:off x="304800" y="904875"/>
            <a:ext cx="8229600" cy="4419600"/>
          </a:xfrm>
        </p:spPr>
        <p:txBody>
          <a:bodyPr/>
          <a:lstStyle/>
          <a:p>
            <a:r>
              <a:rPr lang="en-US" sz="1600" dirty="0" smtClean="0"/>
              <a:t>Operate at road speeds (60 mph)</a:t>
            </a:r>
          </a:p>
          <a:p>
            <a:r>
              <a:rPr lang="en-US" sz="1600" dirty="0" smtClean="0"/>
              <a:t>Capture and process real-time data</a:t>
            </a:r>
          </a:p>
          <a:p>
            <a:r>
              <a:rPr lang="en-US" sz="1600" dirty="0" smtClean="0"/>
              <a:t>Multi-channel</a:t>
            </a:r>
          </a:p>
          <a:p>
            <a:pPr lvl="1"/>
            <a:r>
              <a:rPr lang="en-US" sz="1600" dirty="0" smtClean="0"/>
              <a:t>Physical coverage across width of roadway</a:t>
            </a:r>
          </a:p>
          <a:p>
            <a:r>
              <a:rPr lang="en-US" sz="1600" dirty="0" smtClean="0"/>
              <a:t>Meet or exceed FCC mask requirements</a:t>
            </a:r>
          </a:p>
          <a:p>
            <a:pPr lvl="1"/>
            <a:r>
              <a:rPr lang="en-US" sz="1600" dirty="0">
                <a:cs typeface="Arial" pitchFamily="34" charset="0"/>
              </a:rPr>
              <a:t>FCC 02-48 </a:t>
            </a:r>
            <a:r>
              <a:rPr lang="en-US" sz="1600" dirty="0" smtClean="0">
                <a:cs typeface="Arial" pitchFamily="34" charset="0"/>
              </a:rPr>
              <a:t>compliant</a:t>
            </a:r>
          </a:p>
          <a:p>
            <a:r>
              <a:rPr lang="en-US" sz="1600" dirty="0" smtClean="0">
                <a:cs typeface="Arial" pitchFamily="34" charset="0"/>
              </a:rPr>
              <a:t>Compact, modular design</a:t>
            </a:r>
            <a:endParaRPr lang="en-US" sz="1600" dirty="0" smtClean="0"/>
          </a:p>
          <a:p>
            <a:endParaRPr lang="en-US" dirty="0"/>
          </a:p>
        </p:txBody>
      </p:sp>
      <p:sp>
        <p:nvSpPr>
          <p:cNvPr id="38" name="Title 1"/>
          <p:cNvSpPr>
            <a:spLocks noGrp="1"/>
          </p:cNvSpPr>
          <p:nvPr>
            <p:ph type="title"/>
          </p:nvPr>
        </p:nvSpPr>
        <p:spPr>
          <a:xfrm>
            <a:off x="4800600" y="1143000"/>
            <a:ext cx="4076700" cy="1143000"/>
          </a:xfrm>
        </p:spPr>
        <p:txBody>
          <a:bodyPr>
            <a:normAutofit fontScale="90000"/>
          </a:bodyPr>
          <a:lstStyle/>
          <a:p>
            <a:pPr algn="l">
              <a:lnSpc>
                <a:spcPct val="80000"/>
              </a:lnSpc>
            </a:pPr>
            <a:r>
              <a:rPr lang="en-US" sz="3000" b="1" dirty="0" smtClean="0">
                <a:solidFill>
                  <a:srgbClr val="290DF9"/>
                </a:solidFill>
              </a:rPr>
              <a:t>Ground penetrating radar: </a:t>
            </a:r>
            <a:r>
              <a:rPr lang="en-US" sz="3000" dirty="0" smtClean="0">
                <a:solidFill>
                  <a:srgbClr val="290DF9"/>
                </a:solidFill>
              </a:rPr>
              <a:t>Development of a High Speed UWB GPR for Rebar Detection</a:t>
            </a:r>
            <a:br>
              <a:rPr lang="en-US" sz="3000" dirty="0" smtClean="0">
                <a:solidFill>
                  <a:srgbClr val="290DF9"/>
                </a:solidFill>
              </a:rPr>
            </a:br>
            <a:r>
              <a:rPr lang="en-US" sz="3000" dirty="0" smtClean="0">
                <a:solidFill>
                  <a:srgbClr val="290DF9"/>
                </a:solidFill>
              </a:rPr>
              <a:t> </a:t>
            </a:r>
            <a:r>
              <a:rPr lang="en-US" sz="3000" b="1" dirty="0" smtClean="0">
                <a:solidFill>
                  <a:srgbClr val="C00000"/>
                </a:solidFill>
              </a:rPr>
              <a:t>Advantages in cost, size, power, scalability</a:t>
            </a:r>
            <a:endParaRPr lang="en-US" sz="3000" b="1" dirty="0">
              <a:solidFill>
                <a:srgbClr val="C00000"/>
              </a:solidFill>
            </a:endParaRPr>
          </a:p>
        </p:txBody>
      </p:sp>
      <p:sp>
        <p:nvSpPr>
          <p:cNvPr id="49" name="TextBox 48"/>
          <p:cNvSpPr txBox="1"/>
          <p:nvPr/>
        </p:nvSpPr>
        <p:spPr>
          <a:xfrm>
            <a:off x="1642462" y="6427958"/>
            <a:ext cx="1950790" cy="307777"/>
          </a:xfrm>
          <a:prstGeom prst="rect">
            <a:avLst/>
          </a:prstGeom>
          <a:noFill/>
        </p:spPr>
        <p:txBody>
          <a:bodyPr wrap="none" rtlCol="0">
            <a:spAutoFit/>
          </a:bodyPr>
          <a:lstStyle/>
          <a:p>
            <a:r>
              <a:rPr lang="en-US" sz="1400" b="1" dirty="0" smtClean="0"/>
              <a:t>E. </a:t>
            </a:r>
            <a:r>
              <a:rPr lang="en-US" sz="1400" b="1" dirty="0" err="1" smtClean="0"/>
              <a:t>Oberla</a:t>
            </a:r>
            <a:r>
              <a:rPr lang="en-US" sz="1400" b="1" dirty="0" smtClean="0"/>
              <a:t> slide (mostly) </a:t>
            </a:r>
            <a:endParaRPr lang="en-US" sz="1400" b="1" dirty="0"/>
          </a:p>
        </p:txBody>
      </p:sp>
      <p:pic>
        <p:nvPicPr>
          <p:cNvPr id="18" name="Content Placeholder 9"/>
          <p:cNvPicPr/>
          <p:nvPr/>
        </p:nvPicPr>
        <p:blipFill rotWithShape="1">
          <a:blip r:embed="rId5" cstate="print">
            <a:extLst>
              <a:ext uri="{28A0092B-C50C-407E-A947-70E740481C1C}">
                <a14:useLocalDpi xmlns:a14="http://schemas.microsoft.com/office/drawing/2010/main" val="0"/>
              </a:ext>
            </a:extLst>
          </a:blip>
          <a:srcRect/>
          <a:stretch/>
        </p:blipFill>
        <p:spPr>
          <a:xfrm>
            <a:off x="6553200" y="4184844"/>
            <a:ext cx="2438400" cy="435726"/>
          </a:xfrm>
          <a:prstGeom prst="rect">
            <a:avLst/>
          </a:prstGeom>
        </p:spPr>
      </p:pic>
    </p:spTree>
    <p:extLst>
      <p:ext uri="{BB962C8B-B14F-4D97-AF65-F5344CB8AC3E}">
        <p14:creationId xmlns:p14="http://schemas.microsoft.com/office/powerpoint/2010/main" val="2533307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914400"/>
          </a:xfrm>
        </p:spPr>
        <p:txBody>
          <a:bodyPr>
            <a:normAutofit/>
          </a:bodyPr>
          <a:lstStyle/>
          <a:p>
            <a:pPr>
              <a:lnSpc>
                <a:spcPct val="80000"/>
              </a:lnSpc>
            </a:pPr>
            <a:r>
              <a:rPr lang="en-US" sz="6600" b="1" dirty="0" smtClean="0"/>
              <a:t>Multichannel systems</a:t>
            </a:r>
            <a:endParaRPr lang="en-US" sz="6600"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17</a:t>
            </a:fld>
            <a:endParaRPr lang="en-US" dirty="0"/>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2526472" y="4842"/>
            <a:ext cx="3955370" cy="577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296" y="4955628"/>
            <a:ext cx="9144000" cy="2031325"/>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chemeClr val="accent4">
                    <a:lumMod val="10000"/>
                  </a:schemeClr>
                </a:solidFill>
              </a:rPr>
              <a:t>60-channel Demountable at the APS Laser Lab </a:t>
            </a:r>
          </a:p>
          <a:p>
            <a:pPr>
              <a:lnSpc>
                <a:spcPct val="75000"/>
              </a:lnSpc>
            </a:pPr>
            <a:r>
              <a:rPr lang="en-US" sz="2800" b="1" dirty="0">
                <a:solidFill>
                  <a:schemeClr val="accent4">
                    <a:lumMod val="10000"/>
                  </a:schemeClr>
                </a:solidFill>
              </a:rPr>
              <a:t> </a:t>
            </a:r>
            <a:r>
              <a:rPr lang="en-US" sz="2800" b="1" dirty="0" smtClean="0">
                <a:solidFill>
                  <a:schemeClr val="accent4">
                    <a:lumMod val="10000"/>
                  </a:schemeClr>
                </a:solidFill>
              </a:rPr>
              <a:t>     ( ANL X-ray Science Division)- dismantled</a:t>
            </a:r>
            <a:endParaRPr lang="en-US" sz="2800" b="1" dirty="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180-channel</a:t>
            </a:r>
            <a:r>
              <a:rPr lang="en-US" sz="2800" b="1" dirty="0" smtClean="0">
                <a:solidFill>
                  <a:srgbClr val="C00000"/>
                </a:solidFill>
              </a:rPr>
              <a:t> self-triggered </a:t>
            </a:r>
            <a:r>
              <a:rPr lang="en-US" sz="2800" b="1" dirty="0" smtClean="0">
                <a:solidFill>
                  <a:schemeClr val="accent4">
                    <a:lumMod val="10000"/>
                  </a:schemeClr>
                </a:solidFill>
              </a:rPr>
              <a:t>OTPC at Fermilab</a:t>
            </a: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Current Central Card supports 240 channels</a:t>
            </a: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Central Cards can be `daisy-chained’   for 480 …</a:t>
            </a:r>
          </a:p>
          <a:p>
            <a:pPr>
              <a:lnSpc>
                <a:spcPct val="75000"/>
              </a:lnSpc>
            </a:pPr>
            <a:endParaRPr lang="en-US" sz="2800" b="1" dirty="0" smtClean="0">
              <a:solidFill>
                <a:schemeClr val="accent4">
                  <a:lumMod val="10000"/>
                </a:schemeClr>
              </a:solidFill>
            </a:endParaRPr>
          </a:p>
        </p:txBody>
      </p:sp>
    </p:spTree>
    <p:extLst>
      <p:ext uri="{BB962C8B-B14F-4D97-AF65-F5344CB8AC3E}">
        <p14:creationId xmlns:p14="http://schemas.microsoft.com/office/powerpoint/2010/main" val="18804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76200"/>
            <a:ext cx="9119937" cy="685800"/>
          </a:xfrm>
        </p:spPr>
        <p:txBody>
          <a:bodyPr>
            <a:noAutofit/>
          </a:bodyPr>
          <a:lstStyle/>
          <a:p>
            <a:r>
              <a:rPr lang="en-US" b="1" dirty="0" smtClean="0"/>
              <a:t>Working on Gen-II Central Card</a:t>
            </a:r>
            <a:endParaRPr lang="en-US" b="1"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18</a:t>
            </a:fld>
            <a:endParaRPr lang="en-US" dirty="0"/>
          </a:p>
        </p:txBody>
      </p:sp>
      <p:sp>
        <p:nvSpPr>
          <p:cNvPr id="7" name="Rectangle 6"/>
          <p:cNvSpPr/>
          <p:nvPr/>
        </p:nvSpPr>
        <p:spPr>
          <a:xfrm>
            <a:off x="24062" y="1313557"/>
            <a:ext cx="9119938" cy="6678751"/>
          </a:xfrm>
          <a:prstGeom prst="rect">
            <a:avLst/>
          </a:prstGeom>
        </p:spPr>
        <p:txBody>
          <a:bodyPr wrap="square">
            <a:spAutoFit/>
          </a:bodyPr>
          <a:lstStyle/>
          <a:p>
            <a:pPr marL="342900" indent="-342900">
              <a:buFont typeface="Arial" panose="020B0604020202020204" pitchFamily="34" charset="0"/>
              <a:buChar char="•"/>
            </a:pPr>
            <a:r>
              <a:rPr lang="en-US" sz="2800" b="1" dirty="0" smtClean="0">
                <a:solidFill>
                  <a:srgbClr val="C00000"/>
                </a:solidFill>
              </a:rPr>
              <a:t>Higher-speed and more options for readout:- USB, Ethernet, &amp; 6Gbps/fiber </a:t>
            </a:r>
            <a:r>
              <a:rPr lang="en-US" sz="2800" b="1" dirty="0">
                <a:solidFill>
                  <a:srgbClr val="C00000"/>
                </a:solidFill>
              </a:rPr>
              <a:t>QSFP</a:t>
            </a:r>
            <a:r>
              <a:rPr lang="en-US" sz="2800" b="1" dirty="0" smtClean="0">
                <a:solidFill>
                  <a:srgbClr val="C00000"/>
                </a:solidFill>
              </a:rPr>
              <a:t>+;</a:t>
            </a:r>
            <a:endParaRPr lang="en-US" sz="2800" b="1" dirty="0">
              <a:solidFill>
                <a:srgbClr val="C00000"/>
              </a:solidFill>
            </a:endParaRPr>
          </a:p>
          <a:p>
            <a:pPr marL="342900" indent="-342900">
              <a:buFont typeface="Arial" panose="020B0604020202020204" pitchFamily="34" charset="0"/>
              <a:buChar char="•"/>
            </a:pPr>
            <a:r>
              <a:rPr lang="en-US" sz="2400" b="1" dirty="0" smtClean="0">
                <a:solidFill>
                  <a:srgbClr val="FF3399"/>
                </a:solidFill>
              </a:rPr>
              <a:t>Can handle 8 ACDC cards for a total of 240 channels per module (twice 1</a:t>
            </a:r>
            <a:r>
              <a:rPr lang="en-US" sz="2400" b="1" baseline="30000" dirty="0" smtClean="0">
                <a:solidFill>
                  <a:srgbClr val="FF3399"/>
                </a:solidFill>
              </a:rPr>
              <a:t>st</a:t>
            </a:r>
            <a:r>
              <a:rPr lang="en-US" sz="2400" b="1" dirty="0" smtClean="0">
                <a:solidFill>
                  <a:srgbClr val="FF3399"/>
                </a:solidFill>
              </a:rPr>
              <a:t> Gen)- multiple modules can be daisy-chained;</a:t>
            </a:r>
          </a:p>
          <a:p>
            <a:pPr marL="342900" indent="-342900">
              <a:buFont typeface="Arial" panose="020B0604020202020204" pitchFamily="34" charset="0"/>
              <a:buChar char="•"/>
            </a:pPr>
            <a:r>
              <a:rPr lang="en-US" sz="2800" b="1" dirty="0" smtClean="0"/>
              <a:t>Expanded system, trigger, signal interfaces for flexibility in use:</a:t>
            </a:r>
          </a:p>
          <a:p>
            <a:pPr marL="800100" lvl="1" indent="-342900">
              <a:buFont typeface="Arial" panose="020B0604020202020204" pitchFamily="34" charset="0"/>
              <a:buChar char="•"/>
            </a:pPr>
            <a:r>
              <a:rPr lang="en-US" sz="2400" b="1" dirty="0" smtClean="0"/>
              <a:t>one </a:t>
            </a:r>
            <a:r>
              <a:rPr lang="en-US" sz="2400" b="1" dirty="0"/>
              <a:t>RJ45 connector with LVDS for system integration;</a:t>
            </a:r>
          </a:p>
          <a:p>
            <a:pPr marL="800100" lvl="1" indent="-342900">
              <a:buFont typeface="Arial" panose="020B0604020202020204" pitchFamily="34" charset="0"/>
              <a:buChar char="•"/>
            </a:pPr>
            <a:r>
              <a:rPr lang="en-US" sz="2400" b="1" dirty="0" smtClean="0"/>
              <a:t>8 </a:t>
            </a:r>
            <a:r>
              <a:rPr lang="en-US" sz="2400" b="1" dirty="0"/>
              <a:t>RJ45 connectors with LVDS for Front End Cards (</a:t>
            </a:r>
            <a:r>
              <a:rPr lang="en-US" sz="2400" b="1" dirty="0" smtClean="0"/>
              <a:t>FE)communication.</a:t>
            </a:r>
            <a:endParaRPr lang="en-US" sz="2400" b="1" dirty="0"/>
          </a:p>
          <a:p>
            <a:pPr marL="800100" lvl="1" indent="-342900">
              <a:buFont typeface="Arial" panose="020B0604020202020204" pitchFamily="34" charset="0"/>
              <a:buChar char="•"/>
            </a:pPr>
            <a:r>
              <a:rPr lang="en-US" sz="2400" b="1" dirty="0" smtClean="0"/>
              <a:t>SMA </a:t>
            </a:r>
            <a:r>
              <a:rPr lang="en-US" sz="2400" b="1" dirty="0"/>
              <a:t>inputs </a:t>
            </a:r>
            <a:r>
              <a:rPr lang="en-US" sz="2400" b="1" dirty="0" smtClean="0"/>
              <a:t>to </a:t>
            </a:r>
            <a:r>
              <a:rPr lang="en-US" sz="2400" b="1" dirty="0"/>
              <a:t>FPGA I/O on front-panel </a:t>
            </a:r>
            <a:r>
              <a:rPr lang="en-US" sz="2400" b="1" dirty="0" smtClean="0"/>
              <a:t>for </a:t>
            </a:r>
            <a:r>
              <a:rPr lang="en-US" sz="2400" b="1" dirty="0"/>
              <a:t>trigger </a:t>
            </a:r>
            <a:r>
              <a:rPr lang="en-US" sz="2400" b="1" dirty="0" smtClean="0"/>
              <a:t>or optional </a:t>
            </a:r>
            <a:r>
              <a:rPr lang="en-US" sz="2400" b="1" dirty="0"/>
              <a:t>clock input</a:t>
            </a:r>
          </a:p>
          <a:p>
            <a:pPr marL="800100" lvl="1" indent="-342900">
              <a:buFont typeface="Arial" panose="020B0604020202020204" pitchFamily="34" charset="0"/>
              <a:buChar char="•"/>
            </a:pPr>
            <a:r>
              <a:rPr lang="en-US" sz="2400" b="1" dirty="0" smtClean="0"/>
              <a:t>several </a:t>
            </a:r>
            <a:r>
              <a:rPr lang="en-US" sz="2400" b="1" dirty="0"/>
              <a:t>other SMA inputs on board for </a:t>
            </a:r>
            <a:r>
              <a:rPr lang="en-US" sz="2400" b="1" dirty="0" smtClean="0"/>
              <a:t>app-specific signals</a:t>
            </a:r>
            <a:endParaRPr lang="en-US" sz="2400" b="1" dirty="0"/>
          </a:p>
          <a:p>
            <a:pPr marL="800100" lvl="1" indent="-342900">
              <a:buFont typeface="Arial" panose="020B0604020202020204" pitchFamily="34" charset="0"/>
              <a:buChar char="•"/>
            </a:pPr>
            <a:r>
              <a:rPr lang="en-US" sz="2400" b="1" dirty="0"/>
              <a:t>inputs/outputs from </a:t>
            </a:r>
            <a:r>
              <a:rPr lang="en-US" sz="2400" b="1" dirty="0" smtClean="0"/>
              <a:t>FPGA</a:t>
            </a:r>
          </a:p>
          <a:p>
            <a:pPr marL="342900" indent="-342900">
              <a:buFont typeface="Arial" panose="020B0604020202020204" pitchFamily="34" charset="0"/>
              <a:buChar char="•"/>
            </a:pPr>
            <a:r>
              <a:rPr lang="en-US" sz="2800" b="1" dirty="0">
                <a:solidFill>
                  <a:srgbClr val="FF0000"/>
                </a:solidFill>
              </a:rPr>
              <a:t>Implemented in a widely-used standard: </a:t>
            </a:r>
            <a:r>
              <a:rPr lang="en-US" sz="2800" b="1" dirty="0" smtClean="0">
                <a:solidFill>
                  <a:srgbClr val="FF0000"/>
                </a:solidFill>
              </a:rPr>
              <a:t>VME32/64X</a:t>
            </a:r>
            <a:endParaRPr lang="en-US" sz="2800" b="1" dirty="0">
              <a:solidFill>
                <a:srgbClr val="FF6600"/>
              </a:solidFill>
            </a:endParaRPr>
          </a:p>
          <a:p>
            <a:pPr marL="342900" indent="-342900">
              <a:buFont typeface="Arial" panose="020B0604020202020204" pitchFamily="34" charset="0"/>
              <a:buChar char="•"/>
            </a:pPr>
            <a:endParaRPr lang="en-US" sz="2400" b="1" dirty="0" smtClean="0"/>
          </a:p>
          <a:p>
            <a:pPr marL="800100" lvl="1"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p:txBody>
      </p:sp>
      <p:sp>
        <p:nvSpPr>
          <p:cNvPr id="8" name="TextBox 7"/>
          <p:cNvSpPr txBox="1"/>
          <p:nvPr/>
        </p:nvSpPr>
        <p:spPr>
          <a:xfrm>
            <a:off x="0" y="556736"/>
            <a:ext cx="9525000" cy="738664"/>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Design by </a:t>
            </a:r>
            <a:r>
              <a:rPr lang="en-US" sz="2800" b="1" dirty="0" err="1" smtClean="0">
                <a:solidFill>
                  <a:schemeClr val="tx1">
                    <a:lumMod val="75000"/>
                    <a:lumOff val="25000"/>
                  </a:schemeClr>
                </a:solidFill>
              </a:rPr>
              <a:t>Mircea</a:t>
            </a:r>
            <a:r>
              <a:rPr lang="en-US" sz="2800" b="1" dirty="0" smtClean="0">
                <a:solidFill>
                  <a:schemeClr val="tx1">
                    <a:lumMod val="75000"/>
                    <a:lumOff val="25000"/>
                  </a:schemeClr>
                </a:solidFill>
              </a:rPr>
              <a:t> Bogdan on Watchman funds: reuses blocks from </a:t>
            </a:r>
            <a:r>
              <a:rPr lang="en-US" sz="2800" b="1" dirty="0" err="1" smtClean="0">
                <a:solidFill>
                  <a:schemeClr val="tx1">
                    <a:lumMod val="75000"/>
                    <a:lumOff val="25000"/>
                  </a:schemeClr>
                </a:solidFill>
              </a:rPr>
              <a:t>Wah’s</a:t>
            </a:r>
            <a:r>
              <a:rPr lang="en-US" sz="2800" b="1" dirty="0" smtClean="0">
                <a:solidFill>
                  <a:schemeClr val="tx1">
                    <a:lumMod val="75000"/>
                    <a:lumOff val="25000"/>
                  </a:schemeClr>
                </a:solidFill>
              </a:rPr>
              <a:t> JPARC and other working boards by </a:t>
            </a:r>
            <a:r>
              <a:rPr lang="en-US" sz="2800" b="1" dirty="0" err="1" smtClean="0">
                <a:solidFill>
                  <a:schemeClr val="tx1">
                    <a:lumMod val="75000"/>
                    <a:lumOff val="25000"/>
                  </a:schemeClr>
                </a:solidFill>
              </a:rPr>
              <a:t>Mircea</a:t>
            </a:r>
            <a:endParaRPr lang="en-US" sz="2800" b="1" dirty="0" smtClean="0">
              <a:solidFill>
                <a:schemeClr val="tx1">
                  <a:lumMod val="75000"/>
                  <a:lumOff val="25000"/>
                </a:schemeClr>
              </a:solidFill>
            </a:endParaRPr>
          </a:p>
        </p:txBody>
      </p:sp>
    </p:spTree>
    <p:extLst>
      <p:ext uri="{BB962C8B-B14F-4D97-AF65-F5344CB8AC3E}">
        <p14:creationId xmlns:p14="http://schemas.microsoft.com/office/powerpoint/2010/main" val="1139733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Gen-II Central Card (</a:t>
            </a:r>
            <a:r>
              <a:rPr lang="en-US" dirty="0" err="1" smtClean="0"/>
              <a:t>Mircea</a:t>
            </a:r>
            <a:r>
              <a:rPr lang="en-US" dirty="0" smtClean="0"/>
              <a:t> Bogdan)</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19</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762000"/>
            <a:ext cx="4021976" cy="5058122"/>
          </a:xfrm>
          <a:prstGeom prst="rect">
            <a:avLst/>
          </a:prstGeom>
        </p:spPr>
      </p:pic>
      <p:sp>
        <p:nvSpPr>
          <p:cNvPr id="7" name="TextBox 6"/>
          <p:cNvSpPr txBox="1"/>
          <p:nvPr/>
        </p:nvSpPr>
        <p:spPr>
          <a:xfrm>
            <a:off x="0" y="5715000"/>
            <a:ext cx="9144000" cy="1061829"/>
          </a:xfrm>
          <a:prstGeom prst="rect">
            <a:avLst/>
          </a:prstGeom>
          <a:noFill/>
        </p:spPr>
        <p:txBody>
          <a:bodyPr wrap="square" rtlCol="0">
            <a:spAutoFit/>
          </a:bodyPr>
          <a:lstStyle/>
          <a:p>
            <a:pPr>
              <a:lnSpc>
                <a:spcPct val="75000"/>
              </a:lnSpc>
            </a:pPr>
            <a:r>
              <a:rPr lang="en-US" sz="2800" b="1" dirty="0">
                <a:solidFill>
                  <a:schemeClr val="accent4">
                    <a:lumMod val="10000"/>
                  </a:schemeClr>
                </a:solidFill>
              </a:rPr>
              <a:t>A</a:t>
            </a:r>
            <a:r>
              <a:rPr lang="en-US" sz="2800" b="1" dirty="0" smtClean="0">
                <a:solidFill>
                  <a:schemeClr val="accent4">
                    <a:lumMod val="10000"/>
                  </a:schemeClr>
                </a:solidFill>
              </a:rPr>
              <a:t> 500 MHz sampling VME board by </a:t>
            </a:r>
            <a:r>
              <a:rPr lang="en-US" sz="2800" b="1" dirty="0" err="1" smtClean="0">
                <a:solidFill>
                  <a:schemeClr val="accent4">
                    <a:lumMod val="10000"/>
                  </a:schemeClr>
                </a:solidFill>
              </a:rPr>
              <a:t>Mircea</a:t>
            </a:r>
            <a:r>
              <a:rPr lang="en-US" sz="2800" b="1" dirty="0" smtClean="0">
                <a:solidFill>
                  <a:schemeClr val="accent4">
                    <a:lumMod val="10000"/>
                  </a:schemeClr>
                </a:solidFill>
              </a:rPr>
              <a:t> for KOTO - many of the blocks/components  will be re-used in the Gen-II Central Card</a:t>
            </a:r>
          </a:p>
        </p:txBody>
      </p:sp>
    </p:spTree>
    <p:extLst>
      <p:ext uri="{BB962C8B-B14F-4D97-AF65-F5344CB8AC3E}">
        <p14:creationId xmlns:p14="http://schemas.microsoft.com/office/powerpoint/2010/main" val="3835476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2316162"/>
          </a:xfrm>
        </p:spPr>
        <p:txBody>
          <a:bodyPr>
            <a:noAutofit/>
          </a:bodyPr>
          <a:lstStyle/>
          <a:p>
            <a:pPr>
              <a:lnSpc>
                <a:spcPct val="75000"/>
              </a:lnSpc>
            </a:pPr>
            <a:r>
              <a:rPr lang="en-US" sz="6600" dirty="0" smtClean="0">
                <a:solidFill>
                  <a:schemeClr val="tx1">
                    <a:lumMod val="75000"/>
                    <a:lumOff val="25000"/>
                  </a:schemeClr>
                </a:solidFill>
              </a:rPr>
              <a:t>The Large-Area MCP-PMT </a:t>
            </a:r>
            <a:r>
              <a:rPr lang="en-US" sz="6600" dirty="0" smtClean="0"/>
              <a:t/>
            </a:r>
            <a:br>
              <a:rPr lang="en-US" sz="6600" dirty="0" smtClean="0"/>
            </a:br>
            <a:r>
              <a:rPr lang="en-US" sz="6600" dirty="0" smtClean="0"/>
              <a:t>A Transformational Technology</a:t>
            </a:r>
            <a:endParaRPr lang="en-US" sz="6600" dirty="0"/>
          </a:p>
        </p:txBody>
      </p:sp>
      <p:sp>
        <p:nvSpPr>
          <p:cNvPr id="3" name="Content Placeholder 2"/>
          <p:cNvSpPr>
            <a:spLocks noGrp="1"/>
          </p:cNvSpPr>
          <p:nvPr>
            <p:ph idx="1"/>
          </p:nvPr>
        </p:nvSpPr>
        <p:spPr>
          <a:xfrm>
            <a:off x="486770" y="2209801"/>
            <a:ext cx="8229600" cy="3810000"/>
          </a:xfrm>
        </p:spPr>
        <p:txBody>
          <a:bodyPr>
            <a:normAutofit fontScale="92500"/>
          </a:bodyPr>
          <a:lstStyle/>
          <a:p>
            <a:r>
              <a:rPr lang="en-US" dirty="0" smtClean="0"/>
              <a:t>No competition in time resolution, gain-bandwidth, number of pixels per area, noise</a:t>
            </a:r>
          </a:p>
          <a:p>
            <a:r>
              <a:rPr lang="en-US" dirty="0" smtClean="0"/>
              <a:t>No competition in scalability to large areas</a:t>
            </a:r>
          </a:p>
          <a:p>
            <a:r>
              <a:rPr lang="en-US" dirty="0" smtClean="0"/>
              <a:t>Intrinsically simple and </a:t>
            </a:r>
            <a:r>
              <a:rPr lang="en-US" u="sng" dirty="0" smtClean="0"/>
              <a:t>components</a:t>
            </a:r>
            <a:r>
              <a:rPr lang="en-US" dirty="0" smtClean="0"/>
              <a:t> are cheap </a:t>
            </a:r>
          </a:p>
          <a:p>
            <a:r>
              <a:rPr lang="en-US" dirty="0" smtClean="0"/>
              <a:t>Millions (almost a billion) of pixels per m</a:t>
            </a:r>
            <a:r>
              <a:rPr lang="en-US" baseline="30000" dirty="0" smtClean="0"/>
              <a:t>2</a:t>
            </a:r>
            <a:r>
              <a:rPr lang="en-US" dirty="0" smtClean="0"/>
              <a:t> each with </a:t>
            </a:r>
            <a:r>
              <a:rPr lang="en-US" dirty="0" err="1" smtClean="0"/>
              <a:t>psec</a:t>
            </a:r>
            <a:r>
              <a:rPr lang="en-US" dirty="0" smtClean="0"/>
              <a:t> time resolution opens up  opportunities that have never been considered. </a:t>
            </a:r>
          </a:p>
        </p:txBody>
      </p:sp>
      <p:sp>
        <p:nvSpPr>
          <p:cNvPr id="9" name="TextBox 8"/>
          <p:cNvSpPr txBox="1"/>
          <p:nvPr/>
        </p:nvSpPr>
        <p:spPr>
          <a:xfrm>
            <a:off x="0" y="5715000"/>
            <a:ext cx="9220200" cy="1061829"/>
          </a:xfrm>
          <a:prstGeom prst="rect">
            <a:avLst/>
          </a:prstGeom>
          <a:noFill/>
        </p:spPr>
        <p:txBody>
          <a:bodyPr wrap="square" rtlCol="0">
            <a:spAutoFit/>
          </a:bodyPr>
          <a:lstStyle/>
          <a:p>
            <a:pPr algn="ctr">
              <a:lnSpc>
                <a:spcPct val="75000"/>
              </a:lnSpc>
            </a:pPr>
            <a:r>
              <a:rPr lang="en-US" sz="2800" b="1" dirty="0" smtClean="0">
                <a:solidFill>
                  <a:srgbClr val="FF3300"/>
                </a:solidFill>
              </a:rPr>
              <a:t>WE HAVE FOUND NO SHOW-STOPPERS AND THERE IS NO COMPETITION IN PERFORMANCE</a:t>
            </a:r>
            <a:endParaRPr lang="en-US" sz="2800" b="1" dirty="0">
              <a:solidFill>
                <a:srgbClr val="FF3300"/>
              </a:solidFill>
            </a:endParaRPr>
          </a:p>
          <a:p>
            <a:pPr algn="ctr">
              <a:lnSpc>
                <a:spcPct val="75000"/>
              </a:lnSpc>
            </a:pPr>
            <a:r>
              <a:rPr lang="en-US" sz="2800" b="1" dirty="0" smtClean="0">
                <a:solidFill>
                  <a:schemeClr val="tx1">
                    <a:lumMod val="75000"/>
                    <a:lumOff val="25000"/>
                  </a:schemeClr>
                </a:solidFill>
              </a:rPr>
              <a:t>However it is not easy…we have both successes &amp; challenges</a:t>
            </a:r>
            <a:endParaRPr lang="en-US" sz="2800" b="1" dirty="0">
              <a:solidFill>
                <a:schemeClr val="tx1">
                  <a:lumMod val="75000"/>
                  <a:lumOff val="25000"/>
                </a:schemeClr>
              </a:solidFill>
            </a:endParaRPr>
          </a:p>
        </p:txBody>
      </p:sp>
    </p:spTree>
    <p:extLst>
      <p:ext uri="{BB962C8B-B14F-4D97-AF65-F5344CB8AC3E}">
        <p14:creationId xmlns:p14="http://schemas.microsoft.com/office/powerpoint/2010/main" val="1249529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Autofit/>
          </a:bodyPr>
          <a:lstStyle/>
          <a:p>
            <a:r>
              <a:rPr lang="en-US" sz="4800" b="1" dirty="0" smtClean="0"/>
              <a:t>New PSEC-4 MOSIS Run</a:t>
            </a:r>
            <a:endParaRPr lang="en-US" sz="4800" b="1"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20</a:t>
            </a:fld>
            <a:endParaRPr lang="en-US" dirty="0"/>
          </a:p>
        </p:txBody>
      </p:sp>
      <p:sp>
        <p:nvSpPr>
          <p:cNvPr id="3" name="TextBox 2"/>
          <p:cNvSpPr txBox="1"/>
          <p:nvPr/>
        </p:nvSpPr>
        <p:spPr>
          <a:xfrm>
            <a:off x="0" y="685800"/>
            <a:ext cx="9144000" cy="5909310"/>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chemeClr val="accent4">
                    <a:lumMod val="10000"/>
                  </a:schemeClr>
                </a:solidFill>
              </a:rPr>
              <a:t>Although PSEC-4 has short-comings, it works well, is well-documented (long NIM paper), and can sample up to 15 GS/sec with a bandwidth of 1.6 GHz;</a:t>
            </a:r>
          </a:p>
          <a:p>
            <a:pPr marL="457200" indent="-457200">
              <a:lnSpc>
                <a:spcPct val="75000"/>
              </a:lnSpc>
              <a:buFont typeface="Arial" panose="020B0604020202020204" pitchFamily="34" charset="0"/>
              <a:buChar char="•"/>
            </a:pPr>
            <a:endParaRPr lang="en-US" sz="2800" b="1" dirty="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tx1">
                    <a:lumMod val="75000"/>
                    <a:lumOff val="25000"/>
                  </a:schemeClr>
                </a:solidFill>
              </a:rPr>
              <a:t>ASICs are not easy- decided to double-down on the investment in  PSEC-4’s speed and bandwidth;</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rgbClr val="FF0000"/>
                </a:solidFill>
              </a:rPr>
              <a:t>Sandia (NM) paid the NRE and bought a 2</a:t>
            </a:r>
            <a:r>
              <a:rPr lang="en-US" sz="2800" b="1" baseline="30000" dirty="0" smtClean="0">
                <a:solidFill>
                  <a:srgbClr val="FF0000"/>
                </a:solidFill>
              </a:rPr>
              <a:t>nd</a:t>
            </a:r>
            <a:r>
              <a:rPr lang="en-US" sz="2800" b="1" dirty="0" smtClean="0">
                <a:solidFill>
                  <a:srgbClr val="FF0000"/>
                </a:solidFill>
              </a:rPr>
              <a:t> run from MOSIS- we piggy-backed and bought 2 lots of 40 chips for 10K$ each (standard price);</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rgbClr val="C00000"/>
                </a:solidFill>
              </a:rPr>
              <a:t>MOSIS offered us a deal of 3K$/batch (reduced from 10K) after the NRE  if we bought 135K$ total;  Iowa, MIT, Sandia-NM, Sandia-CA, and UC have jointly ordered it (1200 chips); </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ANNIE, Nu-DOT, Sandia  use in short-term--other trials</a:t>
            </a:r>
            <a:r>
              <a:rPr lang="en-US" sz="2800" b="1" dirty="0">
                <a:solidFill>
                  <a:schemeClr val="accent4">
                    <a:lumMod val="10000"/>
                  </a:schemeClr>
                </a:solidFill>
              </a:rPr>
              <a:t> </a:t>
            </a:r>
            <a:r>
              <a:rPr lang="en-US" sz="2800" b="1" dirty="0" smtClean="0">
                <a:solidFill>
                  <a:schemeClr val="accent4">
                    <a:lumMod val="10000"/>
                  </a:schemeClr>
                </a:solidFill>
              </a:rPr>
              <a:t>of psec -(&lt;5) resolution wave-form sampling in progress</a:t>
            </a:r>
          </a:p>
        </p:txBody>
      </p:sp>
    </p:spTree>
    <p:extLst>
      <p:ext uri="{BB962C8B-B14F-4D97-AF65-F5344CB8AC3E}">
        <p14:creationId xmlns:p14="http://schemas.microsoft.com/office/powerpoint/2010/main" val="1949578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Autofit/>
          </a:bodyPr>
          <a:lstStyle/>
          <a:p>
            <a:r>
              <a:rPr lang="en-US" sz="5400" b="1" dirty="0" smtClean="0"/>
              <a:t>Beyond PSEC-4</a:t>
            </a:r>
            <a:endParaRPr lang="en-US" sz="5400" b="1"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21</a:t>
            </a:fld>
            <a:endParaRPr lang="en-US" dirty="0"/>
          </a:p>
        </p:txBody>
      </p:sp>
      <p:sp>
        <p:nvSpPr>
          <p:cNvPr id="3" name="TextBox 2"/>
          <p:cNvSpPr txBox="1"/>
          <p:nvPr/>
        </p:nvSpPr>
        <p:spPr>
          <a:xfrm>
            <a:off x="0" y="1305848"/>
            <a:ext cx="9144000" cy="5262979"/>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chemeClr val="accent4">
                    <a:lumMod val="10000"/>
                  </a:schemeClr>
                </a:solidFill>
              </a:rPr>
              <a:t>Main limitation of PSEC-4 is the 256-cell buffer- Eric has gotten the self-triggering to work, so that a global trigger can come in after the signals, but it incurs </a:t>
            </a:r>
            <a:r>
              <a:rPr lang="en-US" sz="2800" b="1" dirty="0" err="1" smtClean="0">
                <a:solidFill>
                  <a:schemeClr val="accent4">
                    <a:lumMod val="10000"/>
                  </a:schemeClr>
                </a:solidFill>
              </a:rPr>
              <a:t>deadtime</a:t>
            </a:r>
            <a:r>
              <a:rPr lang="en-US" sz="2800" b="1" dirty="0" smtClean="0">
                <a:solidFill>
                  <a:schemeClr val="accent4">
                    <a:lumMod val="10000"/>
                  </a:schemeClr>
                </a:solidFill>
              </a:rPr>
              <a:t> and isn’t applicable to high occupancy or high rate applications</a:t>
            </a:r>
          </a:p>
          <a:p>
            <a:pPr marL="457200" indent="-457200">
              <a:lnSpc>
                <a:spcPct val="75000"/>
              </a:lnSpc>
              <a:buFont typeface="Arial" panose="020B0604020202020204" pitchFamily="34" charset="0"/>
              <a:buChar char="•"/>
            </a:pPr>
            <a:r>
              <a:rPr lang="en-US" sz="2800" b="1" dirty="0" smtClean="0">
                <a:solidFill>
                  <a:schemeClr val="tx1">
                    <a:lumMod val="50000"/>
                    <a:lumOff val="50000"/>
                  </a:schemeClr>
                </a:solidFill>
              </a:rPr>
              <a:t>We and  Gary’s group have been working on PSEC-5, a joining of the PSEC-4 sampling design with Gary’s deep buffer design, but moved from IBM to TSMC.  We’ve done much of the front-end, but had to stop as the 2014 ARL funding for this task was cut.</a:t>
            </a:r>
          </a:p>
          <a:p>
            <a:pPr marL="457200" indent="-457200">
              <a:lnSpc>
                <a:spcPct val="75000"/>
              </a:lnSpc>
              <a:buFont typeface="Arial" panose="020B0604020202020204" pitchFamily="34" charset="0"/>
              <a:buChar char="•"/>
            </a:pPr>
            <a:r>
              <a:rPr lang="en-US" sz="2800" b="1" dirty="0" smtClean="0">
                <a:solidFill>
                  <a:srgbClr val="FF0000"/>
                </a:solidFill>
              </a:rPr>
              <a:t>Gary and </a:t>
            </a:r>
            <a:r>
              <a:rPr lang="en-US" sz="2800" b="1" dirty="0" err="1" smtClean="0">
                <a:solidFill>
                  <a:srgbClr val="FF0000"/>
                </a:solidFill>
              </a:rPr>
              <a:t>Innosys</a:t>
            </a:r>
            <a:r>
              <a:rPr lang="en-US" sz="2800" b="1" dirty="0" smtClean="0">
                <a:solidFill>
                  <a:srgbClr val="FF0000"/>
                </a:solidFill>
              </a:rPr>
              <a:t> (SLC) and us have an SBIR for PSEC-5 development- Hawaii playing the leading role;</a:t>
            </a: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Eric has proposed a PSEC-4A that makes minimal changes (sic) to PSEC-4 beyond adding multiple buffering of hits so that it’s </a:t>
            </a:r>
            <a:r>
              <a:rPr lang="en-US" sz="2800" b="1" dirty="0" err="1" smtClean="0">
                <a:solidFill>
                  <a:schemeClr val="accent4">
                    <a:lumMod val="10000"/>
                  </a:schemeClr>
                </a:solidFill>
              </a:rPr>
              <a:t>deadtimeless</a:t>
            </a:r>
            <a:r>
              <a:rPr lang="en-US" sz="2800" b="1" dirty="0" smtClean="0">
                <a:solidFill>
                  <a:schemeClr val="accent4">
                    <a:lumMod val="10000"/>
                  </a:schemeClr>
                </a:solidFill>
              </a:rPr>
              <a:t> for typical neutrino experiments (e.g. ANNIE). Attractive to me </a:t>
            </a:r>
            <a:r>
              <a:rPr lang="en-US" sz="2800" b="1" dirty="0">
                <a:solidFill>
                  <a:schemeClr val="accent4">
                    <a:lumMod val="10000"/>
                  </a:schemeClr>
                </a:solidFill>
              </a:rPr>
              <a:t>(in parallel  to PSEC-5) </a:t>
            </a:r>
            <a:r>
              <a:rPr lang="en-US" sz="2800" b="1" dirty="0" smtClean="0">
                <a:solidFill>
                  <a:schemeClr val="accent4">
                    <a:lumMod val="10000"/>
                  </a:schemeClr>
                </a:solidFill>
              </a:rPr>
              <a:t>.</a:t>
            </a:r>
          </a:p>
        </p:txBody>
      </p:sp>
      <p:sp>
        <p:nvSpPr>
          <p:cNvPr id="7" name="TextBox 6"/>
          <p:cNvSpPr txBox="1"/>
          <p:nvPr/>
        </p:nvSpPr>
        <p:spPr>
          <a:xfrm>
            <a:off x="533400" y="685800"/>
            <a:ext cx="8382000" cy="415498"/>
          </a:xfrm>
          <a:prstGeom prst="rect">
            <a:avLst/>
          </a:prstGeom>
          <a:noFill/>
        </p:spPr>
        <p:txBody>
          <a:bodyPr wrap="square" rtlCol="0">
            <a:spAutoFit/>
          </a:bodyPr>
          <a:lstStyle/>
          <a:p>
            <a:pPr>
              <a:lnSpc>
                <a:spcPct val="75000"/>
              </a:lnSpc>
            </a:pPr>
            <a:r>
              <a:rPr lang="en-US" sz="2800" b="1" dirty="0" smtClean="0">
                <a:solidFill>
                  <a:schemeClr val="tx1">
                    <a:lumMod val="50000"/>
                    <a:lumOff val="50000"/>
                  </a:schemeClr>
                </a:solidFill>
              </a:rPr>
              <a:t>(See Kurtis’s talk on the Hawaii/UC coordinated effort )</a:t>
            </a:r>
          </a:p>
        </p:txBody>
      </p:sp>
    </p:spTree>
    <p:extLst>
      <p:ext uri="{BB962C8B-B14F-4D97-AF65-F5344CB8AC3E}">
        <p14:creationId xmlns:p14="http://schemas.microsoft.com/office/powerpoint/2010/main" val="173758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Part III. </a:t>
            </a:r>
            <a:r>
              <a:rPr lang="en-US" b="1" dirty="0"/>
              <a:t>Advanced Designs and </a:t>
            </a:r>
            <a:r>
              <a:rPr lang="en-US" b="1" dirty="0" smtClean="0"/>
              <a:t>Fabrication</a:t>
            </a:r>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62000"/>
            <a:ext cx="6477000" cy="4857750"/>
          </a:xfrm>
          <a:prstGeom prst="rect">
            <a:avLst/>
          </a:prstGeom>
        </p:spPr>
      </p:pic>
      <p:sp>
        <p:nvSpPr>
          <p:cNvPr id="7" name="TextBox 6"/>
          <p:cNvSpPr txBox="1"/>
          <p:nvPr/>
        </p:nvSpPr>
        <p:spPr>
          <a:xfrm>
            <a:off x="-31845" y="5722108"/>
            <a:ext cx="9175845" cy="1061829"/>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IMO all the performance parameters and single steps have been proven (and published) by the collaboration; the main problems we face are related to manufacturability.</a:t>
            </a:r>
          </a:p>
        </p:txBody>
      </p:sp>
    </p:spTree>
    <p:extLst>
      <p:ext uri="{BB962C8B-B14F-4D97-AF65-F5344CB8AC3E}">
        <p14:creationId xmlns:p14="http://schemas.microsoft.com/office/powerpoint/2010/main" val="767974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Rationale for Gen-II</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pPr/>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solidFill>
                  <a:srgbClr val="000030"/>
                </a:solidFill>
              </a:rPr>
              <a:pPr/>
              <a:t>23</a:t>
            </a:fld>
            <a:endParaRPr lang="en-US" dirty="0">
              <a:solidFill>
                <a:srgbClr val="000030"/>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311" t="15459" b="1131"/>
          <a:stretch/>
        </p:blipFill>
        <p:spPr>
          <a:xfrm>
            <a:off x="1143000" y="2640822"/>
            <a:ext cx="6248400" cy="4217178"/>
          </a:xfrm>
          <a:prstGeom prst="rect">
            <a:avLst/>
          </a:prstGeom>
        </p:spPr>
      </p:pic>
      <p:sp>
        <p:nvSpPr>
          <p:cNvPr id="3" name="TextBox 2"/>
          <p:cNvSpPr txBox="1"/>
          <p:nvPr/>
        </p:nvSpPr>
        <p:spPr>
          <a:xfrm>
            <a:off x="24062" y="685800"/>
            <a:ext cx="9119938" cy="2308324"/>
          </a:xfrm>
          <a:prstGeom prst="rect">
            <a:avLst/>
          </a:prstGeom>
          <a:noFill/>
        </p:spPr>
        <p:txBody>
          <a:bodyPr wrap="square" rtlCol="0">
            <a:spAutoFit/>
          </a:bodyPr>
          <a:lstStyle/>
          <a:p>
            <a:pPr>
              <a:lnSpc>
                <a:spcPct val="75000"/>
              </a:lnSpc>
            </a:pPr>
            <a:r>
              <a:rPr lang="en-US" sz="3200" b="1" dirty="0" smtClean="0">
                <a:solidFill>
                  <a:schemeClr val="accent4">
                    <a:lumMod val="10000"/>
                  </a:schemeClr>
                </a:solidFill>
              </a:rPr>
              <a:t>For LAPPD</a:t>
            </a:r>
            <a:r>
              <a:rPr lang="en-US" sz="3200" b="1" baseline="30000" dirty="0" smtClean="0">
                <a:solidFill>
                  <a:schemeClr val="accent4">
                    <a:lumMod val="10000"/>
                  </a:schemeClr>
                </a:solidFill>
              </a:rPr>
              <a:t>TM</a:t>
            </a:r>
            <a:r>
              <a:rPr lang="en-US" sz="3200" b="1" dirty="0" smtClean="0">
                <a:solidFill>
                  <a:schemeClr val="accent4">
                    <a:lumMod val="10000"/>
                  </a:schemeClr>
                </a:solidFill>
              </a:rPr>
              <a:t>s to be useful to the HEP, Nuclear, and security communities they have to be affordable- IMO at or less than a </a:t>
            </a:r>
            <a:r>
              <a:rPr lang="en-US" sz="3200" b="1" dirty="0" err="1" smtClean="0">
                <a:solidFill>
                  <a:schemeClr val="accent4">
                    <a:lumMod val="10000"/>
                  </a:schemeClr>
                </a:solidFill>
              </a:rPr>
              <a:t>Planacon</a:t>
            </a:r>
            <a:r>
              <a:rPr lang="en-US" sz="3200" b="1" dirty="0" smtClean="0">
                <a:solidFill>
                  <a:schemeClr val="accent4">
                    <a:lumMod val="10000"/>
                  </a:schemeClr>
                </a:solidFill>
              </a:rPr>
              <a:t>.  All the cost at present is in the fabrication- the packaging components are cheap. Need to look ahead to competition. </a:t>
            </a:r>
          </a:p>
        </p:txBody>
      </p:sp>
    </p:spTree>
    <p:extLst>
      <p:ext uri="{BB962C8B-B14F-4D97-AF65-F5344CB8AC3E}">
        <p14:creationId xmlns:p14="http://schemas.microsoft.com/office/powerpoint/2010/main" val="4261460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Toward an Affordable Gen-II Design</a:t>
            </a:r>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24</a:t>
            </a:fld>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77407"/>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33" t="14444" r="39168" b="15556"/>
          <a:stretch/>
        </p:blipFill>
        <p:spPr>
          <a:xfrm>
            <a:off x="76200" y="762000"/>
            <a:ext cx="2090057" cy="18288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1607" r="14732" b="8929"/>
          <a:stretch/>
        </p:blipFill>
        <p:spPr>
          <a:xfrm>
            <a:off x="5794187" y="769936"/>
            <a:ext cx="2054413" cy="190500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500" y="3581400"/>
            <a:ext cx="3314700" cy="2520224"/>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0833" t="5555"/>
          <a:stretch/>
        </p:blipFill>
        <p:spPr>
          <a:xfrm rot="10800000">
            <a:off x="3272355" y="4604781"/>
            <a:ext cx="2098766" cy="1877843"/>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106" t="9308" r="9839" b="2534"/>
          <a:stretch/>
        </p:blipFill>
        <p:spPr>
          <a:xfrm>
            <a:off x="178064" y="3810840"/>
            <a:ext cx="2148198" cy="1476887"/>
          </a:xfrm>
          <a:prstGeom prst="rect">
            <a:avLst/>
          </a:prstGeom>
        </p:spPr>
      </p:pic>
      <p:sp>
        <p:nvSpPr>
          <p:cNvPr id="16" name="TextBox 15"/>
          <p:cNvSpPr txBox="1"/>
          <p:nvPr/>
        </p:nvSpPr>
        <p:spPr>
          <a:xfrm>
            <a:off x="111916" y="2590800"/>
            <a:ext cx="2174084"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Flat Top Seal</a:t>
            </a:r>
          </a:p>
        </p:txBody>
      </p:sp>
      <p:sp>
        <p:nvSpPr>
          <p:cNvPr id="17" name="TextBox 16"/>
          <p:cNvSpPr txBox="1"/>
          <p:nvPr/>
        </p:nvSpPr>
        <p:spPr>
          <a:xfrm>
            <a:off x="5638800" y="2667000"/>
            <a:ext cx="4188013" cy="69249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High QE Photocathode</a:t>
            </a:r>
          </a:p>
          <a:p>
            <a:pPr>
              <a:lnSpc>
                <a:spcPct val="75000"/>
              </a:lnSpc>
            </a:pPr>
            <a:r>
              <a:rPr lang="en-US" sz="2400" b="1" dirty="0" smtClean="0">
                <a:solidFill>
                  <a:srgbClr val="FF0000"/>
                </a:solidFill>
              </a:rPr>
              <a:t>(patent with BNL, RMD)</a:t>
            </a:r>
          </a:p>
        </p:txBody>
      </p:sp>
      <p:sp>
        <p:nvSpPr>
          <p:cNvPr id="18" name="TextBox 17"/>
          <p:cNvSpPr txBox="1"/>
          <p:nvPr/>
        </p:nvSpPr>
        <p:spPr>
          <a:xfrm>
            <a:off x="101451" y="5418278"/>
            <a:ext cx="3170903" cy="1384995"/>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Performance: </a:t>
            </a:r>
          </a:p>
          <a:p>
            <a:pPr>
              <a:lnSpc>
                <a:spcPct val="75000"/>
              </a:lnSpc>
            </a:pPr>
            <a:r>
              <a:rPr lang="en-US" sz="2800" b="1" dirty="0" smtClean="0">
                <a:solidFill>
                  <a:schemeClr val="accent4">
                    <a:lumMod val="10000"/>
                  </a:schemeClr>
                </a:solidFill>
              </a:rPr>
              <a:t>HV and signal</a:t>
            </a:r>
          </a:p>
          <a:p>
            <a:pPr>
              <a:lnSpc>
                <a:spcPct val="75000"/>
              </a:lnSpc>
            </a:pPr>
            <a:r>
              <a:rPr lang="en-US" sz="2800" b="1" dirty="0">
                <a:solidFill>
                  <a:srgbClr val="FF0000"/>
                </a:solidFill>
              </a:rPr>
              <a:t> </a:t>
            </a:r>
            <a:r>
              <a:rPr lang="en-US" sz="2800" b="1" dirty="0" smtClean="0">
                <a:solidFill>
                  <a:srgbClr val="FF0000"/>
                </a:solidFill>
              </a:rPr>
              <a:t>(NIM-A,RSI papers, patent)</a:t>
            </a:r>
            <a:endParaRPr lang="en-US" sz="2800" b="1" dirty="0" smtClean="0">
              <a:solidFill>
                <a:schemeClr val="accent4">
                  <a:lumMod val="10000"/>
                </a:schemeClr>
              </a:solidFill>
            </a:endParaRPr>
          </a:p>
        </p:txBody>
      </p:sp>
      <p:sp>
        <p:nvSpPr>
          <p:cNvPr id="19" name="TextBox 18"/>
          <p:cNvSpPr txBox="1"/>
          <p:nvPr/>
        </p:nvSpPr>
        <p:spPr>
          <a:xfrm>
            <a:off x="2374229" y="6487736"/>
            <a:ext cx="4419601"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High-BW ceramic </a:t>
            </a:r>
            <a:r>
              <a:rPr lang="en-US" sz="2800" b="1" dirty="0" err="1" smtClean="0">
                <a:solidFill>
                  <a:schemeClr val="accent4">
                    <a:lumMod val="10000"/>
                  </a:schemeClr>
                </a:solidFill>
              </a:rPr>
              <a:t>pkg</a:t>
            </a:r>
            <a:endParaRPr lang="en-US" sz="2800" b="1" dirty="0" smtClean="0">
              <a:solidFill>
                <a:schemeClr val="accent4">
                  <a:lumMod val="10000"/>
                </a:schemeClr>
              </a:solidFill>
            </a:endParaRPr>
          </a:p>
        </p:txBody>
      </p:sp>
      <p:sp>
        <p:nvSpPr>
          <p:cNvPr id="21" name="TextBox 20"/>
          <p:cNvSpPr txBox="1"/>
          <p:nvPr/>
        </p:nvSpPr>
        <p:spPr>
          <a:xfrm>
            <a:off x="5562600" y="6172200"/>
            <a:ext cx="4267199" cy="1061829"/>
          </a:xfrm>
          <a:prstGeom prst="rect">
            <a:avLst/>
          </a:prstGeom>
          <a:noFill/>
        </p:spPr>
        <p:txBody>
          <a:bodyPr wrap="square" rtlCol="0">
            <a:spAutoFit/>
          </a:bodyPr>
          <a:lstStyle/>
          <a:p>
            <a:pPr>
              <a:lnSpc>
                <a:spcPct val="75000"/>
              </a:lnSpc>
            </a:pPr>
            <a:r>
              <a:rPr lang="en-US" sz="2800" b="1" dirty="0" err="1" smtClean="0">
                <a:solidFill>
                  <a:schemeClr val="accent4">
                    <a:lumMod val="10000"/>
                  </a:schemeClr>
                </a:solidFill>
              </a:rPr>
              <a:t>Psec</a:t>
            </a:r>
            <a:r>
              <a:rPr lang="en-US" sz="2800" b="1" dirty="0" smtClean="0">
                <a:solidFill>
                  <a:schemeClr val="accent4">
                    <a:lumMod val="10000"/>
                  </a:schemeClr>
                </a:solidFill>
              </a:rPr>
              <a:t> Electronics system</a:t>
            </a:r>
          </a:p>
          <a:p>
            <a:pPr>
              <a:lnSpc>
                <a:spcPct val="75000"/>
              </a:lnSpc>
            </a:pPr>
            <a:r>
              <a:rPr lang="en-US" sz="2800" b="1" dirty="0" smtClean="0">
                <a:solidFill>
                  <a:srgbClr val="FF0000"/>
                </a:solidFill>
              </a:rPr>
              <a:t>      (NIM-A paper)</a:t>
            </a:r>
            <a:endParaRPr lang="en-US" sz="2800" b="1" dirty="0">
              <a:solidFill>
                <a:srgbClr val="FF0000"/>
              </a:solidFill>
            </a:endParaRPr>
          </a:p>
          <a:p>
            <a:pPr>
              <a:lnSpc>
                <a:spcPct val="75000"/>
              </a:lnSpc>
            </a:pPr>
            <a:endParaRPr lang="en-US" sz="2800" b="1" dirty="0" smtClean="0">
              <a:solidFill>
                <a:schemeClr val="accent4">
                  <a:lumMod val="10000"/>
                </a:schemeClr>
              </a:solidFill>
            </a:endParaRPr>
          </a:p>
        </p:txBody>
      </p:sp>
      <p:sp>
        <p:nvSpPr>
          <p:cNvPr id="22" name="TextBox 21"/>
          <p:cNvSpPr txBox="1"/>
          <p:nvPr/>
        </p:nvSpPr>
        <p:spPr>
          <a:xfrm>
            <a:off x="2819400" y="1565702"/>
            <a:ext cx="2664823"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Gen-I LAPPD</a:t>
            </a:r>
            <a:r>
              <a:rPr lang="en-US" sz="2800" b="1" baseline="30000" dirty="0" smtClean="0">
                <a:solidFill>
                  <a:schemeClr val="accent4">
                    <a:lumMod val="10000"/>
                  </a:schemeClr>
                </a:solidFill>
              </a:rPr>
              <a:t>TM</a:t>
            </a:r>
            <a:r>
              <a:rPr lang="en-US" sz="2800" b="1" dirty="0" smtClean="0">
                <a:solidFill>
                  <a:schemeClr val="accent4">
                    <a:lumMod val="10000"/>
                  </a:schemeClr>
                </a:solidFill>
              </a:rPr>
              <a:t> </a:t>
            </a:r>
          </a:p>
        </p:txBody>
      </p:sp>
      <p:cxnSp>
        <p:nvCxnSpPr>
          <p:cNvPr id="24" name="Straight Arrow Connector 23"/>
          <p:cNvCxnSpPr/>
          <p:nvPr/>
        </p:nvCxnSpPr>
        <p:spPr>
          <a:xfrm>
            <a:off x="2286000" y="1539875"/>
            <a:ext cx="828766" cy="8037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69037" y="3191858"/>
            <a:ext cx="1128740" cy="5905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2"/>
          </p:cNvCxnSpPr>
          <p:nvPr/>
        </p:nvCxnSpPr>
        <p:spPr>
          <a:xfrm flipH="1" flipV="1">
            <a:off x="3810000" y="3849479"/>
            <a:ext cx="76200" cy="6568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321737" y="1869778"/>
            <a:ext cx="1317063" cy="6062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083737" y="3191857"/>
            <a:ext cx="821763" cy="7064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87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Autofit/>
          </a:bodyPr>
          <a:lstStyle/>
          <a:p>
            <a:r>
              <a:rPr lang="en-US" sz="4800" dirty="0"/>
              <a:t>Flat </a:t>
            </a:r>
            <a:r>
              <a:rPr lang="en-US" sz="4800" dirty="0" smtClean="0"/>
              <a:t>Indium Solder Seal</a:t>
            </a:r>
            <a:endParaRPr lang="en-US" sz="4800"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25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85800"/>
            <a:ext cx="5334000" cy="40005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34" t="14222" r="39999" b="12889"/>
          <a:stretch/>
        </p:blipFill>
        <p:spPr>
          <a:xfrm>
            <a:off x="5715000" y="3048000"/>
            <a:ext cx="3380355" cy="3149876"/>
          </a:xfrm>
          <a:prstGeom prst="rect">
            <a:avLst/>
          </a:prstGeom>
        </p:spPr>
      </p:pic>
      <p:sp>
        <p:nvSpPr>
          <p:cNvPr id="8" name="TextBox 7"/>
          <p:cNvSpPr txBox="1"/>
          <p:nvPr/>
        </p:nvSpPr>
        <p:spPr>
          <a:xfrm>
            <a:off x="6395373" y="2667000"/>
            <a:ext cx="3276600"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Sealed LAPPD</a:t>
            </a:r>
            <a:r>
              <a:rPr lang="en-US" sz="2800" b="1" baseline="30000" dirty="0" smtClean="0">
                <a:solidFill>
                  <a:schemeClr val="accent4">
                    <a:lumMod val="10000"/>
                  </a:schemeClr>
                </a:solidFill>
              </a:rPr>
              <a:t>TM</a:t>
            </a:r>
          </a:p>
        </p:txBody>
      </p:sp>
      <p:sp>
        <p:nvSpPr>
          <p:cNvPr id="9" name="TextBox 8"/>
          <p:cNvSpPr txBox="1"/>
          <p:nvPr/>
        </p:nvSpPr>
        <p:spPr>
          <a:xfrm>
            <a:off x="5798023" y="699448"/>
            <a:ext cx="3200400" cy="516808"/>
          </a:xfrm>
          <a:prstGeom prst="rect">
            <a:avLst/>
          </a:prstGeom>
          <a:noFill/>
        </p:spPr>
        <p:txBody>
          <a:bodyPr wrap="square" rtlCol="0">
            <a:spAutoFit/>
          </a:bodyPr>
          <a:lstStyle/>
          <a:p>
            <a:pPr>
              <a:lnSpc>
                <a:spcPct val="75000"/>
              </a:lnSpc>
            </a:pPr>
            <a:r>
              <a:rPr lang="en-US" b="1" dirty="0" smtClean="0">
                <a:solidFill>
                  <a:schemeClr val="accent4">
                    <a:lumMod val="10000"/>
                  </a:schemeClr>
                </a:solidFill>
              </a:rPr>
              <a:t>Andrey </a:t>
            </a:r>
            <a:r>
              <a:rPr lang="en-US" b="1" dirty="0" err="1" smtClean="0">
                <a:solidFill>
                  <a:schemeClr val="accent4">
                    <a:lumMod val="10000"/>
                  </a:schemeClr>
                </a:solidFill>
              </a:rPr>
              <a:t>Elagin</a:t>
            </a:r>
            <a:r>
              <a:rPr lang="en-US" b="1" dirty="0">
                <a:solidFill>
                  <a:schemeClr val="accent4">
                    <a:lumMod val="10000"/>
                  </a:schemeClr>
                </a:solidFill>
              </a:rPr>
              <a:t>,</a:t>
            </a:r>
            <a:r>
              <a:rPr lang="en-US" b="1" dirty="0" smtClean="0">
                <a:solidFill>
                  <a:schemeClr val="accent4">
                    <a:lumMod val="10000"/>
                  </a:schemeClr>
                </a:solidFill>
              </a:rPr>
              <a:t> Eric </a:t>
            </a:r>
            <a:r>
              <a:rPr lang="en-US" b="1" dirty="0" err="1" smtClean="0">
                <a:solidFill>
                  <a:schemeClr val="accent4">
                    <a:lumMod val="10000"/>
                  </a:schemeClr>
                </a:solidFill>
              </a:rPr>
              <a:t>Spieglan</a:t>
            </a:r>
            <a:r>
              <a:rPr lang="en-US" b="1" dirty="0" smtClean="0">
                <a:solidFill>
                  <a:schemeClr val="accent4">
                    <a:lumMod val="10000"/>
                  </a:schemeClr>
                </a:solidFill>
              </a:rPr>
              <a:t>, Matt </a:t>
            </a:r>
            <a:r>
              <a:rPr lang="en-US" b="1" dirty="0" err="1" smtClean="0">
                <a:solidFill>
                  <a:schemeClr val="accent4">
                    <a:lumMod val="10000"/>
                  </a:schemeClr>
                </a:solidFill>
              </a:rPr>
              <a:t>Wetstein</a:t>
            </a:r>
            <a:endParaRPr lang="en-US" b="1" dirty="0" smtClean="0">
              <a:solidFill>
                <a:schemeClr val="accent4">
                  <a:lumMod val="10000"/>
                </a:schemeClr>
              </a:solidFill>
            </a:endParaRPr>
          </a:p>
        </p:txBody>
      </p:sp>
      <p:sp>
        <p:nvSpPr>
          <p:cNvPr id="10" name="TextBox 9"/>
          <p:cNvSpPr txBox="1"/>
          <p:nvPr/>
        </p:nvSpPr>
        <p:spPr>
          <a:xfrm>
            <a:off x="304800" y="4648200"/>
            <a:ext cx="5638800" cy="1061829"/>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rgbClr val="00B050"/>
                </a:solidFill>
                <a:effectLst>
                  <a:outerShdw blurRad="38100" dist="38100" dir="2700000" algn="tl">
                    <a:srgbClr val="000000">
                      <a:alpha val="43137"/>
                    </a:srgbClr>
                  </a:outerShdw>
                </a:effectLst>
              </a:rPr>
              <a:t>No machining of glass groove</a:t>
            </a:r>
          </a:p>
          <a:p>
            <a:pPr marL="457200" indent="-457200">
              <a:lnSpc>
                <a:spcPct val="75000"/>
              </a:lnSpc>
              <a:buFont typeface="Arial" panose="020B0604020202020204" pitchFamily="34" charset="0"/>
              <a:buChar char="•"/>
            </a:pPr>
            <a:r>
              <a:rPr lang="en-US" sz="2800" b="1" dirty="0" smtClean="0">
                <a:solidFill>
                  <a:srgbClr val="00B050"/>
                </a:solidFill>
                <a:effectLst>
                  <a:outerShdw blurRad="38100" dist="38100" dir="2700000" algn="tl">
                    <a:srgbClr val="000000">
                      <a:alpha val="43137"/>
                    </a:srgbClr>
                  </a:outerShdw>
                </a:effectLst>
              </a:rPr>
              <a:t>No bulk flow if not level over 8”</a:t>
            </a:r>
          </a:p>
          <a:p>
            <a:pPr marL="457200" indent="-457200">
              <a:lnSpc>
                <a:spcPct val="75000"/>
              </a:lnSpc>
              <a:buFont typeface="Arial" panose="020B0604020202020204" pitchFamily="34" charset="0"/>
              <a:buChar char="•"/>
            </a:pPr>
            <a:r>
              <a:rPr lang="en-US" sz="2800" b="1" dirty="0" smtClean="0">
                <a:solidFill>
                  <a:srgbClr val="00B050"/>
                </a:solidFill>
                <a:effectLst>
                  <a:outerShdw blurRad="38100" dist="38100" dir="2700000" algn="tl">
                    <a:srgbClr val="000000">
                      <a:alpha val="43137"/>
                    </a:srgbClr>
                  </a:outerShdw>
                </a:effectLst>
              </a:rPr>
              <a:t>No manipulation of window</a:t>
            </a:r>
          </a:p>
        </p:txBody>
      </p:sp>
      <p:sp>
        <p:nvSpPr>
          <p:cNvPr id="11" name="TextBox 10"/>
          <p:cNvSpPr txBox="1"/>
          <p:nvPr/>
        </p:nvSpPr>
        <p:spPr>
          <a:xfrm>
            <a:off x="342900" y="6195536"/>
            <a:ext cx="8724900" cy="738664"/>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Easiest with PMT-like cathode fabrication (‘in situ’)</a:t>
            </a:r>
          </a:p>
          <a:p>
            <a:pPr marL="457200" indent="-457200">
              <a:lnSpc>
                <a:spcPct val="75000"/>
              </a:lnSpc>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We do not completely understand the metallurgy yet</a:t>
            </a:r>
          </a:p>
        </p:txBody>
      </p:sp>
      <p:sp>
        <p:nvSpPr>
          <p:cNvPr id="14" name="TextBox 13"/>
          <p:cNvSpPr txBox="1"/>
          <p:nvPr/>
        </p:nvSpPr>
        <p:spPr>
          <a:xfrm>
            <a:off x="685799" y="762000"/>
            <a:ext cx="3200401" cy="73866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Sidewall seal seen through window</a:t>
            </a:r>
          </a:p>
        </p:txBody>
      </p:sp>
      <p:sp>
        <p:nvSpPr>
          <p:cNvPr id="15" name="TextBox 14"/>
          <p:cNvSpPr txBox="1"/>
          <p:nvPr/>
        </p:nvSpPr>
        <p:spPr>
          <a:xfrm>
            <a:off x="1524000" y="5715000"/>
            <a:ext cx="3352800"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HOWEVER</a:t>
            </a:r>
          </a:p>
        </p:txBody>
      </p:sp>
    </p:spTree>
    <p:extLst>
      <p:ext uri="{BB962C8B-B14F-4D97-AF65-F5344CB8AC3E}">
        <p14:creationId xmlns:p14="http://schemas.microsoft.com/office/powerpoint/2010/main" val="4082258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Advanced Photocathode R&amp;D</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26</a:t>
            </a:fld>
            <a:endParaRPr lang="en-US" dirty="0"/>
          </a:p>
        </p:txBody>
      </p:sp>
      <p:sp>
        <p:nvSpPr>
          <p:cNvPr id="3" name="TextBox 2"/>
          <p:cNvSpPr txBox="1"/>
          <p:nvPr/>
        </p:nvSpPr>
        <p:spPr>
          <a:xfrm>
            <a:off x="-38100" y="585906"/>
            <a:ext cx="6591300" cy="107580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I. With RMD and BNL (SBIR) we have synthesized the stoichiometric compound K2Cs Sb.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607" r="14732" b="8929"/>
          <a:stretch/>
        </p:blipFill>
        <p:spPr>
          <a:xfrm>
            <a:off x="1828800" y="1319188"/>
            <a:ext cx="2054413" cy="1905001"/>
          </a:xfrm>
          <a:prstGeom prst="rect">
            <a:avLst/>
          </a:prstGeom>
        </p:spPr>
      </p:pic>
      <p:sp>
        <p:nvSpPr>
          <p:cNvPr id="9" name="TextBox 8"/>
          <p:cNvSpPr txBox="1"/>
          <p:nvPr/>
        </p:nvSpPr>
        <p:spPr>
          <a:xfrm>
            <a:off x="-58644" y="3235572"/>
            <a:ext cx="5316444" cy="3600986"/>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II. PMT-process </a:t>
            </a:r>
            <a:r>
              <a:rPr lang="en-US" sz="2800" b="1" dirty="0">
                <a:solidFill>
                  <a:schemeClr val="accent4">
                    <a:lumMod val="10000"/>
                  </a:schemeClr>
                </a:solidFill>
              </a:rPr>
              <a:t>production of photocathodes (with Luca </a:t>
            </a:r>
            <a:r>
              <a:rPr lang="en-US" sz="2800" b="1" dirty="0" err="1">
                <a:solidFill>
                  <a:schemeClr val="accent4">
                    <a:lumMod val="10000"/>
                  </a:schemeClr>
                </a:solidFill>
              </a:rPr>
              <a:t>Cultrera</a:t>
            </a:r>
            <a:r>
              <a:rPr lang="en-US" sz="2800" b="1" dirty="0">
                <a:solidFill>
                  <a:schemeClr val="accent4">
                    <a:lumMod val="10000"/>
                  </a:schemeClr>
                </a:solidFill>
              </a:rPr>
              <a:t>, Ivan </a:t>
            </a:r>
            <a:r>
              <a:rPr lang="en-US" sz="2800" b="1" dirty="0" err="1">
                <a:solidFill>
                  <a:schemeClr val="accent4">
                    <a:lumMod val="10000"/>
                  </a:schemeClr>
                </a:solidFill>
              </a:rPr>
              <a:t>Bazarov</a:t>
            </a:r>
            <a:r>
              <a:rPr lang="en-US" sz="2800" b="1" dirty="0">
                <a:solidFill>
                  <a:schemeClr val="accent4">
                    <a:lumMod val="10000"/>
                  </a:schemeClr>
                </a:solidFill>
              </a:rPr>
              <a:t>, Cornell)</a:t>
            </a:r>
          </a:p>
          <a:p>
            <a:pPr marL="1028700" lvl="1" indent="-571500">
              <a:lnSpc>
                <a:spcPct val="75000"/>
              </a:lnSpc>
              <a:buFont typeface="+mj-lt"/>
              <a:buAutoNum type="alphaLcPeriod"/>
            </a:pPr>
            <a:r>
              <a:rPr lang="en-US" sz="2400" b="1" dirty="0">
                <a:solidFill>
                  <a:schemeClr val="accent4">
                    <a:lumMod val="10000"/>
                  </a:schemeClr>
                </a:solidFill>
              </a:rPr>
              <a:t>Exposure of </a:t>
            </a:r>
            <a:r>
              <a:rPr lang="en-US" sz="2400" b="1" dirty="0" err="1">
                <a:solidFill>
                  <a:schemeClr val="accent4">
                    <a:lumMod val="10000"/>
                  </a:schemeClr>
                </a:solidFill>
              </a:rPr>
              <a:t>predeposited</a:t>
            </a:r>
            <a:r>
              <a:rPr lang="en-US" sz="2400" b="1" dirty="0">
                <a:solidFill>
                  <a:schemeClr val="accent4">
                    <a:lumMod val="10000"/>
                  </a:schemeClr>
                </a:solidFill>
              </a:rPr>
              <a:t> Sb layer to Cs-K2 vapor </a:t>
            </a:r>
            <a:r>
              <a:rPr lang="en-US" sz="2400" b="1" dirty="0" smtClean="0">
                <a:solidFill>
                  <a:schemeClr val="accent4">
                    <a:lumMod val="10000"/>
                  </a:schemeClr>
                </a:solidFill>
              </a:rPr>
              <a:t>makes a </a:t>
            </a:r>
            <a:r>
              <a:rPr lang="en-US" sz="2400" b="1" dirty="0">
                <a:solidFill>
                  <a:schemeClr val="accent4">
                    <a:lumMod val="10000"/>
                  </a:schemeClr>
                </a:solidFill>
              </a:rPr>
              <a:t>good K2CsSb cathode (Singer, Sinclair)</a:t>
            </a:r>
          </a:p>
          <a:p>
            <a:pPr marL="1028700" lvl="1" indent="-571500">
              <a:lnSpc>
                <a:spcPct val="75000"/>
              </a:lnSpc>
              <a:buFont typeface="+mj-lt"/>
              <a:buAutoNum type="alphaLcPeriod"/>
            </a:pPr>
            <a:r>
              <a:rPr lang="en-US" sz="2400" b="1" dirty="0" err="1" smtClean="0">
                <a:solidFill>
                  <a:schemeClr val="accent4">
                    <a:lumMod val="10000"/>
                  </a:schemeClr>
                </a:solidFill>
              </a:rPr>
              <a:t>Cultrera</a:t>
            </a:r>
            <a:r>
              <a:rPr lang="en-US" sz="2400" b="1" dirty="0" smtClean="0">
                <a:solidFill>
                  <a:schemeClr val="accent4">
                    <a:lumMod val="10000"/>
                  </a:schemeClr>
                </a:solidFill>
              </a:rPr>
              <a:t> </a:t>
            </a:r>
            <a:r>
              <a:rPr lang="en-US" sz="2400" b="1" dirty="0">
                <a:solidFill>
                  <a:schemeClr val="accent4">
                    <a:lumMod val="10000"/>
                  </a:schemeClr>
                </a:solidFill>
              </a:rPr>
              <a:t>has shown that air-exposed Sb produces a competitive Cs3Sb photocathode.</a:t>
            </a:r>
          </a:p>
          <a:p>
            <a:pPr>
              <a:lnSpc>
                <a:spcPct val="75000"/>
              </a:lnSpc>
            </a:pPr>
            <a:endParaRPr lang="en-US" sz="2800" b="1" dirty="0" smtClean="0">
              <a:solidFill>
                <a:schemeClr val="accent4">
                  <a:lumMod val="10000"/>
                </a:schemeClr>
              </a:solidFill>
            </a:endParaRPr>
          </a:p>
        </p:txBody>
      </p:sp>
      <p:sp>
        <p:nvSpPr>
          <p:cNvPr id="10" name="TextBox 9"/>
          <p:cNvSpPr txBox="1"/>
          <p:nvPr/>
        </p:nvSpPr>
        <p:spPr>
          <a:xfrm>
            <a:off x="4212609" y="1304626"/>
            <a:ext cx="4800600" cy="2031325"/>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Powder diffraction </a:t>
            </a:r>
            <a:r>
              <a:rPr lang="en-US" sz="2800" b="1" dirty="0" err="1" smtClean="0">
                <a:solidFill>
                  <a:schemeClr val="accent4">
                    <a:lumMod val="10000"/>
                  </a:schemeClr>
                </a:solidFill>
              </a:rPr>
              <a:t>Xray</a:t>
            </a:r>
            <a:r>
              <a:rPr lang="en-US" sz="2800" b="1" dirty="0" smtClean="0">
                <a:solidFill>
                  <a:schemeClr val="accent4">
                    <a:lumMod val="10000"/>
                  </a:schemeClr>
                </a:solidFill>
              </a:rPr>
              <a:t> taken with new UC Bruker- 15nm nanocrystals of &gt;99% pure K2CsSb. Currently learning to sputter it. New kind of bulk material- semiconductor.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243544"/>
            <a:ext cx="4419600" cy="2756834"/>
          </a:xfrm>
          <a:prstGeom prst="rect">
            <a:avLst/>
          </a:prstGeom>
        </p:spPr>
      </p:pic>
      <p:sp>
        <p:nvSpPr>
          <p:cNvPr id="12" name="TextBox 11"/>
          <p:cNvSpPr txBox="1"/>
          <p:nvPr/>
        </p:nvSpPr>
        <p:spPr>
          <a:xfrm>
            <a:off x="5486400" y="6000378"/>
            <a:ext cx="2743200" cy="323165"/>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Credit: Luca </a:t>
            </a:r>
            <a:r>
              <a:rPr lang="en-US" sz="2000" dirty="0" err="1" smtClean="0">
                <a:solidFill>
                  <a:schemeClr val="accent4">
                    <a:lumMod val="10000"/>
                  </a:schemeClr>
                </a:solidFill>
              </a:rPr>
              <a:t>Cultrera</a:t>
            </a:r>
            <a:endParaRPr lang="en-US" sz="2000" dirty="0" smtClean="0">
              <a:solidFill>
                <a:schemeClr val="accent4">
                  <a:lumMod val="10000"/>
                </a:schemeClr>
              </a:solidFill>
            </a:endParaRPr>
          </a:p>
        </p:txBody>
      </p:sp>
    </p:spTree>
    <p:extLst>
      <p:ext uri="{BB962C8B-B14F-4D97-AF65-F5344CB8AC3E}">
        <p14:creationId xmlns:p14="http://schemas.microsoft.com/office/powerpoint/2010/main" val="576768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66800" y="5715000"/>
            <a:ext cx="7162800" cy="969496"/>
          </a:xfrm>
          <a:prstGeom prst="rect">
            <a:avLst/>
          </a:prstGeom>
          <a:noFill/>
        </p:spPr>
        <p:txBody>
          <a:bodyPr wrap="square" rtlCol="0">
            <a:spAutoFit/>
          </a:bodyPr>
          <a:lstStyle/>
          <a:p>
            <a:pPr>
              <a:lnSpc>
                <a:spcPct val="75000"/>
              </a:lnSpc>
            </a:pPr>
            <a:r>
              <a:rPr lang="en-US" sz="2800" b="1" u="sng" dirty="0" smtClean="0">
                <a:solidFill>
                  <a:schemeClr val="accent4">
                    <a:lumMod val="10000"/>
                  </a:schemeClr>
                </a:solidFill>
              </a:rPr>
              <a:t>Quote		Unit Price (100)	NRE</a:t>
            </a:r>
          </a:p>
          <a:p>
            <a:pPr>
              <a:lnSpc>
                <a:spcPct val="75000"/>
              </a:lnSpc>
            </a:pPr>
            <a:r>
              <a:rPr lang="en-US" sz="2400" dirty="0" smtClean="0">
                <a:solidFill>
                  <a:schemeClr val="accent4">
                    <a:lumMod val="10000"/>
                  </a:schemeClr>
                </a:solidFill>
              </a:rPr>
              <a:t>Company A		$314			$2150</a:t>
            </a:r>
          </a:p>
          <a:p>
            <a:pPr>
              <a:lnSpc>
                <a:spcPct val="75000"/>
              </a:lnSpc>
            </a:pPr>
            <a:r>
              <a:rPr lang="en-US" sz="2400" dirty="0" smtClean="0">
                <a:solidFill>
                  <a:schemeClr val="accent4">
                    <a:lumMod val="10000"/>
                  </a:schemeClr>
                </a:solidFill>
              </a:rPr>
              <a:t>Company B		$218			$700</a:t>
            </a:r>
          </a:p>
        </p:txBody>
      </p:sp>
      <p:sp>
        <p:nvSpPr>
          <p:cNvPr id="2" name="Title 1"/>
          <p:cNvSpPr>
            <a:spLocks noGrp="1"/>
          </p:cNvSpPr>
          <p:nvPr>
            <p:ph type="title"/>
          </p:nvPr>
        </p:nvSpPr>
        <p:spPr>
          <a:xfrm>
            <a:off x="-30528" y="152400"/>
            <a:ext cx="9119937" cy="685800"/>
          </a:xfrm>
        </p:spPr>
        <p:txBody>
          <a:bodyPr>
            <a:normAutofit fontScale="90000"/>
          </a:bodyPr>
          <a:lstStyle/>
          <a:p>
            <a:pPr>
              <a:lnSpc>
                <a:spcPct val="80000"/>
              </a:lnSpc>
            </a:pPr>
            <a:r>
              <a:rPr lang="en-US" dirty="0" smtClean="0"/>
              <a:t>Monolithic </a:t>
            </a:r>
            <a:r>
              <a:rPr lang="en-US" dirty="0" err="1" smtClean="0"/>
              <a:t>Capacitively</a:t>
            </a:r>
            <a:r>
              <a:rPr lang="en-US" dirty="0"/>
              <a:t>-</a:t>
            </a:r>
            <a:r>
              <a:rPr lang="en-US" dirty="0" smtClean="0"/>
              <a:t>Coupled Ceramic LAPPD</a:t>
            </a:r>
            <a:r>
              <a:rPr lang="en-US" baseline="30000" dirty="0" smtClean="0"/>
              <a:t>TM</a:t>
            </a:r>
            <a:endParaRPr lang="en-US" baseline="30000"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27</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558" t="23537" r="9493" b="3237"/>
          <a:stretch/>
        </p:blipFill>
        <p:spPr>
          <a:xfrm>
            <a:off x="1295400" y="914400"/>
            <a:ext cx="4572000" cy="2133601"/>
          </a:xfrm>
          <a:prstGeom prst="rect">
            <a:avLst/>
          </a:prstGeom>
        </p:spPr>
      </p:pic>
      <p:sp>
        <p:nvSpPr>
          <p:cNvPr id="7" name="TextBox 6"/>
          <p:cNvSpPr txBox="1"/>
          <p:nvPr/>
        </p:nvSpPr>
        <p:spPr>
          <a:xfrm>
            <a:off x="0" y="2928878"/>
            <a:ext cx="9144000" cy="2862322"/>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400" b="1" dirty="0" smtClean="0">
                <a:solidFill>
                  <a:srgbClr val="FF6600"/>
                </a:solidFill>
              </a:rPr>
              <a:t>UC Gen-I design uses internal HV divider with HV applied through metalized window border and anode strips that extend through the bottom frit seal for DC </a:t>
            </a:r>
            <a:r>
              <a:rPr lang="en-US" sz="2400" b="1" dirty="0" err="1" smtClean="0">
                <a:solidFill>
                  <a:srgbClr val="FF6600"/>
                </a:solidFill>
              </a:rPr>
              <a:t>gd</a:t>
            </a:r>
            <a:r>
              <a:rPr lang="en-US" sz="2400" b="1" dirty="0" smtClean="0">
                <a:solidFill>
                  <a:srgbClr val="FF6600"/>
                </a:solidFill>
              </a:rPr>
              <a:t> and signal outputs - no external pins</a:t>
            </a:r>
          </a:p>
          <a:p>
            <a:pPr marL="457200" indent="-457200">
              <a:lnSpc>
                <a:spcPct val="75000"/>
              </a:lnSpc>
              <a:buFont typeface="Arial" panose="020B0604020202020204" pitchFamily="34" charset="0"/>
              <a:buChar char="•"/>
            </a:pPr>
            <a:endParaRPr lang="en-US" sz="24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400" b="1" dirty="0" smtClean="0">
                <a:solidFill>
                  <a:schemeClr val="tx1">
                    <a:lumMod val="75000"/>
                    <a:lumOff val="25000"/>
                  </a:schemeClr>
                </a:solidFill>
              </a:rPr>
              <a:t>We are exploring a Gen-II ceramic design that allows </a:t>
            </a:r>
            <a:r>
              <a:rPr lang="en-US" sz="2400" b="1" u="sng" dirty="0" smtClean="0">
                <a:solidFill>
                  <a:schemeClr val="tx1">
                    <a:lumMod val="75000"/>
                    <a:lumOff val="25000"/>
                  </a:schemeClr>
                </a:solidFill>
              </a:rPr>
              <a:t>pads</a:t>
            </a:r>
            <a:r>
              <a:rPr lang="en-US" sz="2400" b="1" dirty="0" smtClean="0">
                <a:solidFill>
                  <a:schemeClr val="tx1">
                    <a:lumMod val="75000"/>
                    <a:lumOff val="25000"/>
                  </a:schemeClr>
                </a:solidFill>
              </a:rPr>
              <a:t> for high-occupancy applications to solve the ‘disambiguation’ problem and that should have X3 the bandwidth, and requires no fritting. (Ceramic is also much stronger than glass)  Could be used with </a:t>
            </a:r>
            <a:r>
              <a:rPr lang="en-US" sz="2400" b="1" dirty="0" err="1" smtClean="0">
                <a:solidFill>
                  <a:schemeClr val="tx1">
                    <a:lumMod val="75000"/>
                    <a:lumOff val="25000"/>
                  </a:schemeClr>
                </a:solidFill>
              </a:rPr>
              <a:t>Incom</a:t>
            </a:r>
            <a:r>
              <a:rPr lang="en-US" sz="2400" b="1" dirty="0" smtClean="0">
                <a:solidFill>
                  <a:schemeClr val="tx1">
                    <a:lumMod val="75000"/>
                    <a:lumOff val="25000"/>
                  </a:schemeClr>
                </a:solidFill>
              </a:rPr>
              <a:t> mini-SSL transfer process.  In the middle of specifying for quotes- present status:</a:t>
            </a:r>
          </a:p>
        </p:txBody>
      </p:sp>
      <p:cxnSp>
        <p:nvCxnSpPr>
          <p:cNvPr id="13" name="Straight Arrow Connector 12"/>
          <p:cNvCxnSpPr/>
          <p:nvPr/>
        </p:nvCxnSpPr>
        <p:spPr>
          <a:xfrm flipH="1">
            <a:off x="5372100" y="1066800"/>
            <a:ext cx="571500" cy="2523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905000" y="1160542"/>
            <a:ext cx="1649104" cy="4599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943600" y="533400"/>
            <a:ext cx="2993409" cy="1212320"/>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Green-trimmed full-fire monolithic ceramic LAPPD</a:t>
            </a:r>
            <a:r>
              <a:rPr lang="en-US" sz="2400" b="1" baseline="30000" dirty="0" smtClean="0">
                <a:solidFill>
                  <a:schemeClr val="accent4">
                    <a:lumMod val="10000"/>
                  </a:schemeClr>
                </a:solidFill>
              </a:rPr>
              <a:t>TM</a:t>
            </a:r>
            <a:r>
              <a:rPr lang="en-US" sz="2400" b="1" dirty="0" smtClean="0">
                <a:solidFill>
                  <a:schemeClr val="accent4">
                    <a:lumMod val="10000"/>
                  </a:schemeClr>
                </a:solidFill>
              </a:rPr>
              <a:t> tile base assembly</a:t>
            </a:r>
          </a:p>
        </p:txBody>
      </p:sp>
      <p:sp>
        <p:nvSpPr>
          <p:cNvPr id="24" name="TextBox 23"/>
          <p:cNvSpPr txBox="1"/>
          <p:nvPr/>
        </p:nvSpPr>
        <p:spPr>
          <a:xfrm>
            <a:off x="152400" y="462448"/>
            <a:ext cx="2286000" cy="1200329"/>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Resistive or thin Conductive inner ground layer</a:t>
            </a:r>
          </a:p>
        </p:txBody>
      </p:sp>
      <p:cxnSp>
        <p:nvCxnSpPr>
          <p:cNvPr id="26" name="Straight Arrow Connector 25"/>
          <p:cNvCxnSpPr/>
          <p:nvPr/>
        </p:nvCxnSpPr>
        <p:spPr>
          <a:xfrm flipH="1" flipV="1">
            <a:off x="4191000" y="2413754"/>
            <a:ext cx="762000" cy="265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29200" y="2237278"/>
            <a:ext cx="3962400" cy="65832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2D array of pads for readout on bottom (</a:t>
            </a:r>
            <a:r>
              <a:rPr lang="en-US" sz="2400" b="1" dirty="0" smtClean="0">
                <a:solidFill>
                  <a:srgbClr val="C00000"/>
                </a:solidFill>
              </a:rPr>
              <a:t>outside)</a:t>
            </a:r>
            <a:r>
              <a:rPr lang="en-US" sz="2400" b="1" dirty="0" smtClean="0">
                <a:solidFill>
                  <a:schemeClr val="accent4">
                    <a:lumMod val="10000"/>
                  </a:schemeClr>
                </a:solidFill>
              </a:rPr>
              <a:t> layer</a:t>
            </a:r>
          </a:p>
        </p:txBody>
      </p:sp>
    </p:spTree>
    <p:extLst>
      <p:ext uri="{BB962C8B-B14F-4D97-AF65-F5344CB8AC3E}">
        <p14:creationId xmlns:p14="http://schemas.microsoft.com/office/powerpoint/2010/main" val="663213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6" y="-194481"/>
            <a:ext cx="9119937" cy="685800"/>
          </a:xfrm>
        </p:spPr>
        <p:txBody>
          <a:bodyPr>
            <a:normAutofit fontScale="90000"/>
          </a:bodyPr>
          <a:lstStyle/>
          <a:p>
            <a:r>
              <a:rPr lang="en-US" dirty="0" smtClean="0"/>
              <a:t>‘Ultralight’ R&amp;D Fabrication Facility</a:t>
            </a:r>
            <a:endParaRPr lang="en-US" dirty="0"/>
          </a:p>
        </p:txBody>
      </p:sp>
      <p:sp>
        <p:nvSpPr>
          <p:cNvPr id="6" name="Slide Number Placeholder 5"/>
          <p:cNvSpPr>
            <a:spLocks noGrp="1"/>
          </p:cNvSpPr>
          <p:nvPr>
            <p:ph type="sldNum" sz="quarter" idx="12"/>
          </p:nvPr>
        </p:nvSpPr>
        <p:spPr>
          <a:xfrm>
            <a:off x="6923964" y="6526994"/>
            <a:ext cx="2133600" cy="365125"/>
          </a:xfrm>
        </p:spPr>
        <p:txBody>
          <a:bodyPr/>
          <a:lstStyle/>
          <a:p>
            <a:fld id="{6F3AE956-26F0-4794-8F4C-97BAC66ADD21}" type="slidenum">
              <a:rPr lang="en-US" smtClean="0"/>
              <a:pPr/>
              <a:t>28</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64" y="491319"/>
            <a:ext cx="4191000" cy="5588000"/>
          </a:xfrm>
          <a:prstGeom prst="rect">
            <a:avLst/>
          </a:prstGeom>
        </p:spPr>
      </p:pic>
      <p:cxnSp>
        <p:nvCxnSpPr>
          <p:cNvPr id="12" name="Straight Arrow Connector 11"/>
          <p:cNvCxnSpPr/>
          <p:nvPr/>
        </p:nvCxnSpPr>
        <p:spPr>
          <a:xfrm flipH="1">
            <a:off x="4599864" y="1634319"/>
            <a:ext cx="2552700" cy="775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200" y="1837856"/>
            <a:ext cx="1703127" cy="301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970964" y="2472519"/>
            <a:ext cx="2057400"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76164" y="2547431"/>
            <a:ext cx="1676402" cy="28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904736" y="4162691"/>
            <a:ext cx="2410464" cy="843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695364" y="3674277"/>
            <a:ext cx="507810" cy="1092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828800" y="4834719"/>
            <a:ext cx="2809164" cy="1714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70964" y="1060527"/>
            <a:ext cx="2637714" cy="9006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2164" y="813710"/>
            <a:ext cx="1839036" cy="55399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Outer vacuum for seal process </a:t>
            </a:r>
          </a:p>
        </p:txBody>
      </p:sp>
      <p:sp>
        <p:nvSpPr>
          <p:cNvPr id="32" name="TextBox 31"/>
          <p:cNvSpPr txBox="1"/>
          <p:nvPr/>
        </p:nvSpPr>
        <p:spPr>
          <a:xfrm>
            <a:off x="7228764" y="2367307"/>
            <a:ext cx="1839036" cy="794833"/>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Precision load and positioning fixture for seal</a:t>
            </a:r>
          </a:p>
        </p:txBody>
      </p:sp>
      <p:sp>
        <p:nvSpPr>
          <p:cNvPr id="33" name="TextBox 32"/>
          <p:cNvSpPr txBox="1"/>
          <p:nvPr/>
        </p:nvSpPr>
        <p:spPr>
          <a:xfrm>
            <a:off x="7203174" y="1329519"/>
            <a:ext cx="1839036" cy="564001"/>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Sealed tile (no getter this shot)</a:t>
            </a:r>
          </a:p>
        </p:txBody>
      </p:sp>
      <p:sp>
        <p:nvSpPr>
          <p:cNvPr id="34" name="TextBox 33"/>
          <p:cNvSpPr txBox="1"/>
          <p:nvPr/>
        </p:nvSpPr>
        <p:spPr>
          <a:xfrm>
            <a:off x="7304964" y="3635927"/>
            <a:ext cx="1839036" cy="784830"/>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RGA on outer vacuum (for now)</a:t>
            </a:r>
          </a:p>
        </p:txBody>
      </p:sp>
      <p:sp>
        <p:nvSpPr>
          <p:cNvPr id="35" name="TextBox 34"/>
          <p:cNvSpPr txBox="1"/>
          <p:nvPr/>
        </p:nvSpPr>
        <p:spPr>
          <a:xfrm>
            <a:off x="7304964" y="4882551"/>
            <a:ext cx="1790772" cy="784830"/>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Inner vacuum to tile and for bi-alkali vapor</a:t>
            </a:r>
          </a:p>
        </p:txBody>
      </p:sp>
      <p:sp>
        <p:nvSpPr>
          <p:cNvPr id="37" name="TextBox 36"/>
          <p:cNvSpPr txBox="1"/>
          <p:nvPr/>
        </p:nvSpPr>
        <p:spPr>
          <a:xfrm>
            <a:off x="150125" y="1555408"/>
            <a:ext cx="1839036" cy="55399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Standard 16.5” </a:t>
            </a:r>
            <a:r>
              <a:rPr lang="en-US" sz="2000" dirty="0" err="1" smtClean="0">
                <a:solidFill>
                  <a:schemeClr val="accent4">
                    <a:lumMod val="10000"/>
                  </a:schemeClr>
                </a:solidFill>
              </a:rPr>
              <a:t>ConFlat</a:t>
            </a:r>
            <a:r>
              <a:rPr lang="en-US" sz="2000" dirty="0" smtClean="0">
                <a:solidFill>
                  <a:schemeClr val="accent4">
                    <a:lumMod val="10000"/>
                  </a:schemeClr>
                </a:solidFill>
              </a:rPr>
              <a:t> flange</a:t>
            </a:r>
          </a:p>
        </p:txBody>
      </p:sp>
      <p:sp>
        <p:nvSpPr>
          <p:cNvPr id="40" name="TextBox 39"/>
          <p:cNvSpPr txBox="1"/>
          <p:nvPr/>
        </p:nvSpPr>
        <p:spPr>
          <a:xfrm>
            <a:off x="370764" y="2624919"/>
            <a:ext cx="1839036" cy="1015663"/>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Tile fixture heated (350C) by quartz lamps underneath</a:t>
            </a:r>
          </a:p>
        </p:txBody>
      </p:sp>
      <p:sp>
        <p:nvSpPr>
          <p:cNvPr id="41" name="TextBox 40"/>
          <p:cNvSpPr txBox="1"/>
          <p:nvPr/>
        </p:nvSpPr>
        <p:spPr>
          <a:xfrm>
            <a:off x="360528" y="4682319"/>
            <a:ext cx="1839036" cy="147732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Raspberry Pi process data logger- temperatures (10), pressures, RGA,…</a:t>
            </a:r>
          </a:p>
        </p:txBody>
      </p:sp>
      <p:sp>
        <p:nvSpPr>
          <p:cNvPr id="43" name="TextBox 42"/>
          <p:cNvSpPr txBox="1"/>
          <p:nvPr/>
        </p:nvSpPr>
        <p:spPr>
          <a:xfrm>
            <a:off x="446964" y="6130119"/>
            <a:ext cx="8323428" cy="73866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Radical and risky, but </a:t>
            </a:r>
            <a:r>
              <a:rPr lang="en-US" sz="2800" b="1" dirty="0" err="1" smtClean="0">
                <a:solidFill>
                  <a:schemeClr val="accent4">
                    <a:lumMod val="10000"/>
                  </a:schemeClr>
                </a:solidFill>
              </a:rPr>
              <a:t>scaleable</a:t>
            </a:r>
            <a:r>
              <a:rPr lang="en-US" sz="2800" b="1" dirty="0" smtClean="0">
                <a:solidFill>
                  <a:schemeClr val="accent4">
                    <a:lumMod val="10000"/>
                  </a:schemeClr>
                </a:solidFill>
              </a:rPr>
              <a:t>, fast thermal cycle, and based on commercial </a:t>
            </a:r>
            <a:r>
              <a:rPr lang="en-US" sz="2800" b="1" dirty="0">
                <a:solidFill>
                  <a:schemeClr val="accent4">
                    <a:lumMod val="10000"/>
                  </a:schemeClr>
                </a:solidFill>
              </a:rPr>
              <a:t>PMT production process (</a:t>
            </a:r>
            <a:r>
              <a:rPr lang="en-US" sz="2800" b="1" dirty="0" err="1">
                <a:solidFill>
                  <a:schemeClr val="accent4">
                    <a:lumMod val="10000"/>
                  </a:schemeClr>
                </a:solidFill>
              </a:rPr>
              <a:t>Burle</a:t>
            </a:r>
            <a:r>
              <a:rPr lang="en-US" sz="2800" b="1" dirty="0">
                <a:solidFill>
                  <a:schemeClr val="accent4">
                    <a:lumMod val="10000"/>
                  </a:schemeClr>
                </a:solidFill>
              </a:rPr>
              <a:t>) </a:t>
            </a:r>
            <a:endParaRPr lang="en-US" sz="2800" b="1" dirty="0" smtClean="0">
              <a:solidFill>
                <a:schemeClr val="accent4">
                  <a:lumMod val="10000"/>
                </a:schemeClr>
              </a:solidFill>
            </a:endParaRPr>
          </a:p>
        </p:txBody>
      </p:sp>
      <p:sp>
        <p:nvSpPr>
          <p:cNvPr id="4" name="TextBox 3"/>
          <p:cNvSpPr txBox="1"/>
          <p:nvPr/>
        </p:nvSpPr>
        <p:spPr>
          <a:xfrm>
            <a:off x="6949269" y="5703960"/>
            <a:ext cx="1821123" cy="351763"/>
          </a:xfrm>
          <a:prstGeom prst="rect">
            <a:avLst/>
          </a:prstGeom>
          <a:noFill/>
        </p:spPr>
        <p:txBody>
          <a:bodyPr wrap="square" rtlCol="0">
            <a:spAutoFit/>
          </a:bodyPr>
          <a:lstStyle/>
          <a:p>
            <a:pPr>
              <a:lnSpc>
                <a:spcPct val="75000"/>
              </a:lnSpc>
            </a:pPr>
            <a:r>
              <a:rPr lang="en-US" sz="1100" dirty="0" err="1" smtClean="0">
                <a:solidFill>
                  <a:schemeClr val="tx1">
                    <a:lumMod val="75000"/>
                    <a:lumOff val="25000"/>
                  </a:schemeClr>
                </a:solidFill>
              </a:rPr>
              <a:t>NAIP:Arrows</a:t>
            </a:r>
            <a:r>
              <a:rPr lang="en-US" sz="1100" dirty="0" smtClean="0">
                <a:solidFill>
                  <a:schemeClr val="tx1">
                    <a:lumMod val="75000"/>
                    <a:lumOff val="25000"/>
                  </a:schemeClr>
                </a:solidFill>
              </a:rPr>
              <a:t> are messed up- don’t believe them.</a:t>
            </a:r>
            <a:endParaRPr lang="en-US" sz="1100" dirty="0" smtClean="0">
              <a:solidFill>
                <a:schemeClr val="tx1">
                  <a:lumMod val="75000"/>
                  <a:lumOff val="25000"/>
                </a:schemeClr>
              </a:solidFill>
            </a:endParaRPr>
          </a:p>
        </p:txBody>
      </p:sp>
    </p:spTree>
    <p:extLst>
      <p:ext uri="{BB962C8B-B14F-4D97-AF65-F5344CB8AC3E}">
        <p14:creationId xmlns:p14="http://schemas.microsoft.com/office/powerpoint/2010/main" val="1884109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b="1" dirty="0" smtClean="0"/>
              <a:t>UC Needs post-2015-ARL SOW &amp;Budget</a:t>
            </a:r>
            <a:endParaRPr lang="en-US" b="1"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29</a:t>
            </a:fld>
            <a:endParaRPr lang="en-US" dirty="0"/>
          </a:p>
        </p:txBody>
      </p:sp>
      <p:sp>
        <p:nvSpPr>
          <p:cNvPr id="7" name="TextBox 6"/>
          <p:cNvSpPr txBox="1"/>
          <p:nvPr/>
        </p:nvSpPr>
        <p:spPr>
          <a:xfrm>
            <a:off x="762000" y="762000"/>
            <a:ext cx="7696200" cy="493981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There have been two rapid technical developments since we submitted the 2015  SOW and Budget to ARL:</a:t>
            </a:r>
          </a:p>
          <a:p>
            <a:pPr marL="971550" lvl="1" indent="-514350">
              <a:lnSpc>
                <a:spcPct val="75000"/>
              </a:lnSpc>
              <a:buFont typeface="+mj-lt"/>
              <a:buAutoNum type="arabicPeriod"/>
            </a:pPr>
            <a:r>
              <a:rPr lang="en-US" sz="2800" b="1" dirty="0" smtClean="0">
                <a:solidFill>
                  <a:schemeClr val="accent4">
                    <a:lumMod val="10000"/>
                  </a:schemeClr>
                </a:solidFill>
              </a:rPr>
              <a:t>Eric has proposed PSEC-4A (</a:t>
            </a:r>
            <a:r>
              <a:rPr lang="en-US" sz="2800" b="1" dirty="0" err="1" smtClean="0">
                <a:solidFill>
                  <a:schemeClr val="accent4">
                    <a:lumMod val="10000"/>
                  </a:schemeClr>
                </a:solidFill>
              </a:rPr>
              <a:t>deadtimeless</a:t>
            </a:r>
            <a:r>
              <a:rPr lang="en-US" sz="2800" b="1" dirty="0" smtClean="0">
                <a:solidFill>
                  <a:schemeClr val="accent4">
                    <a:lumMod val="10000"/>
                  </a:schemeClr>
                </a:solidFill>
              </a:rPr>
              <a:t>) as an intermediate </a:t>
            </a:r>
            <a:r>
              <a:rPr lang="en-US" sz="2800" b="1" dirty="0">
                <a:solidFill>
                  <a:schemeClr val="accent4">
                    <a:lumMod val="10000"/>
                  </a:schemeClr>
                </a:solidFill>
              </a:rPr>
              <a:t> </a:t>
            </a:r>
            <a:r>
              <a:rPr lang="en-US" sz="2800" b="1" dirty="0" smtClean="0">
                <a:solidFill>
                  <a:schemeClr val="accent4">
                    <a:lumMod val="10000"/>
                  </a:schemeClr>
                </a:solidFill>
              </a:rPr>
              <a:t>step to PSEC-5 , and available sooner;</a:t>
            </a:r>
          </a:p>
          <a:p>
            <a:pPr marL="971550" lvl="1" indent="-514350">
              <a:lnSpc>
                <a:spcPct val="75000"/>
              </a:lnSpc>
              <a:buFont typeface="+mj-lt"/>
              <a:buAutoNum type="arabicPeriod"/>
            </a:pPr>
            <a:r>
              <a:rPr lang="en-US" sz="2800" b="1" dirty="0" smtClean="0">
                <a:solidFill>
                  <a:schemeClr val="accent4">
                    <a:lumMod val="10000"/>
                  </a:schemeClr>
                </a:solidFill>
              </a:rPr>
              <a:t>With ceramics vendors we are developing a design  the green-trim ceramic tile base assembly and it’s surprisingly economical, higher performance, and seems viable.</a:t>
            </a:r>
          </a:p>
          <a:p>
            <a:pPr>
              <a:lnSpc>
                <a:spcPct val="75000"/>
              </a:lnSpc>
            </a:pPr>
            <a:r>
              <a:rPr lang="en-US" sz="2800" b="1" dirty="0" smtClean="0">
                <a:solidFill>
                  <a:schemeClr val="accent4">
                    <a:lumMod val="10000"/>
                  </a:schemeClr>
                </a:solidFill>
              </a:rPr>
              <a:t>We would like to ask in the near future for additional funds to do the exploratory work for each of these. We are in the middle of getting bids on the latter and Eric is deep in writing his thesis—at this point can only estimate the budgets:</a:t>
            </a:r>
          </a:p>
        </p:txBody>
      </p:sp>
      <p:sp>
        <p:nvSpPr>
          <p:cNvPr id="8" name="TextBox 7"/>
          <p:cNvSpPr txBox="1"/>
          <p:nvPr/>
        </p:nvSpPr>
        <p:spPr>
          <a:xfrm>
            <a:off x="3124200" y="5562600"/>
            <a:ext cx="4038600"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Estimated Requests</a:t>
            </a:r>
          </a:p>
        </p:txBody>
      </p:sp>
      <p:sp>
        <p:nvSpPr>
          <p:cNvPr id="10" name="TextBox 9"/>
          <p:cNvSpPr txBox="1"/>
          <p:nvPr/>
        </p:nvSpPr>
        <p:spPr>
          <a:xfrm>
            <a:off x="762000" y="5992077"/>
            <a:ext cx="8382000" cy="752642"/>
          </a:xfrm>
          <a:prstGeom prst="rect">
            <a:avLst/>
          </a:prstGeom>
          <a:noFill/>
        </p:spPr>
        <p:txBody>
          <a:bodyPr wrap="square" rtlCol="0">
            <a:spAutoFit/>
          </a:bodyPr>
          <a:lstStyle/>
          <a:p>
            <a:pPr marL="514350" indent="-514350">
              <a:lnSpc>
                <a:spcPct val="75000"/>
              </a:lnSpc>
              <a:buFont typeface="+mj-lt"/>
              <a:buAutoNum type="arabicPeriod"/>
            </a:pPr>
            <a:r>
              <a:rPr lang="en-US" sz="2800" b="1" dirty="0" smtClean="0">
                <a:solidFill>
                  <a:schemeClr val="accent4">
                    <a:lumMod val="10000"/>
                  </a:schemeClr>
                </a:solidFill>
              </a:rPr>
              <a:t>PSEC-4A:  </a:t>
            </a:r>
            <a:r>
              <a:rPr lang="en-US" sz="2800" b="1" dirty="0">
                <a:solidFill>
                  <a:schemeClr val="accent4">
                    <a:lumMod val="10000"/>
                  </a:schemeClr>
                </a:solidFill>
              </a:rPr>
              <a:t>3 mo. Elec. Eng.</a:t>
            </a:r>
            <a:r>
              <a:rPr lang="en-US" sz="2800" b="1" dirty="0" smtClean="0">
                <a:solidFill>
                  <a:schemeClr val="accent4">
                    <a:lumMod val="10000"/>
                  </a:schemeClr>
                </a:solidFill>
              </a:rPr>
              <a:t>			48K$  </a:t>
            </a:r>
          </a:p>
          <a:p>
            <a:pPr marL="514350" indent="-514350">
              <a:lnSpc>
                <a:spcPct val="75000"/>
              </a:lnSpc>
              <a:buFont typeface="+mj-lt"/>
              <a:buAutoNum type="arabicPeriod"/>
            </a:pPr>
            <a:r>
              <a:rPr lang="en-US" sz="2800" b="1" dirty="0">
                <a:solidFill>
                  <a:schemeClr val="accent4">
                    <a:lumMod val="10000"/>
                  </a:schemeClr>
                </a:solidFill>
              </a:rPr>
              <a:t>C</a:t>
            </a:r>
            <a:r>
              <a:rPr lang="en-US" sz="2800" b="1" dirty="0" smtClean="0">
                <a:solidFill>
                  <a:schemeClr val="accent4">
                    <a:lumMod val="10000"/>
                  </a:schemeClr>
                </a:solidFill>
              </a:rPr>
              <a:t>eramic LAPPD</a:t>
            </a:r>
            <a:r>
              <a:rPr lang="en-US" sz="2800" b="1" baseline="30000" dirty="0" smtClean="0">
                <a:solidFill>
                  <a:schemeClr val="accent4">
                    <a:lumMod val="10000"/>
                  </a:schemeClr>
                </a:solidFill>
              </a:rPr>
              <a:t>TM </a:t>
            </a:r>
            <a:r>
              <a:rPr lang="en-US" sz="2800" b="1" dirty="0" smtClean="0">
                <a:solidFill>
                  <a:schemeClr val="accent4">
                    <a:lumMod val="10000"/>
                  </a:schemeClr>
                </a:solidFill>
              </a:rPr>
              <a:t>TBA’s: 4 iterations	24K$</a:t>
            </a:r>
          </a:p>
        </p:txBody>
      </p:sp>
    </p:spTree>
    <p:extLst>
      <p:ext uri="{BB962C8B-B14F-4D97-AF65-F5344CB8AC3E}">
        <p14:creationId xmlns:p14="http://schemas.microsoft.com/office/powerpoint/2010/main" val="3944841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525000" cy="1143000"/>
          </a:xfrm>
        </p:spPr>
        <p:txBody>
          <a:bodyPr>
            <a:normAutofit fontScale="90000"/>
          </a:bodyPr>
          <a:lstStyle/>
          <a:p>
            <a:r>
              <a:rPr lang="en-US" dirty="0" smtClean="0"/>
              <a:t>Part I. The Optical Time Projection Chamber</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a:t>
            </a:fld>
            <a:endParaRPr lang="en-US" dirty="0"/>
          </a:p>
        </p:txBody>
      </p:sp>
      <p:sp>
        <p:nvSpPr>
          <p:cNvPr id="7" name="TextBox 6"/>
          <p:cNvSpPr txBox="1"/>
          <p:nvPr/>
        </p:nvSpPr>
        <p:spPr>
          <a:xfrm>
            <a:off x="0" y="942123"/>
            <a:ext cx="9144000" cy="429477"/>
          </a:xfrm>
          <a:prstGeom prst="rect">
            <a:avLst/>
          </a:prstGeom>
          <a:noFill/>
        </p:spPr>
        <p:txBody>
          <a:bodyPr wrap="square" rtlCol="0">
            <a:spAutoFit/>
          </a:bodyPr>
          <a:lstStyle/>
          <a:p>
            <a:pPr>
              <a:lnSpc>
                <a:spcPct val="75000"/>
              </a:lnSpc>
            </a:pPr>
            <a:r>
              <a:rPr lang="en-US" sz="2800" b="1" dirty="0" err="1" smtClean="0">
                <a:solidFill>
                  <a:schemeClr val="accent4">
                    <a:lumMod val="10000"/>
                  </a:schemeClr>
                </a:solidFill>
              </a:rPr>
              <a:t>Ph.D</a:t>
            </a:r>
            <a:r>
              <a:rPr lang="en-US" sz="2800" b="1" dirty="0" smtClean="0">
                <a:solidFill>
                  <a:schemeClr val="accent4">
                    <a:lumMod val="10000"/>
                  </a:schemeClr>
                </a:solidFill>
              </a:rPr>
              <a:t> Thesis of Eric </a:t>
            </a:r>
            <a:r>
              <a:rPr lang="en-US" sz="2800" b="1" dirty="0" err="1" smtClean="0">
                <a:solidFill>
                  <a:schemeClr val="accent4">
                    <a:lumMod val="10000"/>
                  </a:schemeClr>
                </a:solidFill>
              </a:rPr>
              <a:t>Oberla</a:t>
            </a:r>
            <a:r>
              <a:rPr lang="en-US" sz="2800" b="1" dirty="0" smtClean="0">
                <a:solidFill>
                  <a:schemeClr val="accent4">
                    <a:lumMod val="10000"/>
                  </a:schemeClr>
                </a:solidFill>
              </a:rPr>
              <a:t>- July 31.  (to be a NIM paper)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912" t="17929" r="16846" b="16608"/>
          <a:stretch/>
        </p:blipFill>
        <p:spPr>
          <a:xfrm>
            <a:off x="1545020" y="1371600"/>
            <a:ext cx="5389179" cy="2953684"/>
          </a:xfrm>
          <a:prstGeom prst="rect">
            <a:avLst/>
          </a:prstGeom>
        </p:spPr>
      </p:pic>
      <p:sp>
        <p:nvSpPr>
          <p:cNvPr id="8" name="TextBox 7"/>
          <p:cNvSpPr txBox="1"/>
          <p:nvPr/>
        </p:nvSpPr>
        <p:spPr>
          <a:xfrm>
            <a:off x="685800" y="4648200"/>
            <a:ext cx="8001000" cy="2031325"/>
          </a:xfrm>
          <a:prstGeom prst="rect">
            <a:avLst/>
          </a:prstGeom>
          <a:noFill/>
        </p:spPr>
        <p:txBody>
          <a:bodyPr wrap="square" rtlCol="0">
            <a:spAutoFit/>
          </a:bodyPr>
          <a:lstStyle/>
          <a:p>
            <a:pPr>
              <a:lnSpc>
                <a:spcPct val="75000"/>
              </a:lnSpc>
            </a:pPr>
            <a:r>
              <a:rPr lang="en-US" sz="2800" b="1" dirty="0" smtClean="0">
                <a:solidFill>
                  <a:schemeClr val="tx1">
                    <a:lumMod val="50000"/>
                    <a:lumOff val="50000"/>
                  </a:schemeClr>
                </a:solidFill>
              </a:rPr>
              <a:t>Demonstration device for a new kind of detector- reconstructing tracks using precise  measurements of light transit times and arrival locations. Related to possible uses in HEP, nuclear, and security –</a:t>
            </a:r>
            <a:r>
              <a:rPr lang="en-US" sz="2800" b="1" dirty="0" smtClean="0">
                <a:solidFill>
                  <a:srgbClr val="FF0000"/>
                </a:solidFill>
              </a:rPr>
              <a:t> intended to demonstrate that one can reconstruct tracks in a simple  small water volume.</a:t>
            </a:r>
          </a:p>
        </p:txBody>
      </p:sp>
      <p:sp>
        <p:nvSpPr>
          <p:cNvPr id="9" name="TextBox 8"/>
          <p:cNvSpPr txBox="1"/>
          <p:nvPr/>
        </p:nvSpPr>
        <p:spPr>
          <a:xfrm>
            <a:off x="7162800" y="1600200"/>
            <a:ext cx="1981200" cy="2031325"/>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The OTPC installed in the </a:t>
            </a:r>
            <a:r>
              <a:rPr lang="en-US" sz="2800" b="1" dirty="0" err="1" smtClean="0">
                <a:solidFill>
                  <a:schemeClr val="accent4">
                    <a:lumMod val="10000"/>
                  </a:schemeClr>
                </a:solidFill>
              </a:rPr>
              <a:t>LArIAT</a:t>
            </a:r>
            <a:r>
              <a:rPr lang="en-US" sz="2800" b="1" dirty="0" smtClean="0">
                <a:solidFill>
                  <a:schemeClr val="accent4">
                    <a:lumMod val="10000"/>
                  </a:schemeClr>
                </a:solidFill>
              </a:rPr>
              <a:t> beamline in </a:t>
            </a:r>
            <a:r>
              <a:rPr lang="en-US" sz="2800" b="1" dirty="0" err="1" smtClean="0">
                <a:solidFill>
                  <a:schemeClr val="accent4">
                    <a:lumMod val="10000"/>
                  </a:schemeClr>
                </a:solidFill>
              </a:rPr>
              <a:t>Mcenter</a:t>
            </a:r>
            <a:r>
              <a:rPr lang="en-US" sz="2800" b="1" dirty="0" smtClean="0">
                <a:solidFill>
                  <a:schemeClr val="accent4">
                    <a:lumMod val="10000"/>
                  </a:schemeClr>
                </a:solidFill>
              </a:rPr>
              <a:t> at Fermilab</a:t>
            </a:r>
          </a:p>
        </p:txBody>
      </p:sp>
      <p:sp>
        <p:nvSpPr>
          <p:cNvPr id="10" name="TextBox 9"/>
          <p:cNvSpPr txBox="1"/>
          <p:nvPr/>
        </p:nvSpPr>
        <p:spPr>
          <a:xfrm>
            <a:off x="2209800" y="457200"/>
            <a:ext cx="5181600" cy="516808"/>
          </a:xfrm>
          <a:prstGeom prst="rect">
            <a:avLst/>
          </a:prstGeom>
          <a:noFill/>
        </p:spPr>
        <p:txBody>
          <a:bodyPr wrap="square" rtlCol="0">
            <a:spAutoFit/>
          </a:bodyPr>
          <a:lstStyle/>
          <a:p>
            <a:pPr>
              <a:lnSpc>
                <a:spcPct val="75000"/>
              </a:lnSpc>
            </a:pPr>
            <a:r>
              <a:rPr lang="en-US" dirty="0" smtClean="0">
                <a:solidFill>
                  <a:schemeClr val="tx1">
                    <a:lumMod val="75000"/>
                    <a:lumOff val="25000"/>
                  </a:schemeClr>
                </a:solidFill>
              </a:rPr>
              <a:t>(great name – thanks to Howard Nicholson, who also suggested applying LAPPDs to neutrino detectors)</a:t>
            </a:r>
          </a:p>
        </p:txBody>
      </p:sp>
    </p:spTree>
    <p:extLst>
      <p:ext uri="{BB962C8B-B14F-4D97-AF65-F5344CB8AC3E}">
        <p14:creationId xmlns:p14="http://schemas.microsoft.com/office/powerpoint/2010/main" val="3347547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Brief Summary</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30</a:t>
            </a:fld>
            <a:endParaRPr lang="en-US" dirty="0"/>
          </a:p>
        </p:txBody>
      </p:sp>
      <p:sp>
        <p:nvSpPr>
          <p:cNvPr id="3" name="TextBox 2"/>
          <p:cNvSpPr txBox="1"/>
          <p:nvPr/>
        </p:nvSpPr>
        <p:spPr>
          <a:xfrm>
            <a:off x="0" y="872490"/>
            <a:ext cx="9144000" cy="5909310"/>
          </a:xfrm>
          <a:prstGeom prst="rect">
            <a:avLst/>
          </a:prstGeom>
          <a:noFill/>
        </p:spPr>
        <p:txBody>
          <a:bodyPr wrap="square" rtlCol="0">
            <a:spAutoFit/>
          </a:bodyPr>
          <a:lstStyle/>
          <a:p>
            <a:pPr marL="514350" indent="-514350">
              <a:lnSpc>
                <a:spcPct val="75000"/>
              </a:lnSpc>
              <a:buFont typeface="+mj-lt"/>
              <a:buAutoNum type="arabicPeriod"/>
            </a:pPr>
            <a:r>
              <a:rPr lang="en-US" sz="2800" b="1" dirty="0" smtClean="0">
                <a:solidFill>
                  <a:srgbClr val="FF0000"/>
                </a:solidFill>
              </a:rPr>
              <a:t>The water-based Optical Time Projection Chamber concept works nicely and the results agree with Monte-Carlo-based expectations;</a:t>
            </a:r>
          </a:p>
          <a:p>
            <a:pPr marL="514350" indent="-514350">
              <a:lnSpc>
                <a:spcPct val="75000"/>
              </a:lnSpc>
              <a:buFont typeface="+mj-lt"/>
              <a:buAutoNum type="arabicPeriod"/>
            </a:pPr>
            <a:r>
              <a:rPr lang="en-US" sz="2800" b="1" dirty="0" smtClean="0">
                <a:solidFill>
                  <a:schemeClr val="bg2">
                    <a:lumMod val="25000"/>
                  </a:schemeClr>
                </a:solidFill>
              </a:rPr>
              <a:t>PSEC-4 has been adopted by several groups and a number of others have </a:t>
            </a:r>
            <a:r>
              <a:rPr lang="en-US" sz="2800" b="1" dirty="0" err="1" smtClean="0">
                <a:solidFill>
                  <a:schemeClr val="bg2">
                    <a:lumMod val="25000"/>
                  </a:schemeClr>
                </a:solidFill>
              </a:rPr>
              <a:t>Eval</a:t>
            </a:r>
            <a:r>
              <a:rPr lang="en-US" sz="2800" b="1" dirty="0" smtClean="0">
                <a:solidFill>
                  <a:schemeClr val="bg2">
                    <a:lumMod val="25000"/>
                  </a:schemeClr>
                </a:solidFill>
              </a:rPr>
              <a:t> Cards; Iowa/MIT/Sandia-NM/Sandia-CA/UC have ordered 1200 more chips.</a:t>
            </a:r>
          </a:p>
          <a:p>
            <a:pPr marL="514350" indent="-514350">
              <a:lnSpc>
                <a:spcPct val="75000"/>
              </a:lnSpc>
              <a:buFont typeface="+mj-lt"/>
              <a:buAutoNum type="arabicPeriod"/>
            </a:pPr>
            <a:r>
              <a:rPr lang="en-US" sz="2800" b="1" dirty="0" smtClean="0">
                <a:solidFill>
                  <a:schemeClr val="accent4">
                    <a:lumMod val="10000"/>
                  </a:schemeClr>
                </a:solidFill>
              </a:rPr>
              <a:t>We are progressing making the glass LAPPDT</a:t>
            </a:r>
            <a:r>
              <a:rPr lang="en-US" sz="2800" b="1" baseline="30000" dirty="0" smtClean="0">
                <a:solidFill>
                  <a:schemeClr val="accent4">
                    <a:lumMod val="10000"/>
                  </a:schemeClr>
                </a:solidFill>
              </a:rPr>
              <a:t>Ms</a:t>
            </a:r>
            <a:r>
              <a:rPr lang="en-US" sz="2800" b="1" dirty="0" smtClean="0">
                <a:solidFill>
                  <a:schemeClr val="accent4">
                    <a:lumMod val="10000"/>
                  </a:schemeClr>
                </a:solidFill>
              </a:rPr>
              <a:t> in the Ultralight scalable tile facility . We can consistently make flat hot seals for the LAPPD</a:t>
            </a:r>
            <a:r>
              <a:rPr lang="en-US" sz="2800" b="1" baseline="30000" dirty="0" smtClean="0">
                <a:solidFill>
                  <a:schemeClr val="accent4">
                    <a:lumMod val="10000"/>
                  </a:schemeClr>
                </a:solidFill>
              </a:rPr>
              <a:t>TM</a:t>
            </a:r>
            <a:r>
              <a:rPr lang="en-US" sz="2800" b="1" dirty="0" smtClean="0">
                <a:solidFill>
                  <a:schemeClr val="accent4">
                    <a:lumMod val="10000"/>
                  </a:schemeClr>
                </a:solidFill>
              </a:rPr>
              <a:t> tiles;  working with Indium Corp on intermetallic issues (confidential).</a:t>
            </a:r>
          </a:p>
          <a:p>
            <a:pPr marL="514350" indent="-514350">
              <a:lnSpc>
                <a:spcPct val="75000"/>
              </a:lnSpc>
              <a:buFont typeface="+mj-lt"/>
              <a:buAutoNum type="arabicPeriod"/>
            </a:pPr>
            <a:r>
              <a:rPr lang="en-US" sz="2800" b="1" dirty="0" smtClean="0">
                <a:solidFill>
                  <a:srgbClr val="00B050"/>
                </a:solidFill>
                <a:effectLst>
                  <a:outerShdw blurRad="38100" dist="38100" dir="2700000" algn="tl">
                    <a:srgbClr val="000000">
                      <a:alpha val="43137"/>
                    </a:srgbClr>
                  </a:outerShdw>
                </a:effectLst>
              </a:rPr>
              <a:t>Cornell has promising results on the photocathode process needed for the Ultralight facility ; separately with RMD and BNL we have synthesized the </a:t>
            </a:r>
            <a:r>
              <a:rPr lang="en-US" sz="2800" b="1" dirty="0" err="1" smtClean="0">
                <a:solidFill>
                  <a:srgbClr val="00B050"/>
                </a:solidFill>
                <a:effectLst>
                  <a:outerShdw blurRad="38100" dist="38100" dir="2700000" algn="tl">
                    <a:srgbClr val="000000">
                      <a:alpha val="43137"/>
                    </a:srgbClr>
                  </a:outerShdw>
                </a:effectLst>
              </a:rPr>
              <a:t>stoichimetric</a:t>
            </a:r>
            <a:r>
              <a:rPr lang="en-US" sz="2800" b="1" dirty="0" smtClean="0">
                <a:solidFill>
                  <a:srgbClr val="00B050"/>
                </a:solidFill>
                <a:effectLst>
                  <a:outerShdw blurRad="38100" dist="38100" dir="2700000" algn="tl">
                    <a:srgbClr val="000000">
                      <a:alpha val="43137"/>
                    </a:srgbClr>
                  </a:outerShdw>
                </a:effectLst>
              </a:rPr>
              <a:t> compounds and sputtered alkali cathodes;</a:t>
            </a:r>
          </a:p>
          <a:p>
            <a:pPr marL="514350" indent="-514350">
              <a:lnSpc>
                <a:spcPct val="75000"/>
              </a:lnSpc>
              <a:buFont typeface="+mj-lt"/>
              <a:buAutoNum type="arabicPeriod"/>
            </a:pPr>
            <a:r>
              <a:rPr lang="en-US" sz="2800" b="1" dirty="0" smtClean="0">
                <a:solidFill>
                  <a:srgbClr val="C00000"/>
                </a:solidFill>
              </a:rPr>
              <a:t>We are still in early stages of developing the Gen-II ceramic Tile Base Assembly, but it looks very attractive.</a:t>
            </a:r>
          </a:p>
          <a:p>
            <a:pPr marL="514350" indent="-514350">
              <a:lnSpc>
                <a:spcPct val="75000"/>
              </a:lnSpc>
              <a:buFont typeface="+mj-lt"/>
              <a:buAutoNum type="arabicPeriod"/>
            </a:pPr>
            <a:endParaRPr lang="en-US" sz="2800" b="1" dirty="0" smtClean="0">
              <a:solidFill>
                <a:schemeClr val="accent4">
                  <a:lumMod val="10000"/>
                </a:schemeClr>
              </a:solidFill>
            </a:endParaRPr>
          </a:p>
          <a:p>
            <a:pPr marL="514350" indent="-514350">
              <a:lnSpc>
                <a:spcPct val="75000"/>
              </a:lnSpc>
              <a:buFont typeface="+mj-lt"/>
              <a:buAutoNum type="arabicPeriod"/>
            </a:pPr>
            <a:endParaRPr lang="en-US" sz="2800" b="1" dirty="0" smtClean="0">
              <a:solidFill>
                <a:schemeClr val="accent4">
                  <a:lumMod val="10000"/>
                </a:schemeClr>
              </a:solidFill>
            </a:endParaRPr>
          </a:p>
        </p:txBody>
      </p:sp>
    </p:spTree>
    <p:extLst>
      <p:ext uri="{BB962C8B-B14F-4D97-AF65-F5344CB8AC3E}">
        <p14:creationId xmlns:p14="http://schemas.microsoft.com/office/powerpoint/2010/main" val="3396177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229600" cy="1143000"/>
          </a:xfrm>
        </p:spPr>
        <p:txBody>
          <a:bodyPr>
            <a:noAutofit/>
          </a:bodyPr>
          <a:lstStyle/>
          <a:p>
            <a:pPr algn="l">
              <a:lnSpc>
                <a:spcPct val="75000"/>
              </a:lnSpc>
            </a:pPr>
            <a:r>
              <a:rPr lang="en-US" sz="2000" b="1" u="sng" dirty="0">
                <a:solidFill>
                  <a:schemeClr val="tx1"/>
                </a:solidFill>
              </a:rPr>
              <a:t>MCP </a:t>
            </a:r>
            <a:r>
              <a:rPr lang="en-US" sz="2000" b="1" u="sng" dirty="0" smtClean="0">
                <a:solidFill>
                  <a:schemeClr val="tx1"/>
                </a:solidFill>
              </a:rPr>
              <a:t>Timing </a:t>
            </a:r>
            <a:r>
              <a:rPr lang="en-US" sz="2000" b="1" u="sng" dirty="0">
                <a:solidFill>
                  <a:schemeClr val="tx1"/>
                </a:solidFill>
              </a:rPr>
              <a:t>Performance :</a:t>
            </a:r>
            <a:r>
              <a:rPr lang="en-US" sz="2000" dirty="0">
                <a:solidFill>
                  <a:schemeClr val="tx1"/>
                </a:solidFill>
              </a:rPr>
              <a:t> </a:t>
            </a:r>
            <a:r>
              <a:rPr lang="en-US" sz="2000" dirty="0"/>
              <a:t> </a:t>
            </a:r>
            <a:r>
              <a:rPr lang="en-US" sz="2000" dirty="0" smtClean="0">
                <a:solidFill>
                  <a:schemeClr val="tx1"/>
                </a:solidFill>
              </a:rPr>
              <a:t>B.W</a:t>
            </a:r>
            <a:r>
              <a:rPr lang="en-US" sz="2000" dirty="0">
                <a:solidFill>
                  <a:schemeClr val="tx1"/>
                </a:solidFill>
              </a:rPr>
              <a:t>. Adams, A. </a:t>
            </a:r>
            <a:r>
              <a:rPr lang="en-US" sz="2000" dirty="0" err="1">
                <a:solidFill>
                  <a:schemeClr val="tx1"/>
                </a:solidFill>
              </a:rPr>
              <a:t>Elagin</a:t>
            </a:r>
            <a:r>
              <a:rPr lang="en-US" sz="2000" dirty="0">
                <a:solidFill>
                  <a:schemeClr val="tx1"/>
                </a:solidFill>
              </a:rPr>
              <a:t>, H. Frisch, R. </a:t>
            </a:r>
            <a:r>
              <a:rPr lang="en-US" sz="2000" dirty="0" err="1">
                <a:solidFill>
                  <a:schemeClr val="tx1"/>
                </a:solidFill>
              </a:rPr>
              <a:t>Obaid,E</a:t>
            </a:r>
            <a:r>
              <a:rPr lang="en-US" sz="2000" dirty="0">
                <a:solidFill>
                  <a:schemeClr val="tx1"/>
                </a:solidFill>
              </a:rPr>
              <a:t>. </a:t>
            </a:r>
            <a:r>
              <a:rPr lang="en-US" sz="2000" dirty="0" err="1">
                <a:solidFill>
                  <a:schemeClr val="tx1"/>
                </a:solidFill>
              </a:rPr>
              <a:t>Oberla</a:t>
            </a:r>
            <a:r>
              <a:rPr lang="en-US" sz="2000" dirty="0">
                <a:solidFill>
                  <a:schemeClr val="tx1"/>
                </a:solidFill>
              </a:rPr>
              <a:t>, A. </a:t>
            </a:r>
            <a:r>
              <a:rPr lang="en-US" sz="2000" dirty="0" err="1">
                <a:solidFill>
                  <a:schemeClr val="tx1"/>
                </a:solidFill>
              </a:rPr>
              <a:t>Vostrikov</a:t>
            </a:r>
            <a:r>
              <a:rPr lang="en-US" sz="2000" dirty="0">
                <a:solidFill>
                  <a:schemeClr val="tx1"/>
                </a:solidFill>
              </a:rPr>
              <a:t>, R. Wagner, J. Wang, M. </a:t>
            </a:r>
            <a:r>
              <a:rPr lang="en-US" sz="2000" dirty="0" err="1">
                <a:solidFill>
                  <a:schemeClr val="tx1"/>
                </a:solidFill>
              </a:rPr>
              <a:t>Wetstein</a:t>
            </a:r>
            <a:r>
              <a:rPr lang="en-US" sz="2000" dirty="0" smtClean="0">
                <a:solidFill>
                  <a:schemeClr val="tx1"/>
                </a:solidFill>
              </a:rPr>
              <a:t>;  </a:t>
            </a:r>
            <a:r>
              <a:rPr lang="en-US" sz="2000" dirty="0">
                <a:solidFill>
                  <a:schemeClr val="tx1">
                    <a:lumMod val="50000"/>
                    <a:lumOff val="50000"/>
                  </a:schemeClr>
                </a:solidFill>
              </a:rPr>
              <a:t>Timing Characteristics of Large Area Picosecond </a:t>
            </a:r>
            <a:r>
              <a:rPr lang="en-US" sz="2000" dirty="0" smtClean="0">
                <a:solidFill>
                  <a:schemeClr val="tx1">
                    <a:lumMod val="50000"/>
                    <a:lumOff val="50000"/>
                  </a:schemeClr>
                </a:solidFill>
              </a:rPr>
              <a:t>Photodetectors </a:t>
            </a:r>
            <a:r>
              <a:rPr lang="en-US" sz="2000" dirty="0" err="1" smtClean="0">
                <a:solidFill>
                  <a:schemeClr val="tx1"/>
                </a:solidFill>
              </a:rPr>
              <a:t>Nucl</a:t>
            </a:r>
            <a:r>
              <a:rPr lang="en-US" sz="2000" dirty="0">
                <a:solidFill>
                  <a:schemeClr val="tx1"/>
                </a:solidFill>
              </a:rPr>
              <a:t>. Inst. Meth. Phys. Res. A. , Vol. 795, pp 1-11 </a:t>
            </a:r>
            <a:r>
              <a:rPr lang="en-US" sz="2000" dirty="0" smtClean="0">
                <a:solidFill>
                  <a:schemeClr val="tx1"/>
                </a:solidFill>
              </a:rPr>
              <a:t>(</a:t>
            </a:r>
            <a:r>
              <a:rPr lang="en-US" sz="2000" dirty="0" err="1" smtClean="0">
                <a:solidFill>
                  <a:schemeClr val="tx1"/>
                </a:solidFill>
              </a:rPr>
              <a:t>tbp</a:t>
            </a:r>
            <a:r>
              <a:rPr lang="en-US" sz="2000" dirty="0" smtClean="0">
                <a:solidFill>
                  <a:schemeClr val="tx1"/>
                </a:solidFill>
              </a:rPr>
              <a:t> Sept</a:t>
            </a:r>
            <a:r>
              <a:rPr lang="en-US" sz="2000" dirty="0">
                <a:solidFill>
                  <a:schemeClr val="tx1"/>
                </a:solidFill>
              </a:rPr>
              <a:t>. 2015</a:t>
            </a:r>
            <a:r>
              <a:rPr lang="en-US" sz="2000" dirty="0" smtClean="0">
                <a:solidFill>
                  <a:schemeClr val="tx1"/>
                </a:solidFill>
              </a:rPr>
              <a:t>); </a:t>
            </a:r>
            <a:r>
              <a:rPr lang="en-US" sz="2000" dirty="0" err="1" smtClean="0">
                <a:solidFill>
                  <a:schemeClr val="tx1"/>
                </a:solidFill>
              </a:rPr>
              <a:t>pub.online</a:t>
            </a:r>
            <a:r>
              <a:rPr lang="en-US" sz="2000" dirty="0" smtClean="0">
                <a:solidFill>
                  <a:schemeClr val="tx1"/>
                </a:solidFill>
              </a:rPr>
              <a:t> </a:t>
            </a:r>
            <a:r>
              <a:rPr lang="en-US" sz="2000" b="1" dirty="0">
                <a:solidFill>
                  <a:schemeClr val="tx1"/>
                </a:solidFill>
              </a:rPr>
              <a:t>June 5, 2015.</a:t>
            </a:r>
          </a:p>
        </p:txBody>
      </p:sp>
      <p:sp>
        <p:nvSpPr>
          <p:cNvPr id="3" name="Content Placeholder 2"/>
          <p:cNvSpPr>
            <a:spLocks noGrp="1"/>
          </p:cNvSpPr>
          <p:nvPr>
            <p:ph idx="1"/>
          </p:nvPr>
        </p:nvSpPr>
        <p:spPr>
          <a:xfrm>
            <a:off x="609600" y="1570037"/>
            <a:ext cx="8229600" cy="5364163"/>
          </a:xfrm>
        </p:spPr>
        <p:txBody>
          <a:bodyPr>
            <a:noAutofit/>
          </a:bodyPr>
          <a:lstStyle/>
          <a:p>
            <a:pPr marL="0" indent="0">
              <a:lnSpc>
                <a:spcPct val="75000"/>
              </a:lnSpc>
              <a:buNone/>
            </a:pPr>
            <a:endParaRPr lang="en-US" sz="1800" dirty="0"/>
          </a:p>
          <a:p>
            <a:pPr marL="0" indent="0">
              <a:lnSpc>
                <a:spcPct val="75000"/>
              </a:lnSpc>
              <a:buNone/>
            </a:pPr>
            <a:r>
              <a:rPr lang="en-US" sz="2000" b="1" u="sng" dirty="0"/>
              <a:t>Fast Timing in Searches for Double Beta Decay </a:t>
            </a:r>
            <a:r>
              <a:rPr lang="en-US" sz="2000" dirty="0"/>
              <a:t>C. </a:t>
            </a:r>
            <a:r>
              <a:rPr lang="en-US" sz="2000" dirty="0" err="1"/>
              <a:t>Aberle</a:t>
            </a:r>
            <a:r>
              <a:rPr lang="en-US" sz="2000" dirty="0"/>
              <a:t>, A. </a:t>
            </a:r>
            <a:r>
              <a:rPr lang="en-US" sz="2000" dirty="0" err="1"/>
              <a:t>Elagin</a:t>
            </a:r>
            <a:r>
              <a:rPr lang="en-US" sz="2000" dirty="0"/>
              <a:t>, H.J. Frisch, M. </a:t>
            </a:r>
            <a:r>
              <a:rPr lang="en-US" sz="2000" dirty="0" err="1"/>
              <a:t>Wetstein</a:t>
            </a:r>
            <a:r>
              <a:rPr lang="en-US" sz="2000" dirty="0"/>
              <a:t>, L. Winslow. </a:t>
            </a:r>
            <a:r>
              <a:rPr lang="en-US" sz="2000" i="1" dirty="0">
                <a:solidFill>
                  <a:schemeClr val="tx1">
                    <a:lumMod val="50000"/>
                    <a:lumOff val="50000"/>
                  </a:schemeClr>
                </a:solidFill>
              </a:rPr>
              <a:t>Measuring Directionality in Double-Beta Decay and Neutrino Interactions with Kiloton-Scale Scintillation Detectors;</a:t>
            </a:r>
            <a:r>
              <a:rPr lang="en-US" sz="2000" dirty="0"/>
              <a:t>  JINST 9 P06012 doi:10.1088/1748-0221/9/06/  (</a:t>
            </a:r>
            <a:r>
              <a:rPr lang="en-US" sz="2000" b="1" dirty="0"/>
              <a:t>June 2014)</a:t>
            </a:r>
            <a:r>
              <a:rPr lang="en-US" sz="2000" dirty="0"/>
              <a:t> </a:t>
            </a:r>
            <a:r>
              <a:rPr lang="en-US" sz="2000" dirty="0" smtClean="0"/>
              <a:t>P06012arXiv:1307.5813</a:t>
            </a:r>
          </a:p>
          <a:p>
            <a:pPr marL="0" indent="0">
              <a:lnSpc>
                <a:spcPct val="75000"/>
              </a:lnSpc>
              <a:buNone/>
            </a:pPr>
            <a:endParaRPr lang="en-US" sz="2000" dirty="0"/>
          </a:p>
          <a:p>
            <a:pPr marL="0" indent="0">
              <a:lnSpc>
                <a:spcPct val="75000"/>
              </a:lnSpc>
              <a:buNone/>
            </a:pPr>
            <a:r>
              <a:rPr lang="en-US" sz="2000" b="1" u="sng" dirty="0" smtClean="0"/>
              <a:t>No-pin Internal HV Circuit</a:t>
            </a:r>
            <a:r>
              <a:rPr lang="en-US" sz="2000" b="1" dirty="0" smtClean="0"/>
              <a:t> </a:t>
            </a:r>
            <a:r>
              <a:rPr lang="en-US" sz="2000" dirty="0" smtClean="0"/>
              <a:t>B</a:t>
            </a:r>
            <a:r>
              <a:rPr lang="en-US" sz="2000" dirty="0"/>
              <a:t>. W.  Adams, A. </a:t>
            </a:r>
            <a:r>
              <a:rPr lang="en-US" sz="2000" dirty="0" err="1"/>
              <a:t>Elagin</a:t>
            </a:r>
            <a:r>
              <a:rPr lang="en-US" sz="2000" dirty="0"/>
              <a:t>, J. W. Elam, H. J. Frisch, J.-F. </a:t>
            </a:r>
            <a:r>
              <a:rPr lang="en-US" sz="2000" dirty="0" err="1"/>
              <a:t>Genat,J</a:t>
            </a:r>
            <a:r>
              <a:rPr lang="en-US" sz="2000" dirty="0"/>
              <a:t>. S. </a:t>
            </a:r>
            <a:r>
              <a:rPr lang="en-US" sz="2000" dirty="0" err="1"/>
              <a:t>Gregar</a:t>
            </a:r>
            <a:r>
              <a:rPr lang="en-US" sz="2000" dirty="0"/>
              <a:t>, A. U. Mane, M. J. Minot, R. Northrop, R. </a:t>
            </a:r>
            <a:r>
              <a:rPr lang="en-US" sz="2000" dirty="0" err="1"/>
              <a:t>Obaid,E</a:t>
            </a:r>
            <a:r>
              <a:rPr lang="en-US" sz="2000" dirty="0"/>
              <a:t>. </a:t>
            </a:r>
            <a:r>
              <a:rPr lang="en-US" sz="2000" dirty="0" err="1"/>
              <a:t>Oberla</a:t>
            </a:r>
            <a:r>
              <a:rPr lang="en-US" sz="2000" dirty="0"/>
              <a:t>, A. </a:t>
            </a:r>
            <a:r>
              <a:rPr lang="en-US" sz="2000" dirty="0" err="1"/>
              <a:t>Vostrikov</a:t>
            </a:r>
            <a:r>
              <a:rPr lang="en-US" sz="2000" dirty="0"/>
              <a:t>, M. </a:t>
            </a:r>
            <a:r>
              <a:rPr lang="en-US" sz="2000" dirty="0" err="1" smtClean="0"/>
              <a:t>Wetstein</a:t>
            </a:r>
            <a:r>
              <a:rPr lang="en-US" sz="2000" dirty="0" smtClean="0"/>
              <a:t>; A</a:t>
            </a:r>
            <a:r>
              <a:rPr lang="en-US" sz="2000" dirty="0" smtClean="0">
                <a:solidFill>
                  <a:schemeClr val="tx1">
                    <a:lumMod val="50000"/>
                    <a:lumOff val="50000"/>
                  </a:schemeClr>
                </a:solidFill>
              </a:rPr>
              <a:t>n  </a:t>
            </a:r>
            <a:r>
              <a:rPr lang="en-US" sz="2000" dirty="0">
                <a:solidFill>
                  <a:schemeClr val="tx1">
                    <a:lumMod val="50000"/>
                    <a:lumOff val="50000"/>
                  </a:schemeClr>
                </a:solidFill>
              </a:rPr>
              <a:t>Internal ALD-Based  High Voltage Divider and Signal Circuit for  MCP-based </a:t>
            </a:r>
            <a:r>
              <a:rPr lang="en-US" sz="2000" dirty="0" smtClean="0">
                <a:solidFill>
                  <a:schemeClr val="tx1">
                    <a:lumMod val="50000"/>
                    <a:lumOff val="50000"/>
                  </a:schemeClr>
                </a:solidFill>
              </a:rPr>
              <a:t>Photodetectors}</a:t>
            </a:r>
            <a:r>
              <a:rPr lang="en-US" sz="2000" dirty="0" err="1" smtClean="0"/>
              <a:t>Nucl</a:t>
            </a:r>
            <a:r>
              <a:rPr lang="en-US" sz="2000" dirty="0"/>
              <a:t>. Instr. Meth. Phys. Res. A; Vol. 780, Pages 107-113 </a:t>
            </a:r>
            <a:r>
              <a:rPr lang="en-US" sz="2000" dirty="0" smtClean="0"/>
              <a:t>(</a:t>
            </a:r>
            <a:r>
              <a:rPr lang="en-US" sz="2000" b="1" dirty="0" smtClean="0"/>
              <a:t>April 2014)</a:t>
            </a:r>
          </a:p>
          <a:p>
            <a:pPr marL="0" indent="0">
              <a:lnSpc>
                <a:spcPct val="75000"/>
              </a:lnSpc>
              <a:buNone/>
            </a:pPr>
            <a:endParaRPr lang="en-US" sz="2000" b="1" u="sng" dirty="0" smtClean="0"/>
          </a:p>
          <a:p>
            <a:pPr marL="0" indent="0">
              <a:lnSpc>
                <a:spcPct val="75000"/>
              </a:lnSpc>
              <a:buNone/>
            </a:pPr>
            <a:r>
              <a:rPr lang="en-US" sz="2000" b="1" u="sng" dirty="0" smtClean="0"/>
              <a:t>PSEC-4 Waveform Sampling Chip  </a:t>
            </a:r>
            <a:r>
              <a:rPr lang="en-US" sz="2000" dirty="0" smtClean="0"/>
              <a:t>E</a:t>
            </a:r>
            <a:r>
              <a:rPr lang="en-US" sz="2000" dirty="0"/>
              <a:t>. Oberla, J.-F. Genat, H. Grabas, H. Frisch, </a:t>
            </a:r>
            <a:r>
              <a:rPr lang="en-US" sz="2000" dirty="0" smtClean="0"/>
              <a:t> K</a:t>
            </a:r>
            <a:r>
              <a:rPr lang="en-US" sz="2000" dirty="0"/>
              <a:t>. Nishimura, and G Varner</a:t>
            </a:r>
          </a:p>
          <a:p>
            <a:pPr marL="0" indent="0">
              <a:lnSpc>
                <a:spcPct val="75000"/>
              </a:lnSpc>
              <a:buNone/>
            </a:pPr>
            <a:r>
              <a:rPr lang="en-US" sz="2000" dirty="0" smtClean="0"/>
              <a:t> </a:t>
            </a:r>
            <a:r>
              <a:rPr lang="en-US" sz="2000" i="1" dirty="0">
                <a:solidFill>
                  <a:schemeClr val="tx1">
                    <a:lumMod val="50000"/>
                    <a:lumOff val="50000"/>
                  </a:schemeClr>
                </a:solidFill>
              </a:rPr>
              <a:t>A 15 </a:t>
            </a:r>
            <a:r>
              <a:rPr lang="en-US" sz="2000" i="1" dirty="0" err="1">
                <a:solidFill>
                  <a:schemeClr val="tx1">
                    <a:lumMod val="50000"/>
                    <a:lumOff val="50000"/>
                  </a:schemeClr>
                </a:solidFill>
              </a:rPr>
              <a:t>GSa</a:t>
            </a:r>
            <a:r>
              <a:rPr lang="en-US" sz="2000" i="1" dirty="0">
                <a:solidFill>
                  <a:schemeClr val="tx1">
                    <a:lumMod val="50000"/>
                    <a:lumOff val="50000"/>
                  </a:schemeClr>
                </a:solidFill>
              </a:rPr>
              <a:t>/s, 1.5 GHz Bandwidth Waveform Digitizing </a:t>
            </a:r>
            <a:r>
              <a:rPr lang="en-US" sz="2000" i="1" dirty="0" smtClean="0">
                <a:solidFill>
                  <a:schemeClr val="tx1">
                    <a:lumMod val="50000"/>
                    <a:lumOff val="50000"/>
                  </a:schemeClr>
                </a:solidFill>
              </a:rPr>
              <a:t>ASIC</a:t>
            </a:r>
            <a:r>
              <a:rPr lang="en-US" sz="2000" dirty="0" smtClean="0"/>
              <a:t>; </a:t>
            </a:r>
          </a:p>
          <a:p>
            <a:pPr marL="0" indent="0">
              <a:lnSpc>
                <a:spcPct val="75000"/>
              </a:lnSpc>
              <a:buNone/>
            </a:pPr>
            <a:r>
              <a:rPr lang="en-US" sz="2000" dirty="0" err="1" smtClean="0"/>
              <a:t>Nucl</a:t>
            </a:r>
            <a:r>
              <a:rPr lang="en-US" sz="2000" dirty="0"/>
              <a:t>. Instr. Meth. A735, </a:t>
            </a:r>
            <a:r>
              <a:rPr lang="en-US" sz="2000" b="1" dirty="0" smtClean="0"/>
              <a:t>Jan</a:t>
            </a:r>
            <a:r>
              <a:rPr lang="en-US" sz="2000" b="1" dirty="0"/>
              <a:t>., 2014, </a:t>
            </a:r>
            <a:r>
              <a:rPr lang="en-US" sz="2000" dirty="0" smtClean="0"/>
              <a:t> </a:t>
            </a:r>
            <a:r>
              <a:rPr lang="en-US" sz="2000" dirty="0" smtClean="0">
                <a:hlinkClick r:id="rId2"/>
              </a:rPr>
              <a:t>http</a:t>
            </a:r>
            <a:r>
              <a:rPr lang="en-US" sz="2000" dirty="0">
                <a:hlinkClick r:id="rId2"/>
              </a:rPr>
              <a:t>://</a:t>
            </a:r>
            <a:r>
              <a:rPr lang="en-US" sz="2000" dirty="0" smtClean="0">
                <a:hlinkClick r:id="rId2"/>
              </a:rPr>
              <a:t>dx.doi.org/10.1016/j.nima.2013.09.042</a:t>
            </a:r>
            <a:r>
              <a:rPr lang="en-US" sz="2000" dirty="0" smtClean="0"/>
              <a:t>; http</a:t>
            </a:r>
            <a:r>
              <a:rPr lang="en-US" sz="2000" dirty="0"/>
              <a:t>://arxiv.org/abs/1309.4397</a:t>
            </a:r>
          </a:p>
          <a:p>
            <a:pPr>
              <a:lnSpc>
                <a:spcPct val="75000"/>
              </a:lnSpc>
            </a:pPr>
            <a:endParaRPr lang="en-US" sz="2000" dirty="0" smtClean="0"/>
          </a:p>
          <a:p>
            <a:pPr>
              <a:lnSpc>
                <a:spcPct val="75000"/>
              </a:lnSpc>
            </a:pPr>
            <a:endParaRPr lang="en-US" sz="1800" dirty="0" smtClean="0"/>
          </a:p>
          <a:p>
            <a:pPr marL="0" indent="0">
              <a:lnSpc>
                <a:spcPct val="75000"/>
              </a:lnSpc>
              <a:buNone/>
            </a:pPr>
            <a:r>
              <a:rPr lang="en-US" sz="1800" dirty="0"/>
              <a:t/>
            </a:r>
            <a:br>
              <a:rPr lang="en-US" sz="1800" dirty="0"/>
            </a:br>
            <a:endParaRPr lang="en-US" sz="1800" dirty="0"/>
          </a:p>
          <a:p>
            <a:pPr marL="0" indent="0">
              <a:lnSpc>
                <a:spcPct val="75000"/>
              </a:lnSpc>
              <a:buNone/>
            </a:pPr>
            <a:endParaRPr lang="en-US" sz="1800" dirty="0"/>
          </a:p>
        </p:txBody>
      </p:sp>
      <p:sp>
        <p:nvSpPr>
          <p:cNvPr id="4" name="Date Placeholder 3"/>
          <p:cNvSpPr>
            <a:spLocks noGrp="1"/>
          </p:cNvSpPr>
          <p:nvPr>
            <p:ph type="dt" sz="half" idx="10"/>
          </p:nvPr>
        </p:nvSpPr>
        <p:spPr/>
        <p:txBody>
          <a:bodyPr/>
          <a:lstStyle/>
          <a:p>
            <a:fld id="{DAAA3D24-3A0F-43F9-B1CE-082D4C9EC7CC}"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dirty="0" smtClean="0">
                <a:solidFill>
                  <a:srgbClr val="151517"/>
                </a:solidFill>
              </a:rPr>
              <a:t>Hawaii  July 20, 2015  </a:t>
            </a:r>
            <a:endParaRPr lang="en-US" dirty="0">
              <a:solidFill>
                <a:srgbClr val="151517"/>
              </a:solidFill>
            </a:endParaRPr>
          </a:p>
        </p:txBody>
      </p:sp>
      <p:sp>
        <p:nvSpPr>
          <p:cNvPr id="7" name="Slide Number Placeholder 6"/>
          <p:cNvSpPr>
            <a:spLocks noGrp="1"/>
          </p:cNvSpPr>
          <p:nvPr>
            <p:ph type="sldNum" sz="quarter" idx="12"/>
          </p:nvPr>
        </p:nvSpPr>
        <p:spPr/>
        <p:txBody>
          <a:bodyPr/>
          <a:lstStyle/>
          <a:p>
            <a:fld id="{6F3AE956-26F0-4794-8F4C-97BAC66ADD21}" type="slidenum">
              <a:rPr lang="en-US" smtClean="0"/>
              <a:pPr/>
              <a:t>31</a:t>
            </a:fld>
            <a:endParaRPr lang="en-US" dirty="0"/>
          </a:p>
        </p:txBody>
      </p:sp>
      <p:sp>
        <p:nvSpPr>
          <p:cNvPr id="9" name="TextBox 8"/>
          <p:cNvSpPr txBox="1"/>
          <p:nvPr/>
        </p:nvSpPr>
        <p:spPr>
          <a:xfrm>
            <a:off x="1524000" y="0"/>
            <a:ext cx="7162800" cy="553998"/>
          </a:xfrm>
          <a:prstGeom prst="rect">
            <a:avLst/>
          </a:prstGeom>
          <a:noFill/>
        </p:spPr>
        <p:txBody>
          <a:bodyPr wrap="square" rtlCol="0">
            <a:spAutoFit/>
          </a:bodyPr>
          <a:lstStyle/>
          <a:p>
            <a:pPr>
              <a:lnSpc>
                <a:spcPct val="75000"/>
              </a:lnSpc>
            </a:pPr>
            <a:r>
              <a:rPr lang="en-US" sz="4000" b="1" dirty="0" smtClean="0">
                <a:solidFill>
                  <a:srgbClr val="FF0000"/>
                </a:solidFill>
              </a:rPr>
              <a:t>Our Published PSEC Papers-p1</a:t>
            </a:r>
          </a:p>
        </p:txBody>
      </p:sp>
    </p:spTree>
    <p:extLst>
      <p:ext uri="{BB962C8B-B14F-4D97-AF65-F5344CB8AC3E}">
        <p14:creationId xmlns:p14="http://schemas.microsoft.com/office/powerpoint/2010/main" val="3823217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2057400"/>
          </a:xfrm>
        </p:spPr>
        <p:txBody>
          <a:bodyPr>
            <a:noAutofit/>
          </a:bodyPr>
          <a:lstStyle/>
          <a:p>
            <a:pPr marL="0" indent="0" algn="l">
              <a:lnSpc>
                <a:spcPct val="75000"/>
              </a:lnSpc>
            </a:pPr>
            <a:r>
              <a:rPr lang="en-US" sz="2400" b="1" u="sng" dirty="0" err="1">
                <a:solidFill>
                  <a:srgbClr val="151517"/>
                </a:solidFill>
              </a:rPr>
              <a:t>Microstrip</a:t>
            </a:r>
            <a:r>
              <a:rPr lang="en-US" sz="2400" b="1" u="sng" dirty="0">
                <a:solidFill>
                  <a:srgbClr val="151517"/>
                </a:solidFill>
              </a:rPr>
              <a:t> Anode </a:t>
            </a:r>
            <a:r>
              <a:rPr lang="en-US" sz="2400" b="1" u="sng" dirty="0" smtClean="0">
                <a:solidFill>
                  <a:srgbClr val="151517"/>
                </a:solidFill>
              </a:rPr>
              <a:t>RF Performance </a:t>
            </a:r>
            <a:r>
              <a:rPr lang="en-US" sz="2400" dirty="0">
                <a:solidFill>
                  <a:srgbClr val="151517"/>
                </a:solidFill>
              </a:rPr>
              <a:t>H. </a:t>
            </a:r>
            <a:r>
              <a:rPr lang="en-US" sz="2400" dirty="0" err="1">
                <a:solidFill>
                  <a:srgbClr val="151517"/>
                </a:solidFill>
              </a:rPr>
              <a:t>Grabas</a:t>
            </a:r>
            <a:r>
              <a:rPr lang="en-US" sz="2400" dirty="0">
                <a:solidFill>
                  <a:srgbClr val="151517"/>
                </a:solidFill>
              </a:rPr>
              <a:t>, R. </a:t>
            </a:r>
            <a:r>
              <a:rPr lang="en-US" sz="2400" dirty="0" err="1">
                <a:solidFill>
                  <a:srgbClr val="151517"/>
                </a:solidFill>
              </a:rPr>
              <a:t>Obaid</a:t>
            </a:r>
            <a:r>
              <a:rPr lang="en-US" sz="2400" dirty="0">
                <a:solidFill>
                  <a:srgbClr val="151517"/>
                </a:solidFill>
              </a:rPr>
              <a:t>, E. </a:t>
            </a:r>
            <a:r>
              <a:rPr lang="en-US" sz="2400" dirty="0" err="1">
                <a:solidFill>
                  <a:srgbClr val="151517"/>
                </a:solidFill>
              </a:rPr>
              <a:t>Oberla</a:t>
            </a:r>
            <a:r>
              <a:rPr lang="en-US" sz="2400" dirty="0">
                <a:solidFill>
                  <a:srgbClr val="151517"/>
                </a:solidFill>
              </a:rPr>
              <a:t>, H. Frisch J.-F. </a:t>
            </a:r>
            <a:r>
              <a:rPr lang="en-US" sz="2400" dirty="0" err="1">
                <a:solidFill>
                  <a:srgbClr val="151517"/>
                </a:solidFill>
              </a:rPr>
              <a:t>Genat</a:t>
            </a:r>
            <a:r>
              <a:rPr lang="en-US" sz="2400" dirty="0">
                <a:solidFill>
                  <a:srgbClr val="151517"/>
                </a:solidFill>
              </a:rPr>
              <a:t>, R. Northrop, F. Tang, D. McGinnis, B. Adams, and M. </a:t>
            </a:r>
            <a:r>
              <a:rPr lang="en-US" sz="2400" dirty="0" err="1">
                <a:solidFill>
                  <a:srgbClr val="151517"/>
                </a:solidFill>
              </a:rPr>
              <a:t>Wetstein</a:t>
            </a:r>
            <a:r>
              <a:rPr lang="en-US" sz="2400" dirty="0">
                <a:solidFill>
                  <a:srgbClr val="151517"/>
                </a:solidFill>
              </a:rPr>
              <a:t>;</a:t>
            </a:r>
            <a:r>
              <a:rPr lang="en-US" sz="2400" dirty="0"/>
              <a:t/>
            </a:r>
            <a:br>
              <a:rPr lang="en-US" sz="2400" dirty="0"/>
            </a:br>
            <a:r>
              <a:rPr lang="en-US" sz="2400" dirty="0"/>
              <a:t> </a:t>
            </a:r>
            <a:r>
              <a:rPr lang="en-US" sz="2400" i="1" dirty="0">
                <a:solidFill>
                  <a:schemeClr val="tx1">
                    <a:lumMod val="50000"/>
                    <a:lumOff val="50000"/>
                  </a:schemeClr>
                </a:solidFill>
              </a:rPr>
              <a:t>RF Strip-line Anodes for Psec Large-area MCP-based Photodetectors,</a:t>
            </a:r>
            <a:r>
              <a:rPr lang="en-US" sz="2400" dirty="0"/>
              <a:t> </a:t>
            </a:r>
            <a:br>
              <a:rPr lang="en-US" sz="2400" dirty="0"/>
            </a:br>
            <a:r>
              <a:rPr lang="en-US" sz="2400" dirty="0" err="1">
                <a:solidFill>
                  <a:srgbClr val="151517"/>
                </a:solidFill>
              </a:rPr>
              <a:t>Nucl</a:t>
            </a:r>
            <a:r>
              <a:rPr lang="en-US" sz="2400" dirty="0">
                <a:solidFill>
                  <a:srgbClr val="151517"/>
                </a:solidFill>
              </a:rPr>
              <a:t>. Instr. Meth. A71, pp124-131, </a:t>
            </a:r>
            <a:r>
              <a:rPr lang="en-US" sz="2400" b="1" dirty="0">
                <a:solidFill>
                  <a:srgbClr val="151517"/>
                </a:solidFill>
              </a:rPr>
              <a:t>May 2013</a:t>
            </a:r>
            <a:r>
              <a:rPr lang="en-US" sz="2400" b="1" dirty="0"/>
              <a:t/>
            </a:r>
            <a:br>
              <a:rPr lang="en-US" sz="2400" b="1" dirty="0"/>
            </a:br>
            <a:endParaRPr lang="en-US" sz="2400" b="1" dirty="0">
              <a:solidFill>
                <a:schemeClr val="tx1"/>
              </a:solidFill>
            </a:endParaRPr>
          </a:p>
        </p:txBody>
      </p:sp>
      <p:sp>
        <p:nvSpPr>
          <p:cNvPr id="4" name="Date Placeholder 3"/>
          <p:cNvSpPr>
            <a:spLocks noGrp="1"/>
          </p:cNvSpPr>
          <p:nvPr>
            <p:ph type="dt" sz="half" idx="10"/>
          </p:nvPr>
        </p:nvSpPr>
        <p:spPr/>
        <p:txBody>
          <a:bodyPr/>
          <a:lstStyle/>
          <a:p>
            <a:fld id="{DAAA3D24-3A0F-43F9-B1CE-082D4C9EC7CC}"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dirty="0" smtClean="0">
                <a:solidFill>
                  <a:srgbClr val="151517"/>
                </a:solidFill>
              </a:rPr>
              <a:t>Hawaii  July 20, 2015  </a:t>
            </a:r>
            <a:endParaRPr lang="en-US" dirty="0">
              <a:solidFill>
                <a:srgbClr val="151517"/>
              </a:solidFill>
            </a:endParaRPr>
          </a:p>
        </p:txBody>
      </p:sp>
      <p:sp>
        <p:nvSpPr>
          <p:cNvPr id="7" name="Slide Number Placeholder 6"/>
          <p:cNvSpPr>
            <a:spLocks noGrp="1"/>
          </p:cNvSpPr>
          <p:nvPr>
            <p:ph type="sldNum" sz="quarter" idx="12"/>
          </p:nvPr>
        </p:nvSpPr>
        <p:spPr/>
        <p:txBody>
          <a:bodyPr/>
          <a:lstStyle/>
          <a:p>
            <a:fld id="{6F3AE956-26F0-4794-8F4C-97BAC66ADD21}" type="slidenum">
              <a:rPr lang="en-US" smtClean="0"/>
              <a:pPr/>
              <a:t>32</a:t>
            </a:fld>
            <a:endParaRPr lang="en-US" dirty="0"/>
          </a:p>
        </p:txBody>
      </p:sp>
      <p:sp>
        <p:nvSpPr>
          <p:cNvPr id="9" name="TextBox 8"/>
          <p:cNvSpPr txBox="1"/>
          <p:nvPr/>
        </p:nvSpPr>
        <p:spPr>
          <a:xfrm>
            <a:off x="1524000" y="0"/>
            <a:ext cx="7162800" cy="553998"/>
          </a:xfrm>
          <a:prstGeom prst="rect">
            <a:avLst/>
          </a:prstGeom>
          <a:noFill/>
        </p:spPr>
        <p:txBody>
          <a:bodyPr wrap="square" rtlCol="0">
            <a:spAutoFit/>
          </a:bodyPr>
          <a:lstStyle/>
          <a:p>
            <a:pPr>
              <a:lnSpc>
                <a:spcPct val="75000"/>
              </a:lnSpc>
            </a:pPr>
            <a:r>
              <a:rPr lang="en-US" sz="4000" b="1" dirty="0" smtClean="0">
                <a:solidFill>
                  <a:srgbClr val="FF0000"/>
                </a:solidFill>
              </a:rPr>
              <a:t>Our Published PSEC Papers –p2</a:t>
            </a:r>
          </a:p>
        </p:txBody>
      </p:sp>
      <p:sp>
        <p:nvSpPr>
          <p:cNvPr id="6" name="Rectangle 5"/>
          <p:cNvSpPr/>
          <p:nvPr/>
        </p:nvSpPr>
        <p:spPr>
          <a:xfrm>
            <a:off x="533400" y="808672"/>
            <a:ext cx="8382000" cy="1477328"/>
          </a:xfrm>
          <a:prstGeom prst="rect">
            <a:avLst/>
          </a:prstGeom>
        </p:spPr>
        <p:txBody>
          <a:bodyPr wrap="square">
            <a:spAutoFit/>
          </a:bodyPr>
          <a:lstStyle/>
          <a:p>
            <a:pPr>
              <a:lnSpc>
                <a:spcPct val="75000"/>
              </a:lnSpc>
            </a:pPr>
            <a:r>
              <a:rPr lang="en-US" sz="2400" b="1" u="sng" dirty="0"/>
              <a:t>MCP Testing and Pulse Performance :</a:t>
            </a:r>
            <a:r>
              <a:rPr lang="en-US" sz="2400" dirty="0"/>
              <a:t>  B. Adams, M. </a:t>
            </a:r>
            <a:r>
              <a:rPr lang="en-US" sz="2400" dirty="0" err="1"/>
              <a:t>Chollet</a:t>
            </a:r>
            <a:r>
              <a:rPr lang="en-US" sz="2400" dirty="0"/>
              <a:t>, A. </a:t>
            </a:r>
            <a:r>
              <a:rPr lang="en-US" sz="2400" dirty="0" err="1"/>
              <a:t>Elagin</a:t>
            </a:r>
            <a:r>
              <a:rPr lang="en-US" sz="2400" dirty="0"/>
              <a:t>, A. </a:t>
            </a:r>
            <a:r>
              <a:rPr lang="en-US" sz="2400" dirty="0" err="1"/>
              <a:t>Vostrikov</a:t>
            </a:r>
            <a:r>
              <a:rPr lang="en-US" sz="2400" dirty="0"/>
              <a:t>, M. </a:t>
            </a:r>
            <a:r>
              <a:rPr lang="en-US" sz="2400" dirty="0" err="1"/>
              <a:t>Wetstein</a:t>
            </a:r>
            <a:r>
              <a:rPr lang="en-US" sz="2400" dirty="0"/>
              <a:t>, R. </a:t>
            </a:r>
            <a:r>
              <a:rPr lang="en-US" sz="2400" dirty="0" err="1"/>
              <a:t>Obaid</a:t>
            </a:r>
            <a:r>
              <a:rPr lang="en-US" sz="2400" dirty="0"/>
              <a:t>, and P. Webster</a:t>
            </a:r>
          </a:p>
          <a:p>
            <a:pPr>
              <a:lnSpc>
                <a:spcPct val="75000"/>
              </a:lnSpc>
            </a:pPr>
            <a:r>
              <a:rPr lang="en-US" sz="2400" i="1" dirty="0">
                <a:solidFill>
                  <a:schemeClr val="tx1">
                    <a:lumMod val="50000"/>
                    <a:lumOff val="50000"/>
                  </a:schemeClr>
                </a:solidFill>
              </a:rPr>
              <a:t>A Test-facility for Large-Area Microchannel Plate Detector Assemblies using a Pulse Sub-picosecond Laser;</a:t>
            </a:r>
          </a:p>
          <a:p>
            <a:pPr>
              <a:lnSpc>
                <a:spcPct val="75000"/>
              </a:lnSpc>
            </a:pPr>
            <a:r>
              <a:rPr lang="en-US" sz="2400" dirty="0"/>
              <a:t>Review of Scientific Instruments  </a:t>
            </a:r>
            <a:r>
              <a:rPr lang="en-US" sz="2400" b="1" dirty="0"/>
              <a:t>84</a:t>
            </a:r>
            <a:r>
              <a:rPr lang="en-US" sz="2400" dirty="0"/>
              <a:t>, 061301 </a:t>
            </a:r>
            <a:r>
              <a:rPr lang="en-US" sz="2400" b="1" dirty="0"/>
              <a:t>(Oct. 2013)</a:t>
            </a:r>
          </a:p>
        </p:txBody>
      </p:sp>
      <p:sp>
        <p:nvSpPr>
          <p:cNvPr id="10" name="TextBox 9"/>
          <p:cNvSpPr txBox="1"/>
          <p:nvPr/>
        </p:nvSpPr>
        <p:spPr>
          <a:xfrm>
            <a:off x="152400" y="4845040"/>
            <a:ext cx="8991600" cy="1212320"/>
          </a:xfrm>
          <a:prstGeom prst="rect">
            <a:avLst/>
          </a:prstGeom>
          <a:noFill/>
        </p:spPr>
        <p:txBody>
          <a:bodyPr wrap="square" rtlCol="0">
            <a:spAutoFit/>
          </a:bodyPr>
          <a:lstStyle/>
          <a:p>
            <a:pPr>
              <a:lnSpc>
                <a:spcPct val="75000"/>
              </a:lnSpc>
            </a:pPr>
            <a:r>
              <a:rPr lang="en-US" sz="2400" b="1" u="sng" dirty="0" smtClean="0">
                <a:solidFill>
                  <a:srgbClr val="151517"/>
                </a:solidFill>
              </a:rPr>
              <a:t>The OTPC  </a:t>
            </a:r>
            <a:r>
              <a:rPr lang="en-US" sz="2400" dirty="0" smtClean="0">
                <a:solidFill>
                  <a:srgbClr val="151517"/>
                </a:solidFill>
              </a:rPr>
              <a:t> </a:t>
            </a:r>
            <a:r>
              <a:rPr lang="en-US" sz="2400" dirty="0">
                <a:solidFill>
                  <a:srgbClr val="151517"/>
                </a:solidFill>
              </a:rPr>
              <a:t>E. </a:t>
            </a:r>
            <a:r>
              <a:rPr lang="en-US" sz="2400" dirty="0" err="1" smtClean="0">
                <a:solidFill>
                  <a:srgbClr val="151517"/>
                </a:solidFill>
              </a:rPr>
              <a:t>Oberla</a:t>
            </a:r>
            <a:r>
              <a:rPr lang="en-US" sz="2400" dirty="0" smtClean="0">
                <a:solidFill>
                  <a:srgbClr val="151517"/>
                </a:solidFill>
              </a:rPr>
              <a:t> et al.</a:t>
            </a:r>
            <a:r>
              <a:rPr lang="en-US" sz="2400" dirty="0"/>
              <a:t/>
            </a:r>
            <a:br>
              <a:rPr lang="en-US" sz="2400" dirty="0"/>
            </a:br>
            <a:r>
              <a:rPr lang="en-US" sz="2400" dirty="0"/>
              <a:t> </a:t>
            </a:r>
            <a:r>
              <a:rPr lang="en-US" sz="2400" i="1" dirty="0" smtClean="0">
                <a:solidFill>
                  <a:schemeClr val="tx1">
                    <a:lumMod val="50000"/>
                    <a:lumOff val="50000"/>
                  </a:schemeClr>
                </a:solidFill>
              </a:rPr>
              <a:t>Performance of a Prototype Optical Time Projection Chamber</a:t>
            </a:r>
            <a:r>
              <a:rPr lang="en-US" sz="2400" dirty="0" smtClean="0"/>
              <a:t>; to be submitted to  </a:t>
            </a:r>
            <a:r>
              <a:rPr lang="en-US" sz="2400" dirty="0"/>
              <a:t/>
            </a:r>
            <a:br>
              <a:rPr lang="en-US" sz="2400" dirty="0"/>
            </a:br>
            <a:r>
              <a:rPr lang="en-US" sz="2400" dirty="0" err="1">
                <a:solidFill>
                  <a:srgbClr val="151517"/>
                </a:solidFill>
              </a:rPr>
              <a:t>Nucl</a:t>
            </a:r>
            <a:r>
              <a:rPr lang="en-US" sz="2400" dirty="0">
                <a:solidFill>
                  <a:srgbClr val="151517"/>
                </a:solidFill>
              </a:rPr>
              <a:t>. Instr. Meth. </a:t>
            </a:r>
            <a:r>
              <a:rPr lang="en-US" sz="2400" b="1" dirty="0" smtClean="0">
                <a:solidFill>
                  <a:srgbClr val="151517"/>
                </a:solidFill>
              </a:rPr>
              <a:t>summer 2015</a:t>
            </a:r>
            <a:endParaRPr lang="en-US" sz="2400" b="1" dirty="0" smtClean="0">
              <a:solidFill>
                <a:srgbClr val="C00000"/>
              </a:solidFill>
            </a:endParaRPr>
          </a:p>
        </p:txBody>
      </p:sp>
      <p:sp>
        <p:nvSpPr>
          <p:cNvPr id="11" name="TextBox 10"/>
          <p:cNvSpPr txBox="1"/>
          <p:nvPr/>
        </p:nvSpPr>
        <p:spPr>
          <a:xfrm>
            <a:off x="3200400" y="4419601"/>
            <a:ext cx="3124200" cy="415498"/>
          </a:xfrm>
          <a:prstGeom prst="rect">
            <a:avLst/>
          </a:prstGeom>
          <a:noFill/>
        </p:spPr>
        <p:txBody>
          <a:bodyPr wrap="square" rtlCol="0">
            <a:spAutoFit/>
          </a:bodyPr>
          <a:lstStyle/>
          <a:p>
            <a:pPr>
              <a:lnSpc>
                <a:spcPct val="75000"/>
              </a:lnSpc>
            </a:pPr>
            <a:r>
              <a:rPr lang="en-US" sz="2800" b="1" dirty="0" smtClean="0">
                <a:solidFill>
                  <a:srgbClr val="C00000"/>
                </a:solidFill>
              </a:rPr>
              <a:t>In Preparation </a:t>
            </a:r>
          </a:p>
        </p:txBody>
      </p:sp>
    </p:spTree>
    <p:extLst>
      <p:ext uri="{BB962C8B-B14F-4D97-AF65-F5344CB8AC3E}">
        <p14:creationId xmlns:p14="http://schemas.microsoft.com/office/powerpoint/2010/main" val="249738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smtClean="0"/>
              <a:t>Many Thanks to:</a:t>
            </a:r>
            <a:endParaRPr lang="en-US" b="1" dirty="0"/>
          </a:p>
        </p:txBody>
      </p:sp>
      <p:sp>
        <p:nvSpPr>
          <p:cNvPr id="4" name="Date Placeholder 3"/>
          <p:cNvSpPr>
            <a:spLocks noGrp="1"/>
          </p:cNvSpPr>
          <p:nvPr>
            <p:ph type="dt" sz="half" idx="10"/>
          </p:nvPr>
        </p:nvSpPr>
        <p:spPr/>
        <p:txBody>
          <a:bodyPr/>
          <a:lstStyle/>
          <a:p>
            <a:fld id="{24810E0A-44BE-4CAD-876E-02C8D6A2F899}"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33</a:t>
            </a:fld>
            <a:endParaRPr lang="en-US" dirty="0"/>
          </a:p>
        </p:txBody>
      </p:sp>
      <p:sp>
        <p:nvSpPr>
          <p:cNvPr id="7" name="TextBox 6"/>
          <p:cNvSpPr txBox="1"/>
          <p:nvPr/>
        </p:nvSpPr>
        <p:spPr>
          <a:xfrm>
            <a:off x="1676400" y="1981200"/>
            <a:ext cx="184731" cy="415498"/>
          </a:xfrm>
          <a:prstGeom prst="rect">
            <a:avLst/>
          </a:prstGeom>
          <a:noFill/>
        </p:spPr>
        <p:txBody>
          <a:bodyPr wrap="none" rtlCol="0">
            <a:spAutoFit/>
          </a:bodyPr>
          <a:lstStyle/>
          <a:p>
            <a:pPr>
              <a:lnSpc>
                <a:spcPct val="75000"/>
              </a:lnSpc>
            </a:pPr>
            <a:endParaRPr lang="en-US" sz="2800" b="1" dirty="0" smtClean="0">
              <a:solidFill>
                <a:schemeClr val="accent4">
                  <a:lumMod val="10000"/>
                </a:schemeClr>
              </a:solidFill>
            </a:endParaRPr>
          </a:p>
        </p:txBody>
      </p:sp>
      <p:sp>
        <p:nvSpPr>
          <p:cNvPr id="9" name="TextBox 8"/>
          <p:cNvSpPr txBox="1"/>
          <p:nvPr/>
        </p:nvSpPr>
        <p:spPr>
          <a:xfrm>
            <a:off x="38100" y="685800"/>
            <a:ext cx="9144000" cy="6531019"/>
          </a:xfrm>
          <a:prstGeom prst="rect">
            <a:avLst/>
          </a:prstGeom>
          <a:noFill/>
        </p:spPr>
        <p:txBody>
          <a:bodyPr wrap="square" rtlCol="0">
            <a:spAutoFit/>
          </a:bodyPr>
          <a:lstStyle/>
          <a:p>
            <a:pPr marL="457200" indent="-457200">
              <a:lnSpc>
                <a:spcPct val="80000"/>
              </a:lnSpc>
              <a:spcBef>
                <a:spcPts val="600"/>
              </a:spcBef>
              <a:spcAft>
                <a:spcPts val="600"/>
              </a:spcAft>
              <a:buFont typeface="Arial" panose="020B0604020202020204" pitchFamily="34" charset="0"/>
              <a:buChar char="•"/>
            </a:pPr>
            <a:r>
              <a:rPr lang="en-US" sz="2800" b="1" dirty="0" smtClean="0">
                <a:solidFill>
                  <a:schemeClr val="tx1">
                    <a:lumMod val="50000"/>
                    <a:lumOff val="50000"/>
                  </a:schemeClr>
                </a:solidFill>
              </a:rPr>
              <a:t>Our Collaborators  at ANL-ESD, ANL-XSD, ANL-MSD, UC-Berkeley SSL,  Hawai’i,  BNL and Cornell (esp. </a:t>
            </a:r>
            <a:r>
              <a:rPr lang="en-US" sz="2800" b="1" dirty="0" smtClean="0">
                <a:solidFill>
                  <a:schemeClr val="tx1">
                    <a:lumMod val="50000"/>
                    <a:lumOff val="50000"/>
                  </a:schemeClr>
                </a:solidFill>
              </a:rPr>
              <a:t>Joe </a:t>
            </a:r>
            <a:r>
              <a:rPr lang="en-US" sz="2800" b="1" dirty="0" err="1" smtClean="0">
                <a:solidFill>
                  <a:schemeClr val="tx1">
                    <a:lumMod val="50000"/>
                    <a:lumOff val="50000"/>
                  </a:schemeClr>
                </a:solidFill>
              </a:rPr>
              <a:t>Gregar</a:t>
            </a:r>
            <a:r>
              <a:rPr lang="en-US" sz="2800" b="1" dirty="0" smtClean="0">
                <a:solidFill>
                  <a:schemeClr val="tx1">
                    <a:lumMod val="50000"/>
                    <a:lumOff val="50000"/>
                  </a:schemeClr>
                </a:solidFill>
              </a:rPr>
              <a:t>, </a:t>
            </a:r>
            <a:r>
              <a:rPr lang="en-US" sz="2800" b="1" dirty="0" err="1" smtClean="0">
                <a:solidFill>
                  <a:schemeClr val="tx1">
                    <a:lumMod val="50000"/>
                    <a:lumOff val="50000"/>
                  </a:schemeClr>
                </a:solidFill>
              </a:rPr>
              <a:t>Ossy</a:t>
            </a:r>
            <a:r>
              <a:rPr lang="en-US" sz="2800" b="1" dirty="0" smtClean="0">
                <a:solidFill>
                  <a:schemeClr val="tx1">
                    <a:lumMod val="50000"/>
                    <a:lumOff val="50000"/>
                  </a:schemeClr>
                </a:solidFill>
              </a:rPr>
              <a:t>, Gary, </a:t>
            </a:r>
            <a:r>
              <a:rPr lang="en-US" sz="2800" b="1" dirty="0" smtClean="0">
                <a:solidFill>
                  <a:schemeClr val="tx1">
                    <a:lumMod val="50000"/>
                    <a:lumOff val="50000"/>
                  </a:schemeClr>
                </a:solidFill>
              </a:rPr>
              <a:t>Klaus, Bernhard, and Luca)</a:t>
            </a:r>
            <a:endParaRPr lang="en-US" sz="2800" b="1" dirty="0" smtClean="0">
              <a:solidFill>
                <a:schemeClr val="tx1">
                  <a:lumMod val="50000"/>
                  <a:lumOff val="50000"/>
                </a:schemeClr>
              </a:solidFill>
            </a:endParaRP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C00000"/>
                </a:solidFill>
              </a:rPr>
              <a:t>Staff and management at Incom, Arradiance,   </a:t>
            </a:r>
            <a:r>
              <a:rPr lang="en-US" sz="2800" b="1" dirty="0" err="1" smtClean="0">
                <a:solidFill>
                  <a:srgbClr val="C00000"/>
                </a:solidFill>
              </a:rPr>
              <a:t>InnoSys</a:t>
            </a:r>
            <a:r>
              <a:rPr lang="en-US" sz="2800" b="1" dirty="0" smtClean="0">
                <a:solidFill>
                  <a:srgbClr val="C00000"/>
                </a:solidFill>
              </a:rPr>
              <a:t>, and RMD corporations (esp. Michael)</a:t>
            </a: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151517"/>
                </a:solidFill>
              </a:rPr>
              <a:t>The Fermilab </a:t>
            </a:r>
            <a:r>
              <a:rPr lang="en-US" sz="2800" b="1" dirty="0" err="1" smtClean="0">
                <a:solidFill>
                  <a:srgbClr val="151517"/>
                </a:solidFill>
              </a:rPr>
              <a:t>Mcenter</a:t>
            </a:r>
            <a:r>
              <a:rPr lang="en-US" sz="2800" b="1" dirty="0" smtClean="0">
                <a:solidFill>
                  <a:srgbClr val="151517"/>
                </a:solidFill>
              </a:rPr>
              <a:t> Test Beam Crew and </a:t>
            </a:r>
            <a:r>
              <a:rPr lang="en-US" sz="2800" b="1" dirty="0" err="1" smtClean="0">
                <a:solidFill>
                  <a:srgbClr val="151517"/>
                </a:solidFill>
              </a:rPr>
              <a:t>LArIAT</a:t>
            </a:r>
            <a:r>
              <a:rPr lang="en-US" sz="2800" b="1" dirty="0" smtClean="0">
                <a:solidFill>
                  <a:srgbClr val="151517"/>
                </a:solidFill>
              </a:rPr>
              <a:t> (esp. JJ)</a:t>
            </a: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FFC000"/>
                </a:solidFill>
              </a:rPr>
              <a:t> </a:t>
            </a:r>
            <a:r>
              <a:rPr lang="en-US" sz="2800" b="1" dirty="0" smtClean="0">
                <a:solidFill>
                  <a:srgbClr val="FF6600"/>
                </a:solidFill>
                <a:effectLst>
                  <a:outerShdw blurRad="38100" dist="38100" dir="2700000" algn="tl">
                    <a:srgbClr val="000000">
                      <a:alpha val="43137"/>
                    </a:srgbClr>
                  </a:outerShdw>
                </a:effectLst>
              </a:rPr>
              <a:t>Others in the field of fast-timing , with special thanks to T. Ohshima and J. </a:t>
            </a:r>
            <a:r>
              <a:rPr lang="en-US" sz="2800" b="1" dirty="0" err="1" smtClean="0">
                <a:solidFill>
                  <a:srgbClr val="FF6600"/>
                </a:solidFill>
                <a:effectLst>
                  <a:outerShdw blurRad="38100" dist="38100" dir="2700000" algn="tl">
                    <a:srgbClr val="000000">
                      <a:alpha val="43137"/>
                    </a:srgbClr>
                  </a:outerShdw>
                </a:effectLst>
              </a:rPr>
              <a:t>Vavra</a:t>
            </a:r>
            <a:r>
              <a:rPr lang="en-US" sz="2800" b="1" dirty="0" smtClean="0">
                <a:solidFill>
                  <a:srgbClr val="FF6600"/>
                </a:solidFill>
                <a:effectLst>
                  <a:outerShdw blurRad="38100" dist="38100" dir="2700000" algn="tl">
                    <a:srgbClr val="000000">
                      <a:alpha val="43137"/>
                    </a:srgbClr>
                  </a:outerShdw>
                </a:effectLst>
              </a:rPr>
              <a:t>; and waveform sampling, (special thanks here to D. Breton, E. </a:t>
            </a:r>
            <a:r>
              <a:rPr lang="en-US" sz="2800" b="1" dirty="0" err="1" smtClean="0">
                <a:solidFill>
                  <a:srgbClr val="FF6600"/>
                </a:solidFill>
                <a:effectLst>
                  <a:outerShdw blurRad="38100" dist="38100" dir="2700000" algn="tl">
                    <a:srgbClr val="000000">
                      <a:alpha val="43137"/>
                    </a:srgbClr>
                  </a:outerShdw>
                </a:effectLst>
              </a:rPr>
              <a:t>Delagnes</a:t>
            </a:r>
            <a:r>
              <a:rPr lang="en-US" sz="2800" b="1" dirty="0" smtClean="0">
                <a:solidFill>
                  <a:srgbClr val="FF6600"/>
                </a:solidFill>
                <a:effectLst>
                  <a:outerShdw blurRad="38100" dist="38100" dir="2700000" algn="tl">
                    <a:srgbClr val="000000">
                      <a:alpha val="43137"/>
                    </a:srgbClr>
                  </a:outerShdw>
                </a:effectLst>
              </a:rPr>
              <a:t>, J.F.-</a:t>
            </a:r>
            <a:r>
              <a:rPr lang="en-US" sz="2800" b="1" dirty="0" err="1" smtClean="0">
                <a:solidFill>
                  <a:srgbClr val="FF6600"/>
                </a:solidFill>
                <a:effectLst>
                  <a:outerShdw blurRad="38100" dist="38100" dir="2700000" algn="tl">
                    <a:srgbClr val="000000">
                      <a:alpha val="43137"/>
                    </a:srgbClr>
                  </a:outerShdw>
                </a:effectLst>
              </a:rPr>
              <a:t>Genat</a:t>
            </a:r>
            <a:r>
              <a:rPr lang="en-US" sz="2800" b="1" dirty="0" smtClean="0">
                <a:solidFill>
                  <a:srgbClr val="FF6600"/>
                </a:solidFill>
                <a:effectLst>
                  <a:outerShdw blurRad="38100" dist="38100" dir="2700000" algn="tl">
                    <a:srgbClr val="000000">
                      <a:alpha val="43137"/>
                    </a:srgbClr>
                  </a:outerShdw>
                </a:effectLst>
              </a:rPr>
              <a:t>, S. </a:t>
            </a:r>
            <a:r>
              <a:rPr lang="en-US" sz="2800" b="1" dirty="0" err="1" smtClean="0">
                <a:solidFill>
                  <a:srgbClr val="FF6600"/>
                </a:solidFill>
                <a:effectLst>
                  <a:outerShdw blurRad="38100" dist="38100" dir="2700000" algn="tl">
                    <a:srgbClr val="000000">
                      <a:alpha val="43137"/>
                    </a:srgbClr>
                  </a:outerShdw>
                </a:effectLst>
              </a:rPr>
              <a:t>Ritt</a:t>
            </a:r>
            <a:r>
              <a:rPr lang="en-US" sz="2800" b="1" dirty="0" smtClean="0">
                <a:solidFill>
                  <a:srgbClr val="FF6600"/>
                </a:solidFill>
                <a:effectLst>
                  <a:outerShdw blurRad="38100" dist="38100" dir="2700000" algn="tl">
                    <a:srgbClr val="000000">
                      <a:alpha val="43137"/>
                    </a:srgbClr>
                  </a:outerShdw>
                </a:effectLst>
              </a:rPr>
              <a:t>, and G. Varner)  </a:t>
            </a:r>
          </a:p>
          <a:p>
            <a:pPr marL="457200" indent="-457200">
              <a:lnSpc>
                <a:spcPct val="80000"/>
              </a:lnSpc>
              <a:spcBef>
                <a:spcPts val="600"/>
              </a:spcBef>
              <a:spcAft>
                <a:spcPts val="600"/>
              </a:spcAft>
              <a:buFont typeface="Arial" panose="020B0604020202020204" pitchFamily="34" charset="0"/>
              <a:buChar char="•"/>
            </a:pPr>
            <a:r>
              <a:rPr lang="en-US" sz="2800" b="1" dirty="0">
                <a:solidFill>
                  <a:schemeClr val="accent4">
                    <a:lumMod val="10000"/>
                  </a:schemeClr>
                </a:solidFill>
              </a:rPr>
              <a:t>Howard Nicholson and the </a:t>
            </a:r>
            <a:r>
              <a:rPr lang="en-US" sz="2800" b="1" dirty="0" smtClean="0">
                <a:solidFill>
                  <a:schemeClr val="accent4">
                    <a:lumMod val="10000"/>
                  </a:schemeClr>
                </a:solidFill>
              </a:rPr>
              <a:t>US DOE Office of </a:t>
            </a:r>
            <a:r>
              <a:rPr lang="en-US" sz="2800" b="1" dirty="0" smtClean="0">
                <a:solidFill>
                  <a:schemeClr val="accent4">
                    <a:lumMod val="10000"/>
                  </a:schemeClr>
                </a:solidFill>
              </a:rPr>
              <a:t>HEP; Shawn</a:t>
            </a:r>
            <a:r>
              <a:rPr lang="en-US" sz="2800" b="1" dirty="0" smtClean="0">
                <a:solidFill>
                  <a:schemeClr val="accent4">
                    <a:lumMod val="10000"/>
                  </a:schemeClr>
                </a:solidFill>
              </a:rPr>
              <a:t>, John,  and the ARL staff</a:t>
            </a: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04CC47"/>
                </a:solidFill>
                <a:effectLst>
                  <a:outerShdw blurRad="38100" dist="38100" dir="2700000" algn="tl">
                    <a:srgbClr val="000000">
                      <a:alpha val="43137"/>
                    </a:srgbClr>
                  </a:outerShdw>
                </a:effectLst>
              </a:rPr>
              <a:t>Our </a:t>
            </a:r>
            <a:r>
              <a:rPr lang="en-US" sz="2800" b="1" smtClean="0">
                <a:solidFill>
                  <a:srgbClr val="04CC47"/>
                </a:solidFill>
                <a:effectLst>
                  <a:outerShdw blurRad="38100" dist="38100" dir="2700000" algn="tl">
                    <a:srgbClr val="000000">
                      <a:alpha val="43137"/>
                    </a:srgbClr>
                  </a:outerShdw>
                </a:effectLst>
              </a:rPr>
              <a:t>EFI </a:t>
            </a:r>
            <a:r>
              <a:rPr lang="en-US" sz="2800" b="1" smtClean="0">
                <a:solidFill>
                  <a:srgbClr val="04CC47"/>
                </a:solidFill>
                <a:effectLst>
                  <a:outerShdw blurRad="38100" dist="38100" dir="2700000" algn="tl">
                    <a:srgbClr val="000000">
                      <a:alpha val="43137"/>
                    </a:srgbClr>
                  </a:outerShdw>
                </a:effectLst>
              </a:rPr>
              <a:t>staff (!) - </a:t>
            </a:r>
            <a:r>
              <a:rPr lang="en-US" sz="2800" b="1" dirty="0" smtClean="0">
                <a:solidFill>
                  <a:srgbClr val="04CC47"/>
                </a:solidFill>
                <a:effectLst>
                  <a:outerShdw blurRad="38100" dist="38100" dir="2700000" algn="tl">
                    <a:srgbClr val="000000">
                      <a:alpha val="43137"/>
                    </a:srgbClr>
                  </a:outerShdw>
                </a:effectLst>
              </a:rPr>
              <a:t>Rich Northrop, </a:t>
            </a:r>
            <a:r>
              <a:rPr lang="en-US" sz="2800" b="1" dirty="0" err="1" smtClean="0">
                <a:solidFill>
                  <a:srgbClr val="04CC47"/>
                </a:solidFill>
                <a:effectLst>
                  <a:outerShdw blurRad="38100" dist="38100" dir="2700000" algn="tl">
                    <a:srgbClr val="000000">
                      <a:alpha val="43137"/>
                    </a:srgbClr>
                  </a:outerShdw>
                </a:effectLst>
              </a:rPr>
              <a:t>Mircea</a:t>
            </a:r>
            <a:r>
              <a:rPr lang="en-US" sz="2800" b="1" dirty="0" smtClean="0">
                <a:solidFill>
                  <a:srgbClr val="04CC47"/>
                </a:solidFill>
                <a:effectLst>
                  <a:outerShdw blurRad="38100" dist="38100" dir="2700000" algn="tl">
                    <a:srgbClr val="000000">
                      <a:alpha val="43137"/>
                    </a:srgbClr>
                  </a:outerShdw>
                </a:effectLst>
              </a:rPr>
              <a:t> Bogdan, </a:t>
            </a:r>
            <a:r>
              <a:rPr lang="en-US" sz="2800" b="1" dirty="0" err="1" smtClean="0">
                <a:solidFill>
                  <a:srgbClr val="04CC47"/>
                </a:solidFill>
                <a:effectLst>
                  <a:outerShdw blurRad="38100" dist="38100" dir="2700000" algn="tl">
                    <a:srgbClr val="000000">
                      <a:alpha val="43137"/>
                    </a:srgbClr>
                  </a:outerShdw>
                </a:effectLst>
              </a:rPr>
              <a:t>Fukun</a:t>
            </a:r>
            <a:r>
              <a:rPr lang="en-US" sz="2800" b="1" dirty="0" smtClean="0">
                <a:solidFill>
                  <a:srgbClr val="04CC47"/>
                </a:solidFill>
                <a:effectLst>
                  <a:outerShdw blurRad="38100" dist="38100" dir="2700000" algn="tl">
                    <a:srgbClr val="000000">
                      <a:alpha val="43137"/>
                    </a:srgbClr>
                  </a:outerShdw>
                </a:effectLst>
              </a:rPr>
              <a:t> Tang, Mary </a:t>
            </a:r>
            <a:r>
              <a:rPr lang="en-US" sz="2800" b="1" dirty="0" err="1" smtClean="0">
                <a:solidFill>
                  <a:srgbClr val="04CC47"/>
                </a:solidFill>
                <a:effectLst>
                  <a:outerShdw blurRad="38100" dist="38100" dir="2700000" algn="tl">
                    <a:srgbClr val="000000">
                      <a:alpha val="43137"/>
                    </a:srgbClr>
                  </a:outerShdw>
                </a:effectLst>
              </a:rPr>
              <a:t>Heintz</a:t>
            </a:r>
            <a:r>
              <a:rPr lang="en-US" sz="2800" b="1" dirty="0" smtClean="0">
                <a:solidFill>
                  <a:srgbClr val="04CC47"/>
                </a:solidFill>
                <a:effectLst>
                  <a:outerShdw blurRad="38100" dist="38100" dir="2700000" algn="tl">
                    <a:srgbClr val="000000">
                      <a:alpha val="43137"/>
                    </a:srgbClr>
                  </a:outerShdw>
                </a:effectLst>
              </a:rPr>
              <a:t>, Bob Metz,  and Holly Hernandez</a:t>
            </a:r>
          </a:p>
          <a:p>
            <a:pPr marL="457200" indent="-457200">
              <a:lnSpc>
                <a:spcPct val="80000"/>
              </a:lnSpc>
              <a:spcBef>
                <a:spcPts val="600"/>
              </a:spcBef>
              <a:spcAft>
                <a:spcPts val="600"/>
              </a:spcAft>
              <a:buFont typeface="Arial" panose="020B0604020202020204" pitchFamily="34" charset="0"/>
              <a:buChar char="•"/>
            </a:pPr>
            <a:endParaRPr lang="en-US" sz="2800" b="1" dirty="0" smtClean="0">
              <a:solidFill>
                <a:schemeClr val="accent4">
                  <a:lumMod val="10000"/>
                </a:schemeClr>
              </a:solidFill>
            </a:endParaRPr>
          </a:p>
        </p:txBody>
      </p:sp>
    </p:spTree>
    <p:extLst>
      <p:ext uri="{BB962C8B-B14F-4D97-AF65-F5344CB8AC3E}">
        <p14:creationId xmlns:p14="http://schemas.microsoft.com/office/powerpoint/2010/main" val="4278682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7200" dirty="0" smtClean="0">
                <a:latin typeface="Comic Sans MS" pitchFamily="66" charset="0"/>
              </a:rPr>
              <a:t>The End</a:t>
            </a:r>
            <a:endParaRPr lang="en-US" sz="7200" dirty="0">
              <a:latin typeface="Comic Sans MS" pitchFamily="66" charset="0"/>
            </a:endParaRPr>
          </a:p>
        </p:txBody>
      </p:sp>
      <p:sp>
        <p:nvSpPr>
          <p:cNvPr id="8" name="Footer Placeholder 7"/>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10" name="Date Placeholder 9"/>
          <p:cNvSpPr>
            <a:spLocks noGrp="1"/>
          </p:cNvSpPr>
          <p:nvPr>
            <p:ph type="dt" sz="half" idx="10"/>
          </p:nvPr>
        </p:nvSpPr>
        <p:spPr/>
        <p:txBody>
          <a:bodyPr/>
          <a:lstStyle/>
          <a:p>
            <a:fld id="{736D3801-B402-4AA6-BBF5-0647CE549C59}" type="datetime1">
              <a:rPr lang="en-US" smtClean="0"/>
              <a:t>7/19/2015</a:t>
            </a:fld>
            <a:endParaRPr lang="en-US" dirty="0"/>
          </a:p>
        </p:txBody>
      </p:sp>
      <p:sp>
        <p:nvSpPr>
          <p:cNvPr id="3" name="Slide Number Placeholder 2"/>
          <p:cNvSpPr>
            <a:spLocks noGrp="1"/>
          </p:cNvSpPr>
          <p:nvPr>
            <p:ph type="sldNum" sz="quarter" idx="12"/>
          </p:nvPr>
        </p:nvSpPr>
        <p:spPr/>
        <p:txBody>
          <a:bodyPr/>
          <a:lstStyle/>
          <a:p>
            <a:fld id="{6F3AE956-26F0-4794-8F4C-97BAC66ADD21}" type="slidenum">
              <a:rPr lang="en-US" smtClean="0"/>
              <a:pPr/>
              <a:t>34</a:t>
            </a:fld>
            <a:endParaRPr lang="en-US"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17" y="1295401"/>
            <a:ext cx="4057683" cy="541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632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Autofit/>
          </a:bodyPr>
          <a:lstStyle/>
          <a:p>
            <a:r>
              <a:rPr lang="en-US" sz="8800" b="1" dirty="0" smtClean="0">
                <a:latin typeface="Comic Sans MS" pitchFamily="66" charset="0"/>
              </a:rPr>
              <a:t>Backup Slides</a:t>
            </a:r>
            <a:endParaRPr lang="en-US" sz="8800" b="1" dirty="0">
              <a:latin typeface="Comic Sans MS" pitchFamily="66" charset="0"/>
            </a:endParaRPr>
          </a:p>
        </p:txBody>
      </p:sp>
      <p:sp>
        <p:nvSpPr>
          <p:cNvPr id="8" name="Footer Placeholder 7"/>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10" name="Date Placeholder 9"/>
          <p:cNvSpPr>
            <a:spLocks noGrp="1"/>
          </p:cNvSpPr>
          <p:nvPr>
            <p:ph type="dt" sz="half" idx="10"/>
          </p:nvPr>
        </p:nvSpPr>
        <p:spPr/>
        <p:txBody>
          <a:bodyPr/>
          <a:lstStyle/>
          <a:p>
            <a:fld id="{5CE0ECC7-D30D-4538-9F19-71D1481BD606}" type="datetime1">
              <a:rPr lang="en-US" smtClean="0"/>
              <a:t>7/19/2015</a:t>
            </a:fld>
            <a:endParaRPr lang="en-US" dirty="0"/>
          </a:p>
        </p:txBody>
      </p:sp>
      <p:sp>
        <p:nvSpPr>
          <p:cNvPr id="3" name="Slide Number Placeholder 2"/>
          <p:cNvSpPr>
            <a:spLocks noGrp="1"/>
          </p:cNvSpPr>
          <p:nvPr>
            <p:ph type="sldNum" sz="quarter" idx="12"/>
          </p:nvPr>
        </p:nvSpPr>
        <p:spPr/>
        <p:txBody>
          <a:bodyPr/>
          <a:lstStyle/>
          <a:p>
            <a:fld id="{6F3AE956-26F0-4794-8F4C-97BAC66ADD21}" type="slidenum">
              <a:rPr lang="en-US" smtClean="0"/>
              <a:pPr/>
              <a:t>35</a:t>
            </a:fld>
            <a:endParaRPr lang="en-US" dirty="0"/>
          </a:p>
        </p:txBody>
      </p:sp>
    </p:spTree>
    <p:extLst>
      <p:ext uri="{BB962C8B-B14F-4D97-AF65-F5344CB8AC3E}">
        <p14:creationId xmlns:p14="http://schemas.microsoft.com/office/powerpoint/2010/main" val="2261946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1143000"/>
          </a:xfrm>
        </p:spPr>
        <p:txBody>
          <a:bodyPr>
            <a:normAutofit fontScale="90000"/>
          </a:bodyPr>
          <a:lstStyle/>
          <a:p>
            <a:r>
              <a:rPr lang="en-US" dirty="0" smtClean="0"/>
              <a:t> The First Optical Time Projection Chamber</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4</a:t>
            </a:fld>
            <a:endParaRPr lang="en-US" dirty="0"/>
          </a:p>
        </p:txBody>
      </p:sp>
      <p:sp>
        <p:nvSpPr>
          <p:cNvPr id="7" name="TextBox 6"/>
          <p:cNvSpPr txBox="1"/>
          <p:nvPr/>
        </p:nvSpPr>
        <p:spPr>
          <a:xfrm>
            <a:off x="1143000" y="706651"/>
            <a:ext cx="8001000" cy="429477"/>
          </a:xfrm>
          <a:prstGeom prst="rect">
            <a:avLst/>
          </a:prstGeom>
          <a:noFill/>
        </p:spPr>
        <p:txBody>
          <a:bodyPr wrap="square" rtlCol="0">
            <a:spAutoFit/>
          </a:bodyPr>
          <a:lstStyle/>
          <a:p>
            <a:pPr>
              <a:lnSpc>
                <a:spcPct val="75000"/>
              </a:lnSpc>
            </a:pPr>
            <a:r>
              <a:rPr lang="en-US" sz="2800" dirty="0" err="1" smtClean="0">
                <a:solidFill>
                  <a:schemeClr val="accent4">
                    <a:lumMod val="10000"/>
                  </a:schemeClr>
                </a:solidFill>
              </a:rPr>
              <a:t>Ph.D</a:t>
            </a:r>
            <a:r>
              <a:rPr lang="en-US" sz="2800" dirty="0" smtClean="0">
                <a:solidFill>
                  <a:schemeClr val="accent4">
                    <a:lumMod val="10000"/>
                  </a:schemeClr>
                </a:solidFill>
              </a:rPr>
              <a:t> Thesis of Eric </a:t>
            </a:r>
            <a:r>
              <a:rPr lang="en-US" sz="2800" dirty="0" err="1" smtClean="0">
                <a:solidFill>
                  <a:schemeClr val="accent4">
                    <a:lumMod val="10000"/>
                  </a:schemeClr>
                </a:solidFill>
              </a:rPr>
              <a:t>Oberla</a:t>
            </a:r>
            <a:r>
              <a:rPr lang="en-US" sz="2800" dirty="0" smtClean="0">
                <a:solidFill>
                  <a:schemeClr val="accent4">
                    <a:lumMod val="10000"/>
                  </a:schemeClr>
                </a:solidFill>
              </a:rPr>
              <a:t>- July 31. NIM paper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57666" y="799735"/>
            <a:ext cx="2939501" cy="5759632"/>
          </a:xfrm>
          <a:prstGeom prst="rect">
            <a:avLst/>
          </a:prstGeom>
        </p:spPr>
      </p:pic>
      <p:sp>
        <p:nvSpPr>
          <p:cNvPr id="9" name="TextBox 8"/>
          <p:cNvSpPr txBox="1"/>
          <p:nvPr/>
        </p:nvSpPr>
        <p:spPr>
          <a:xfrm>
            <a:off x="4764019" y="5858393"/>
            <a:ext cx="3998981" cy="1075807"/>
          </a:xfrm>
          <a:prstGeom prst="rect">
            <a:avLst/>
          </a:prstGeom>
          <a:noFill/>
        </p:spPr>
        <p:txBody>
          <a:bodyPr wrap="square" rtlCol="0">
            <a:spAutoFit/>
          </a:bodyPr>
          <a:lstStyle/>
          <a:p>
            <a:pPr>
              <a:lnSpc>
                <a:spcPct val="75000"/>
              </a:lnSpc>
            </a:pPr>
            <a:r>
              <a:rPr lang="en-US" sz="2800" b="1" dirty="0" smtClean="0">
                <a:solidFill>
                  <a:srgbClr val="151517"/>
                </a:solidFill>
              </a:rPr>
              <a:t>Ports for </a:t>
            </a:r>
            <a:r>
              <a:rPr lang="en-US" sz="2800" b="1" dirty="0" err="1" smtClean="0">
                <a:solidFill>
                  <a:srgbClr val="151517"/>
                </a:solidFill>
              </a:rPr>
              <a:t>Planacon</a:t>
            </a:r>
            <a:r>
              <a:rPr lang="en-US" sz="2800" b="1" dirty="0" smtClean="0">
                <a:solidFill>
                  <a:srgbClr val="151517"/>
                </a:solidFill>
              </a:rPr>
              <a:t> MCP-PMTs(3 normal, 2 stereo)</a:t>
            </a:r>
          </a:p>
          <a:p>
            <a:pPr>
              <a:lnSpc>
                <a:spcPct val="75000"/>
              </a:lnSpc>
            </a:pPr>
            <a:r>
              <a:rPr lang="en-US" sz="2800" b="1" dirty="0" smtClean="0">
                <a:solidFill>
                  <a:srgbClr val="151517"/>
                </a:solidFill>
              </a:rPr>
              <a:t>      equal spacing in z</a:t>
            </a:r>
          </a:p>
        </p:txBody>
      </p:sp>
      <p:sp>
        <p:nvSpPr>
          <p:cNvPr id="10" name="TextBox 9"/>
          <p:cNvSpPr txBox="1"/>
          <p:nvPr/>
        </p:nvSpPr>
        <p:spPr>
          <a:xfrm>
            <a:off x="609600" y="5281136"/>
            <a:ext cx="2590800" cy="738664"/>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Mirror for each </a:t>
            </a:r>
            <a:r>
              <a:rPr lang="en-US" sz="2800" b="1" dirty="0" err="1" smtClean="0">
                <a:solidFill>
                  <a:schemeClr val="tx1">
                    <a:lumMod val="75000"/>
                    <a:lumOff val="25000"/>
                  </a:schemeClr>
                </a:solidFill>
              </a:rPr>
              <a:t>Planacon</a:t>
            </a:r>
            <a:r>
              <a:rPr lang="en-US" sz="2800" b="1" dirty="0" smtClean="0">
                <a:solidFill>
                  <a:schemeClr val="tx1">
                    <a:lumMod val="75000"/>
                    <a:lumOff val="25000"/>
                  </a:schemeClr>
                </a:solidFill>
              </a:rPr>
              <a:t> (5)</a:t>
            </a:r>
          </a:p>
        </p:txBody>
      </p:sp>
      <p:sp>
        <p:nvSpPr>
          <p:cNvPr id="11" name="TextBox 10"/>
          <p:cNvSpPr txBox="1"/>
          <p:nvPr/>
        </p:nvSpPr>
        <p:spPr>
          <a:xfrm>
            <a:off x="3810000" y="3773269"/>
            <a:ext cx="1981200" cy="646331"/>
          </a:xfrm>
          <a:prstGeom prst="rect">
            <a:avLst/>
          </a:prstGeom>
          <a:noFill/>
        </p:spPr>
        <p:txBody>
          <a:bodyPr wrap="square" rtlCol="0">
            <a:spAutoFit/>
          </a:bodyPr>
          <a:lstStyle/>
          <a:p>
            <a:pPr>
              <a:lnSpc>
                <a:spcPct val="75000"/>
              </a:lnSpc>
            </a:pPr>
            <a:r>
              <a:rPr lang="en-US" sz="2400" b="1" dirty="0" smtClean="0">
                <a:solidFill>
                  <a:schemeClr val="tx1">
                    <a:lumMod val="75000"/>
                    <a:lumOff val="25000"/>
                  </a:schemeClr>
                </a:solidFill>
              </a:rPr>
              <a:t>Muons from </a:t>
            </a:r>
            <a:r>
              <a:rPr lang="en-US" sz="2400" b="1" dirty="0" err="1" smtClean="0">
                <a:solidFill>
                  <a:schemeClr val="tx1">
                    <a:lumMod val="75000"/>
                    <a:lumOff val="25000"/>
                  </a:schemeClr>
                </a:solidFill>
              </a:rPr>
              <a:t>LArIAT</a:t>
            </a:r>
            <a:r>
              <a:rPr lang="en-US" sz="2400" b="1" dirty="0" smtClean="0">
                <a:solidFill>
                  <a:schemeClr val="tx1">
                    <a:lumMod val="75000"/>
                    <a:lumOff val="25000"/>
                  </a:schemeClr>
                </a:solidFill>
              </a:rPr>
              <a:t> Beam</a:t>
            </a:r>
          </a:p>
        </p:txBody>
      </p:sp>
      <p:cxnSp>
        <p:nvCxnSpPr>
          <p:cNvPr id="15" name="Straight Arrow Connector 14"/>
          <p:cNvCxnSpPr/>
          <p:nvPr/>
        </p:nvCxnSpPr>
        <p:spPr>
          <a:xfrm flipV="1">
            <a:off x="2286000" y="5071030"/>
            <a:ext cx="304800" cy="20768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286000" y="1874792"/>
            <a:ext cx="228600" cy="2588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76600" y="1447800"/>
            <a:ext cx="2743200" cy="752642"/>
          </a:xfrm>
          <a:prstGeom prst="rect">
            <a:avLst/>
          </a:prstGeom>
          <a:noFill/>
        </p:spPr>
        <p:txBody>
          <a:bodyPr wrap="square" rtlCol="0">
            <a:spAutoFit/>
          </a:bodyPr>
          <a:lstStyle/>
          <a:p>
            <a:pPr>
              <a:lnSpc>
                <a:spcPct val="75000"/>
              </a:lnSpc>
            </a:pPr>
            <a:r>
              <a:rPr lang="en-US" sz="2800" b="1" dirty="0" smtClean="0">
                <a:solidFill>
                  <a:srgbClr val="FFC000"/>
                </a:solidFill>
                <a:effectLst>
                  <a:outerShdw blurRad="38100" dist="38100" dir="2700000" algn="tl">
                    <a:srgbClr val="000000">
                      <a:alpha val="43137"/>
                    </a:srgbClr>
                  </a:outerShdw>
                </a:effectLst>
              </a:rPr>
              <a:t>Direct Cherenkov Light (prompt)</a:t>
            </a:r>
          </a:p>
        </p:txBody>
      </p:sp>
      <p:sp>
        <p:nvSpPr>
          <p:cNvPr id="23" name="TextBox 22"/>
          <p:cNvSpPr txBox="1"/>
          <p:nvPr/>
        </p:nvSpPr>
        <p:spPr>
          <a:xfrm>
            <a:off x="-76200" y="1394936"/>
            <a:ext cx="3459079" cy="738664"/>
          </a:xfrm>
          <a:prstGeom prst="rect">
            <a:avLst/>
          </a:prstGeom>
          <a:noFill/>
        </p:spPr>
        <p:txBody>
          <a:bodyPr wrap="square" rtlCol="0">
            <a:spAutoFit/>
          </a:bodyPr>
          <a:lstStyle/>
          <a:p>
            <a:pPr>
              <a:lnSpc>
                <a:spcPct val="75000"/>
              </a:lnSpc>
            </a:pPr>
            <a:r>
              <a:rPr lang="en-US" sz="2800" b="1" dirty="0" err="1" smtClean="0">
                <a:solidFill>
                  <a:srgbClr val="00B050"/>
                </a:solidFill>
                <a:effectLst>
                  <a:outerShdw blurRad="38100" dist="38100" dir="2700000" algn="tl">
                    <a:srgbClr val="000000">
                      <a:alpha val="43137"/>
                    </a:srgbClr>
                  </a:outerShdw>
                </a:effectLst>
              </a:rPr>
              <a:t>ReflectedCherenkov</a:t>
            </a:r>
            <a:r>
              <a:rPr lang="en-US" sz="2800" b="1" dirty="0" smtClean="0">
                <a:solidFill>
                  <a:srgbClr val="00B050"/>
                </a:solidFill>
                <a:effectLst>
                  <a:outerShdw blurRad="38100" dist="38100" dir="2700000" algn="tl">
                    <a:srgbClr val="000000">
                      <a:alpha val="43137"/>
                    </a:srgbClr>
                  </a:outerShdw>
                </a:effectLst>
              </a:rPr>
              <a:t> Light (1000 </a:t>
            </a:r>
            <a:r>
              <a:rPr lang="en-US" sz="2800" b="1" dirty="0" err="1" smtClean="0">
                <a:solidFill>
                  <a:srgbClr val="00B050"/>
                </a:solidFill>
                <a:effectLst>
                  <a:outerShdw blurRad="38100" dist="38100" dir="2700000" algn="tl">
                    <a:srgbClr val="000000">
                      <a:alpha val="43137"/>
                    </a:srgbClr>
                  </a:outerShdw>
                </a:effectLst>
              </a:rPr>
              <a:t>psec</a:t>
            </a:r>
            <a:r>
              <a:rPr lang="en-US" sz="2800" b="1" dirty="0" smtClean="0">
                <a:solidFill>
                  <a:srgbClr val="00B050"/>
                </a:solidFill>
                <a:effectLst>
                  <a:outerShdw blurRad="38100" dist="38100" dir="2700000" algn="tl">
                    <a:srgbClr val="000000">
                      <a:alpha val="43137"/>
                    </a:srgbClr>
                  </a:outerShdw>
                </a:effectLst>
              </a:rPr>
              <a:t> later)</a:t>
            </a:r>
          </a:p>
        </p:txBody>
      </p:sp>
      <p:cxnSp>
        <p:nvCxnSpPr>
          <p:cNvPr id="26" name="Straight Arrow Connector 25"/>
          <p:cNvCxnSpPr/>
          <p:nvPr/>
        </p:nvCxnSpPr>
        <p:spPr>
          <a:xfrm>
            <a:off x="838200" y="2133600"/>
            <a:ext cx="1257300" cy="771183"/>
          </a:xfrm>
          <a:prstGeom prst="straightConnector1">
            <a:avLst/>
          </a:prstGeom>
          <a:ln w="28575">
            <a:solidFill>
              <a:srgbClr val="04CC4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166241" y="2200442"/>
            <a:ext cx="948559" cy="82802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0" y="4184120"/>
            <a:ext cx="1524000"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Water </a:t>
            </a:r>
          </a:p>
          <a:p>
            <a:pPr>
              <a:lnSpc>
                <a:spcPct val="75000"/>
              </a:lnSpc>
            </a:pPr>
            <a:r>
              <a:rPr lang="en-US" sz="2800" b="1" dirty="0" smtClean="0">
                <a:solidFill>
                  <a:schemeClr val="accent4">
                    <a:lumMod val="10000"/>
                  </a:schemeClr>
                </a:solidFill>
              </a:rPr>
              <a:t>radiator</a:t>
            </a:r>
          </a:p>
        </p:txBody>
      </p:sp>
      <p:sp>
        <p:nvSpPr>
          <p:cNvPr id="12" name="TextBox 11"/>
          <p:cNvSpPr txBox="1"/>
          <p:nvPr/>
        </p:nvSpPr>
        <p:spPr>
          <a:xfrm>
            <a:off x="6803495" y="1066800"/>
            <a:ext cx="904373"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11”</a:t>
            </a:r>
          </a:p>
        </p:txBody>
      </p:sp>
      <p:cxnSp>
        <p:nvCxnSpPr>
          <p:cNvPr id="42" name="Straight Connector 41"/>
          <p:cNvCxnSpPr/>
          <p:nvPr/>
        </p:nvCxnSpPr>
        <p:spPr>
          <a:xfrm>
            <a:off x="8763000" y="3917370"/>
            <a:ext cx="0" cy="1950030"/>
          </a:xfrm>
          <a:prstGeom prst="line">
            <a:avLst/>
          </a:prstGeom>
          <a:ln w="28575">
            <a:solidFill>
              <a:srgbClr val="151517"/>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517097" y="3338482"/>
            <a:ext cx="904373" cy="429477"/>
          </a:xfrm>
          <a:prstGeom prst="rect">
            <a:avLst/>
          </a:prstGeom>
          <a:noFill/>
        </p:spPr>
        <p:txBody>
          <a:bodyPr wrap="square" rtlCol="0">
            <a:spAutoFit/>
          </a:bodyPr>
          <a:lstStyle/>
          <a:p>
            <a:pPr>
              <a:lnSpc>
                <a:spcPct val="75000"/>
              </a:lnSpc>
            </a:pPr>
            <a:r>
              <a:rPr lang="en-US" sz="2800" b="1" dirty="0">
                <a:solidFill>
                  <a:schemeClr val="accent4">
                    <a:lumMod val="10000"/>
                  </a:schemeClr>
                </a:solidFill>
              </a:rPr>
              <a:t>3</a:t>
            </a:r>
            <a:r>
              <a:rPr lang="en-US" sz="2800" b="1" dirty="0" smtClean="0">
                <a:solidFill>
                  <a:schemeClr val="accent4">
                    <a:lumMod val="10000"/>
                  </a:schemeClr>
                </a:solidFill>
              </a:rPr>
              <a:t>0”</a:t>
            </a: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34000" t="5532" r="31609" b="10162"/>
          <a:stretch/>
        </p:blipFill>
        <p:spPr>
          <a:xfrm>
            <a:off x="5943600" y="1600200"/>
            <a:ext cx="2624165" cy="4267200"/>
          </a:xfrm>
          <a:prstGeom prst="rect">
            <a:avLst/>
          </a:prstGeom>
        </p:spPr>
      </p:pic>
      <p:cxnSp>
        <p:nvCxnSpPr>
          <p:cNvPr id="39" name="Straight Connector 38"/>
          <p:cNvCxnSpPr/>
          <p:nvPr/>
        </p:nvCxnSpPr>
        <p:spPr>
          <a:xfrm flipH="1" flipV="1">
            <a:off x="8763000" y="1600200"/>
            <a:ext cx="1" cy="1615627"/>
          </a:xfrm>
          <a:prstGeom prst="line">
            <a:avLst/>
          </a:prstGeom>
          <a:ln w="28575">
            <a:solidFill>
              <a:srgbClr val="15151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60651" y="1482298"/>
            <a:ext cx="1147217" cy="0"/>
          </a:xfrm>
          <a:prstGeom prst="line">
            <a:avLst/>
          </a:prstGeom>
          <a:ln w="28575">
            <a:solidFill>
              <a:srgbClr val="15151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248400" y="4724400"/>
            <a:ext cx="312251" cy="1542657"/>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7471023" y="4419600"/>
            <a:ext cx="377577" cy="1847457"/>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5400000">
            <a:off x="8256558" y="5809898"/>
            <a:ext cx="1402144" cy="236860"/>
          </a:xfrm>
          <a:prstGeom prst="rect">
            <a:avLst/>
          </a:prstGeom>
          <a:noFill/>
        </p:spPr>
        <p:txBody>
          <a:bodyPr wrap="square" rtlCol="0">
            <a:spAutoFit/>
          </a:bodyPr>
          <a:lstStyle/>
          <a:p>
            <a:pPr>
              <a:lnSpc>
                <a:spcPct val="75000"/>
              </a:lnSpc>
            </a:pPr>
            <a:r>
              <a:rPr lang="en-US" sz="1200" dirty="0" smtClean="0">
                <a:solidFill>
                  <a:schemeClr val="accent4">
                    <a:lumMod val="10000"/>
                  </a:schemeClr>
                </a:solidFill>
              </a:rPr>
              <a:t>Ack. Home Depot</a:t>
            </a:r>
          </a:p>
        </p:txBody>
      </p:sp>
    </p:spTree>
    <p:extLst>
      <p:ext uri="{BB962C8B-B14F-4D97-AF65-F5344CB8AC3E}">
        <p14:creationId xmlns:p14="http://schemas.microsoft.com/office/powerpoint/2010/main" val="2125853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228600"/>
            <a:ext cx="9119937" cy="685800"/>
          </a:xfrm>
        </p:spPr>
        <p:txBody>
          <a:bodyPr>
            <a:normAutofit fontScale="90000"/>
          </a:bodyPr>
          <a:lstStyle/>
          <a:p>
            <a:pPr>
              <a:lnSpc>
                <a:spcPct val="75000"/>
              </a:lnSpc>
            </a:pPr>
            <a:r>
              <a:rPr lang="en-US" dirty="0" smtClean="0"/>
              <a:t>The OTPC exploits 3 ideas possible only with fast (“psec”) photodetectors</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a:t>
            </a:fld>
            <a:endParaRPr lang="en-US" dirty="0"/>
          </a:p>
        </p:txBody>
      </p:sp>
      <p:sp>
        <p:nvSpPr>
          <p:cNvPr id="3" name="TextBox 2"/>
          <p:cNvSpPr txBox="1"/>
          <p:nvPr/>
        </p:nvSpPr>
        <p:spPr>
          <a:xfrm>
            <a:off x="24061" y="1066592"/>
            <a:ext cx="9119937" cy="5909310"/>
          </a:xfrm>
          <a:prstGeom prst="rect">
            <a:avLst/>
          </a:prstGeom>
          <a:noFill/>
        </p:spPr>
        <p:txBody>
          <a:bodyPr wrap="square" rtlCol="0">
            <a:spAutoFit/>
          </a:bodyPr>
          <a:lstStyle/>
          <a:p>
            <a:pPr marL="514350" indent="-514350">
              <a:lnSpc>
                <a:spcPct val="75000"/>
              </a:lnSpc>
              <a:buFont typeface="+mj-lt"/>
              <a:buAutoNum type="arabicPeriod"/>
            </a:pPr>
            <a:r>
              <a:rPr lang="en-US" sz="3600" b="1" dirty="0" smtClean="0">
                <a:solidFill>
                  <a:schemeClr val="accent4">
                    <a:lumMod val="10000"/>
                  </a:schemeClr>
                </a:solidFill>
              </a:rPr>
              <a:t>‘Drift’ photons by measuring the arrival times. Measures the distance to photon origin (3D point vs the 2D arrival position)</a:t>
            </a:r>
          </a:p>
          <a:p>
            <a:pPr marL="514350" indent="-514350">
              <a:lnSpc>
                <a:spcPct val="75000"/>
              </a:lnSpc>
              <a:buFont typeface="+mj-lt"/>
              <a:buAutoNum type="arabicPeriod"/>
            </a:pPr>
            <a:endParaRPr lang="en-US" sz="3600" b="1" dirty="0">
              <a:solidFill>
                <a:schemeClr val="accent4">
                  <a:lumMod val="10000"/>
                </a:schemeClr>
              </a:solidFill>
            </a:endParaRPr>
          </a:p>
          <a:p>
            <a:pPr marL="514350" indent="-514350">
              <a:lnSpc>
                <a:spcPct val="75000"/>
              </a:lnSpc>
              <a:buFont typeface="+mj-lt"/>
              <a:buAutoNum type="arabicPeriod"/>
            </a:pPr>
            <a:r>
              <a:rPr lang="en-US" sz="3600" b="1" dirty="0" smtClean="0">
                <a:solidFill>
                  <a:schemeClr val="tx1">
                    <a:lumMod val="75000"/>
                    <a:lumOff val="25000"/>
                  </a:schemeClr>
                </a:solidFill>
              </a:rPr>
              <a:t>Multiply effective photocathode area x QE by using mirrors. The prototype design conservatively gains a factor of 2. Exploits the ‘room’ in the time dimension.</a:t>
            </a:r>
          </a:p>
          <a:p>
            <a:pPr marL="514350" indent="-514350">
              <a:lnSpc>
                <a:spcPct val="75000"/>
              </a:lnSpc>
              <a:buFont typeface="+mj-lt"/>
              <a:buAutoNum type="arabicPeriod"/>
            </a:pPr>
            <a:endParaRPr lang="en-US" sz="3600" b="1" dirty="0" smtClean="0">
              <a:solidFill>
                <a:schemeClr val="accent4">
                  <a:lumMod val="10000"/>
                </a:schemeClr>
              </a:solidFill>
            </a:endParaRPr>
          </a:p>
          <a:p>
            <a:pPr marL="514350" indent="-514350">
              <a:lnSpc>
                <a:spcPct val="75000"/>
              </a:lnSpc>
              <a:buFont typeface="+mj-lt"/>
              <a:buAutoNum type="arabicPeriod"/>
            </a:pPr>
            <a:r>
              <a:rPr lang="en-US" sz="3600" b="1" dirty="0" smtClean="0">
                <a:solidFill>
                  <a:srgbClr val="C00000"/>
                </a:solidFill>
              </a:rPr>
              <a:t>Use 50-Ohm transmission-line readout with only half the number of electronics channels by using the ‘bounce’ of unterminated delay lines on the anode  (EO)</a:t>
            </a:r>
            <a:endParaRPr lang="en-US" sz="3600" b="1" dirty="0">
              <a:solidFill>
                <a:srgbClr val="C00000"/>
              </a:solidFill>
            </a:endParaRPr>
          </a:p>
          <a:p>
            <a:pPr marL="514350" indent="-514350">
              <a:lnSpc>
                <a:spcPct val="75000"/>
              </a:lnSpc>
              <a:buFont typeface="+mj-lt"/>
              <a:buAutoNum type="arabicPeriod"/>
            </a:pPr>
            <a:endParaRPr lang="en-US" sz="3600" b="1" dirty="0" smtClean="0">
              <a:solidFill>
                <a:schemeClr val="accent4">
                  <a:lumMod val="10000"/>
                </a:schemeClr>
              </a:solidFill>
            </a:endParaRPr>
          </a:p>
        </p:txBody>
      </p:sp>
    </p:spTree>
    <p:extLst>
      <p:ext uri="{BB962C8B-B14F-4D97-AF65-F5344CB8AC3E}">
        <p14:creationId xmlns:p14="http://schemas.microsoft.com/office/powerpoint/2010/main" val="2991447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0"/>
            <a:ext cx="9119937" cy="685800"/>
          </a:xfrm>
        </p:spPr>
        <p:txBody>
          <a:bodyPr>
            <a:normAutofit fontScale="90000"/>
          </a:bodyPr>
          <a:lstStyle/>
          <a:p>
            <a:r>
              <a:rPr lang="en-US" dirty="0" smtClean="0"/>
              <a:t>`Drifting’ Photons- exploit Cherenkov rad.</a:t>
            </a:r>
            <a:endParaRPr lang="en-US" dirty="0"/>
          </a:p>
        </p:txBody>
      </p:sp>
      <p:sp>
        <p:nvSpPr>
          <p:cNvPr id="4" name="Date Placeholder 3"/>
          <p:cNvSpPr>
            <a:spLocks noGrp="1"/>
          </p:cNvSpPr>
          <p:nvPr>
            <p:ph type="dt" sz="half" idx="10"/>
          </p:nvPr>
        </p:nvSpPr>
        <p:spPr/>
        <p:txBody>
          <a:bodyPr/>
          <a:lstStyle/>
          <a:p>
            <a:fld id="{7EDD60DF-1CAB-4AAB-B107-83CAE7F1A2C7}" type="datetime1">
              <a:rPr lang="en-US" smtClean="0"/>
              <a:t>7/19/2015</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Hawaii  July 20, 2015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6</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833" t="4445" r="17500" b="32222"/>
          <a:stretch/>
        </p:blipFill>
        <p:spPr>
          <a:xfrm>
            <a:off x="2745874" y="609601"/>
            <a:ext cx="2969126" cy="2488826"/>
          </a:xfrm>
          <a:prstGeom prst="rect">
            <a:avLst/>
          </a:prstGeom>
        </p:spPr>
      </p:pic>
      <p:sp>
        <p:nvSpPr>
          <p:cNvPr id="7" name="TextBox 6"/>
          <p:cNvSpPr txBox="1"/>
          <p:nvPr/>
        </p:nvSpPr>
        <p:spPr>
          <a:xfrm>
            <a:off x="0" y="3048000"/>
            <a:ext cx="9144000" cy="1398973"/>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The principle of reconstructing the track position and direction is the same in </a:t>
            </a:r>
            <a:r>
              <a:rPr lang="en-US" sz="2800" b="1" dirty="0" smtClean="0">
                <a:solidFill>
                  <a:schemeClr val="tx1">
                    <a:lumMod val="50000"/>
                    <a:lumOff val="50000"/>
                  </a:schemeClr>
                </a:solidFill>
              </a:rPr>
              <a:t>HEP neutrino physics (ANNIE)</a:t>
            </a:r>
            <a:r>
              <a:rPr lang="en-US" sz="2800" b="1" dirty="0" smtClean="0">
                <a:solidFill>
                  <a:schemeClr val="accent4">
                    <a:lumMod val="10000"/>
                  </a:schemeClr>
                </a:solidFill>
              </a:rPr>
              <a:t>,  </a:t>
            </a:r>
            <a:r>
              <a:rPr lang="en-US" sz="2800" b="1" dirty="0" smtClean="0">
                <a:solidFill>
                  <a:srgbClr val="FF0000"/>
                </a:solidFill>
              </a:rPr>
              <a:t>nuclear neutrino-less double-beta decay (JINST paper)</a:t>
            </a:r>
            <a:r>
              <a:rPr lang="en-US" sz="2800" b="1" dirty="0" smtClean="0">
                <a:solidFill>
                  <a:schemeClr val="accent4">
                    <a:lumMod val="10000"/>
                  </a:schemeClr>
                </a:solidFill>
              </a:rPr>
              <a:t>, </a:t>
            </a:r>
            <a:r>
              <a:rPr lang="en-US" sz="2800" b="1" dirty="0" smtClean="0">
                <a:solidFill>
                  <a:schemeClr val="accent4">
                    <a:lumMod val="10000"/>
                  </a:schemeClr>
                </a:solidFill>
                <a:effectLst>
                  <a:outerShdw blurRad="38100" dist="38100" dir="2700000" algn="tl">
                    <a:srgbClr val="000000">
                      <a:alpha val="43137"/>
                    </a:srgbClr>
                  </a:outerShdw>
                </a:effectLst>
              </a:rPr>
              <a:t> </a:t>
            </a:r>
            <a:r>
              <a:rPr lang="en-US" sz="2800" b="1" dirty="0" smtClean="0">
                <a:solidFill>
                  <a:srgbClr val="04CC47"/>
                </a:solidFill>
                <a:effectLst>
                  <a:outerShdw blurRad="38100" dist="38100" dir="2700000" algn="tl">
                    <a:srgbClr val="000000">
                      <a:alpha val="43137"/>
                    </a:srgbClr>
                  </a:outerShdw>
                </a:effectLst>
              </a:rPr>
              <a:t>and TOF-PET imaging (prov. patent)</a:t>
            </a:r>
            <a:r>
              <a:rPr lang="en-US" sz="2800" b="1" dirty="0" smtClean="0">
                <a:solidFill>
                  <a:schemeClr val="accent4">
                    <a:lumMod val="10000"/>
                  </a:schemeClr>
                </a:solidFill>
                <a:effectLst>
                  <a:outerShdw blurRad="38100" dist="38100" dir="2700000" algn="tl">
                    <a:srgbClr val="000000">
                      <a:alpha val="43137"/>
                    </a:srgbClr>
                  </a:outerShdw>
                </a:effectLst>
              </a:rPr>
              <a: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262" t="13793" b="3976"/>
          <a:stretch/>
        </p:blipFill>
        <p:spPr>
          <a:xfrm>
            <a:off x="5565227" y="4688771"/>
            <a:ext cx="3080211" cy="2005161"/>
          </a:xfrm>
          <a:prstGeom prst="rect">
            <a:avLst/>
          </a:prstGeom>
        </p:spPr>
      </p:pic>
      <p:sp>
        <p:nvSpPr>
          <p:cNvPr id="9" name="Rectangle 8"/>
          <p:cNvSpPr/>
          <p:nvPr/>
        </p:nvSpPr>
        <p:spPr>
          <a:xfrm>
            <a:off x="6618564" y="4504105"/>
            <a:ext cx="973536" cy="369332"/>
          </a:xfrm>
          <a:prstGeom prst="rect">
            <a:avLst/>
          </a:prstGeom>
        </p:spPr>
        <p:txBody>
          <a:bodyPr wrap="none">
            <a:spAutoFit/>
          </a:bodyPr>
          <a:lstStyle/>
          <a:p>
            <a:r>
              <a:rPr lang="en-US" b="1" dirty="0">
                <a:solidFill>
                  <a:srgbClr val="04CC47"/>
                </a:solidFill>
                <a:effectLst>
                  <a:outerShdw blurRad="38100" dist="38100" dir="2700000" algn="tl">
                    <a:srgbClr val="000000">
                      <a:alpha val="43137"/>
                    </a:srgbClr>
                  </a:outerShdw>
                </a:effectLst>
              </a:rPr>
              <a:t>TOF-PET</a:t>
            </a:r>
            <a:endParaRPr lang="en-US" dirty="0">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269" t="6666" r="7845" b="6437"/>
          <a:stretch/>
        </p:blipFill>
        <p:spPr>
          <a:xfrm>
            <a:off x="152400" y="4446974"/>
            <a:ext cx="2026973" cy="234329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4876800"/>
            <a:ext cx="1905000" cy="1719404"/>
          </a:xfrm>
          <a:prstGeom prst="rect">
            <a:avLst/>
          </a:prstGeom>
        </p:spPr>
      </p:pic>
      <p:sp>
        <p:nvSpPr>
          <p:cNvPr id="13" name="Rectangle 12"/>
          <p:cNvSpPr/>
          <p:nvPr/>
        </p:nvSpPr>
        <p:spPr>
          <a:xfrm>
            <a:off x="762000" y="4583668"/>
            <a:ext cx="801823" cy="369332"/>
          </a:xfrm>
          <a:prstGeom prst="rect">
            <a:avLst/>
          </a:prstGeom>
        </p:spPr>
        <p:txBody>
          <a:bodyPr wrap="none">
            <a:spAutoFit/>
          </a:bodyPr>
          <a:lstStyle/>
          <a:p>
            <a:r>
              <a:rPr lang="en-US" b="1" dirty="0">
                <a:solidFill>
                  <a:schemeClr val="tx1">
                    <a:lumMod val="50000"/>
                    <a:lumOff val="50000"/>
                  </a:schemeClr>
                </a:solidFill>
              </a:rPr>
              <a:t>ANNIE</a:t>
            </a:r>
            <a:endParaRPr lang="en-US" dirty="0"/>
          </a:p>
        </p:txBody>
      </p:sp>
      <p:sp>
        <p:nvSpPr>
          <p:cNvPr id="14" name="Rectangle 13"/>
          <p:cNvSpPr/>
          <p:nvPr/>
        </p:nvSpPr>
        <p:spPr>
          <a:xfrm>
            <a:off x="3121793" y="4504105"/>
            <a:ext cx="1977080" cy="369332"/>
          </a:xfrm>
          <a:prstGeom prst="rect">
            <a:avLst/>
          </a:prstGeom>
        </p:spPr>
        <p:txBody>
          <a:bodyPr wrap="none">
            <a:spAutoFit/>
          </a:bodyPr>
          <a:lstStyle/>
          <a:p>
            <a:r>
              <a:rPr lang="en-US" b="1" dirty="0" smtClean="0">
                <a:solidFill>
                  <a:srgbClr val="FF0000"/>
                </a:solidFill>
              </a:rPr>
              <a:t>Double-beta </a:t>
            </a:r>
            <a:r>
              <a:rPr lang="en-US" b="1" dirty="0">
                <a:solidFill>
                  <a:srgbClr val="FF0000"/>
                </a:solidFill>
              </a:rPr>
              <a:t>decay</a:t>
            </a:r>
            <a:endParaRPr lang="en-US" dirty="0"/>
          </a:p>
        </p:txBody>
      </p:sp>
    </p:spTree>
    <p:extLst>
      <p:ext uri="{BB962C8B-B14F-4D97-AF65-F5344CB8AC3E}">
        <p14:creationId xmlns:p14="http://schemas.microsoft.com/office/powerpoint/2010/main" val="423460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2" y="-152400"/>
            <a:ext cx="9119937" cy="685800"/>
          </a:xfrm>
        </p:spPr>
        <p:txBody>
          <a:bodyPr>
            <a:normAutofit fontScale="90000"/>
          </a:bodyPr>
          <a:lstStyle/>
          <a:p>
            <a:r>
              <a:rPr lang="en-US" dirty="0" smtClean="0"/>
              <a:t>Longitudinal vs Transverse Phase Space</a:t>
            </a:r>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7</a:t>
            </a:fld>
            <a:endParaRPr lang="en-US" dirty="0"/>
          </a:p>
        </p:txBody>
      </p:sp>
      <p:sp>
        <p:nvSpPr>
          <p:cNvPr id="3" name="TextBox 2"/>
          <p:cNvSpPr txBox="1"/>
          <p:nvPr/>
        </p:nvSpPr>
        <p:spPr>
          <a:xfrm>
            <a:off x="838200" y="533400"/>
            <a:ext cx="8305800" cy="2031325"/>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Each photodetector, in both normal and stereo views, in the OTPC prototype has a corresponding flat mirror that reflects the light going diametrically opposite back onto the detector.   Photons can arrive at the same point but are distinguishable by the difference in arrival times. This extra ‘room’ in phase space:</a:t>
            </a:r>
          </a:p>
        </p:txBody>
      </p:sp>
      <p:sp>
        <p:nvSpPr>
          <p:cNvPr id="7" name="TextBox 6"/>
          <p:cNvSpPr txBox="1"/>
          <p:nvPr/>
        </p:nvSpPr>
        <p:spPr>
          <a:xfrm>
            <a:off x="13138" y="2590800"/>
            <a:ext cx="9144000" cy="4616648"/>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rgbClr val="FF0000"/>
                </a:solidFill>
              </a:rPr>
              <a:t>Economically doubles the effective photocathode area (mirrors are much cheaper than tubes);</a:t>
            </a:r>
          </a:p>
          <a:p>
            <a:pPr marL="457200" indent="-457200">
              <a:lnSpc>
                <a:spcPct val="75000"/>
              </a:lnSpc>
              <a:buFont typeface="Arial" panose="020B0604020202020204" pitchFamily="34" charset="0"/>
              <a:buChar char="•"/>
            </a:pPr>
            <a:endParaRPr lang="en-US" sz="2800" b="1" dirty="0" smtClean="0">
              <a:solidFill>
                <a:srgbClr val="FF0000"/>
              </a:solidFill>
            </a:endParaRPr>
          </a:p>
          <a:p>
            <a:pPr marL="457200" indent="-457200">
              <a:lnSpc>
                <a:spcPct val="75000"/>
              </a:lnSpc>
              <a:buFont typeface="Arial" panose="020B0604020202020204" pitchFamily="34" charset="0"/>
              <a:buChar char="•"/>
            </a:pPr>
            <a:r>
              <a:rPr lang="en-US" sz="2800" b="1" dirty="0" smtClean="0">
                <a:solidFill>
                  <a:schemeClr val="tx1">
                    <a:lumMod val="75000"/>
                    <a:lumOff val="25000"/>
                  </a:schemeClr>
                </a:solidFill>
              </a:rPr>
              <a:t>Measures points on the track via the difference in the arrival times of direct and reflected photons (one gets earlier and the other later for transverse displacements)</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a:p>
            <a:pPr marL="457200" indent="-457200">
              <a:lnSpc>
                <a:spcPct val="75000"/>
              </a:lnSpc>
              <a:buFont typeface="Arial" panose="020B0604020202020204" pitchFamily="34" charset="0"/>
              <a:buChar char="•"/>
            </a:pPr>
            <a:r>
              <a:rPr lang="en-US" sz="2800" b="1" dirty="0" smtClean="0">
                <a:solidFill>
                  <a:schemeClr val="accent4">
                    <a:lumMod val="10000"/>
                  </a:schemeClr>
                </a:solidFill>
              </a:rPr>
              <a:t> </a:t>
            </a:r>
            <a:r>
              <a:rPr lang="en-US" sz="2800" b="1" dirty="0" smtClean="0">
                <a:solidFill>
                  <a:srgbClr val="FF6600"/>
                </a:solidFill>
                <a:effectLst>
                  <a:outerShdw blurRad="38100" dist="38100" dir="2700000" algn="tl">
                    <a:srgbClr val="000000">
                      <a:alpha val="43137"/>
                    </a:srgbClr>
                  </a:outerShdw>
                </a:effectLst>
              </a:rPr>
              <a:t>May allow some clever designs for large detectors by exploiting the presence of both longitudinal (time) and transverse (position at the photocathodes) phase space to increase coverage more than just twice, and to cover less simple geometries (emittance manipulations  like those in accelerators).</a:t>
            </a:r>
          </a:p>
          <a:p>
            <a:pPr marL="457200" indent="-457200">
              <a:lnSpc>
                <a:spcPct val="75000"/>
              </a:lnSpc>
              <a:buFont typeface="Arial" panose="020B0604020202020204" pitchFamily="34" charset="0"/>
              <a:buChar char="•"/>
            </a:pPr>
            <a:endParaRPr lang="en-US" sz="2800" b="1" dirty="0" smtClean="0">
              <a:solidFill>
                <a:schemeClr val="accent4">
                  <a:lumMod val="10000"/>
                </a:schemeClr>
              </a:solidFill>
            </a:endParaRPr>
          </a:p>
        </p:txBody>
      </p:sp>
    </p:spTree>
    <p:extLst>
      <p:ext uri="{BB962C8B-B14F-4D97-AF65-F5344CB8AC3E}">
        <p14:creationId xmlns:p14="http://schemas.microsoft.com/office/powerpoint/2010/main" val="892812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152400"/>
            <a:ext cx="9296399" cy="685800"/>
          </a:xfrm>
        </p:spPr>
        <p:txBody>
          <a:bodyPr>
            <a:normAutofit fontScale="90000"/>
          </a:bodyPr>
          <a:lstStyle/>
          <a:p>
            <a:r>
              <a:rPr lang="en-US" dirty="0" smtClean="0"/>
              <a:t>Exploiting the GHz Transmission </a:t>
            </a:r>
            <a:r>
              <a:rPr lang="en-US" dirty="0"/>
              <a:t>L</a:t>
            </a:r>
            <a:r>
              <a:rPr lang="en-US" dirty="0" smtClean="0"/>
              <a:t>ine Anode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27" t="20000" r="2069" b="5058"/>
          <a:stretch/>
        </p:blipFill>
        <p:spPr>
          <a:xfrm>
            <a:off x="1921363" y="990601"/>
            <a:ext cx="5301274" cy="3200399"/>
          </a:xfrm>
          <a:prstGeom prst="rect">
            <a:avLst/>
          </a:prstGeom>
        </p:spPr>
      </p:pic>
      <p:sp>
        <p:nvSpPr>
          <p:cNvPr id="7" name="TextBox 6"/>
          <p:cNvSpPr txBox="1"/>
          <p:nvPr/>
        </p:nvSpPr>
        <p:spPr>
          <a:xfrm>
            <a:off x="3775983" y="408539"/>
            <a:ext cx="1257300" cy="309059"/>
          </a:xfrm>
          <a:prstGeom prst="rect">
            <a:avLst/>
          </a:prstGeom>
          <a:noFill/>
        </p:spPr>
        <p:txBody>
          <a:bodyPr wrap="square" rtlCol="0">
            <a:spAutoFit/>
          </a:bodyPr>
          <a:lstStyle/>
          <a:p>
            <a:pPr>
              <a:lnSpc>
                <a:spcPct val="75000"/>
              </a:lnSpc>
            </a:pPr>
            <a:r>
              <a:rPr lang="en-US" dirty="0" smtClean="0">
                <a:solidFill>
                  <a:schemeClr val="accent4">
                    <a:lumMod val="10000"/>
                  </a:schemeClr>
                </a:solidFill>
              </a:rPr>
              <a:t>Eric </a:t>
            </a:r>
            <a:r>
              <a:rPr lang="en-US" dirty="0" err="1" smtClean="0">
                <a:solidFill>
                  <a:schemeClr val="accent4">
                    <a:lumMod val="10000"/>
                  </a:schemeClr>
                </a:solidFill>
              </a:rPr>
              <a:t>Oberla</a:t>
            </a:r>
            <a:endParaRPr lang="en-US" dirty="0" smtClean="0">
              <a:solidFill>
                <a:schemeClr val="accent4">
                  <a:lumMod val="1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535" y="4800600"/>
            <a:ext cx="3720203" cy="19831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779579"/>
            <a:ext cx="4849503" cy="1983119"/>
          </a:xfrm>
          <a:prstGeom prst="rect">
            <a:avLst/>
          </a:prstGeom>
        </p:spPr>
      </p:pic>
      <p:sp>
        <p:nvSpPr>
          <p:cNvPr id="11" name="TextBox 10"/>
          <p:cNvSpPr txBox="1"/>
          <p:nvPr/>
        </p:nvSpPr>
        <p:spPr>
          <a:xfrm>
            <a:off x="242249" y="1350552"/>
            <a:ext cx="1815151" cy="1015663"/>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1 end of 50 Ohm TL </a:t>
            </a:r>
            <a:r>
              <a:rPr lang="en-US" sz="2000" b="1" dirty="0">
                <a:solidFill>
                  <a:schemeClr val="accent4">
                    <a:lumMod val="10000"/>
                  </a:schemeClr>
                </a:solidFill>
              </a:rPr>
              <a:t>is unterminated </a:t>
            </a:r>
            <a:r>
              <a:rPr lang="en-US" sz="2000" b="1" dirty="0" smtClean="0">
                <a:solidFill>
                  <a:schemeClr val="accent4">
                    <a:lumMod val="10000"/>
                  </a:schemeClr>
                </a:solidFill>
              </a:rPr>
              <a:t>stub</a:t>
            </a:r>
          </a:p>
        </p:txBody>
      </p:sp>
      <p:sp>
        <p:nvSpPr>
          <p:cNvPr id="12" name="TextBox 11"/>
          <p:cNvSpPr txBox="1"/>
          <p:nvPr/>
        </p:nvSpPr>
        <p:spPr>
          <a:xfrm>
            <a:off x="7086600" y="1295400"/>
            <a:ext cx="1578464" cy="784830"/>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 This end read out by PSEC4 ASICS</a:t>
            </a:r>
          </a:p>
        </p:txBody>
      </p:sp>
      <p:sp>
        <p:nvSpPr>
          <p:cNvPr id="13" name="TextBox 12"/>
          <p:cNvSpPr txBox="1"/>
          <p:nvPr/>
        </p:nvSpPr>
        <p:spPr>
          <a:xfrm>
            <a:off x="7086600" y="2514600"/>
            <a:ext cx="1726752" cy="2169825"/>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 which see the pulses from both ends of the TL on the same channel- do the autocorrelation read out by PSEC4 ASICS</a:t>
            </a:r>
          </a:p>
        </p:txBody>
      </p:sp>
      <p:sp>
        <p:nvSpPr>
          <p:cNvPr id="14" name="Rectangle 13"/>
          <p:cNvSpPr/>
          <p:nvPr/>
        </p:nvSpPr>
        <p:spPr>
          <a:xfrm>
            <a:off x="152400" y="4410247"/>
            <a:ext cx="1967590" cy="369332"/>
          </a:xfrm>
          <a:prstGeom prst="rect">
            <a:avLst/>
          </a:prstGeom>
        </p:spPr>
        <p:txBody>
          <a:bodyPr wrap="none">
            <a:spAutoFit/>
          </a:bodyPr>
          <a:lstStyle/>
          <a:p>
            <a:r>
              <a:rPr lang="en-US" b="1" dirty="0">
                <a:solidFill>
                  <a:schemeClr val="accent4">
                    <a:lumMod val="10000"/>
                  </a:schemeClr>
                </a:solidFill>
              </a:rPr>
              <a:t>unterminated stub</a:t>
            </a:r>
            <a:endParaRPr lang="en-US" dirty="0"/>
          </a:p>
        </p:txBody>
      </p:sp>
      <p:sp>
        <p:nvSpPr>
          <p:cNvPr id="15" name="Rectangle 14"/>
          <p:cNvSpPr/>
          <p:nvPr/>
        </p:nvSpPr>
        <p:spPr>
          <a:xfrm>
            <a:off x="3725697" y="4498159"/>
            <a:ext cx="1357872" cy="300082"/>
          </a:xfrm>
          <a:prstGeom prst="rect">
            <a:avLst/>
          </a:prstGeom>
        </p:spPr>
        <p:txBody>
          <a:bodyPr wrap="none">
            <a:spAutoFit/>
          </a:bodyPr>
          <a:lstStyle/>
          <a:p>
            <a:pPr>
              <a:lnSpc>
                <a:spcPct val="75000"/>
              </a:lnSpc>
            </a:pPr>
            <a:r>
              <a:rPr lang="en-US" b="1" dirty="0">
                <a:solidFill>
                  <a:schemeClr val="accent4">
                    <a:lumMod val="10000"/>
                  </a:schemeClr>
                </a:solidFill>
              </a:rPr>
              <a:t>PSEC4 ASICS</a:t>
            </a:r>
          </a:p>
        </p:txBody>
      </p:sp>
      <p:sp>
        <p:nvSpPr>
          <p:cNvPr id="16" name="TextBox 15"/>
          <p:cNvSpPr txBox="1"/>
          <p:nvPr/>
        </p:nvSpPr>
        <p:spPr>
          <a:xfrm>
            <a:off x="6063272" y="5662136"/>
            <a:ext cx="2394928" cy="73866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1024 </a:t>
            </a:r>
            <a:r>
              <a:rPr lang="en-US" sz="2800" b="1" dirty="0" err="1" smtClean="0">
                <a:solidFill>
                  <a:schemeClr val="accent4">
                    <a:lumMod val="10000"/>
                  </a:schemeClr>
                </a:solidFill>
              </a:rPr>
              <a:t>Planacon</a:t>
            </a:r>
            <a:r>
              <a:rPr lang="en-US" sz="2800" b="1" dirty="0" smtClean="0">
                <a:solidFill>
                  <a:schemeClr val="accent4">
                    <a:lumMod val="10000"/>
                  </a:schemeClr>
                </a:solidFill>
              </a:rPr>
              <a:t> pads to 30 TLs</a:t>
            </a:r>
          </a:p>
        </p:txBody>
      </p:sp>
    </p:spTree>
    <p:extLst>
      <p:ext uri="{BB962C8B-B14F-4D97-AF65-F5344CB8AC3E}">
        <p14:creationId xmlns:p14="http://schemas.microsoft.com/office/powerpoint/2010/main" val="2414420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76200"/>
            <a:ext cx="9296399" cy="685800"/>
          </a:xfrm>
        </p:spPr>
        <p:txBody>
          <a:bodyPr>
            <a:normAutofit fontScale="90000"/>
          </a:bodyPr>
          <a:lstStyle/>
          <a:p>
            <a:r>
              <a:rPr lang="en-US" dirty="0" smtClean="0"/>
              <a:t>We see tracks in the water. `Typical Events’ </a:t>
            </a:r>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9</a:t>
            </a:fld>
            <a:endParaRPr lang="en-US" dirty="0"/>
          </a:p>
        </p:txBody>
      </p:sp>
      <p:sp>
        <p:nvSpPr>
          <p:cNvPr id="7" name="TextBox 6"/>
          <p:cNvSpPr txBox="1"/>
          <p:nvPr/>
        </p:nvSpPr>
        <p:spPr>
          <a:xfrm>
            <a:off x="7504025" y="6503459"/>
            <a:ext cx="2514600" cy="33316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Eric </a:t>
            </a:r>
            <a:r>
              <a:rPr lang="en-US" sz="2000" dirty="0" err="1" smtClean="0">
                <a:solidFill>
                  <a:schemeClr val="accent4">
                    <a:lumMod val="10000"/>
                  </a:schemeClr>
                </a:solidFill>
              </a:rPr>
              <a:t>Oberla</a:t>
            </a:r>
            <a:endParaRPr lang="en-US" sz="2000" dirty="0" smtClean="0">
              <a:solidFill>
                <a:schemeClr val="accent4">
                  <a:lumMod val="10000"/>
                </a:schemeClr>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398" t="8019" r="11840" b="7977"/>
          <a:stretch/>
        </p:blipFill>
        <p:spPr>
          <a:xfrm>
            <a:off x="2081048" y="685800"/>
            <a:ext cx="5424652" cy="5573498"/>
          </a:xfrm>
          <a:prstGeom prst="rect">
            <a:avLst/>
          </a:prstGeom>
        </p:spPr>
      </p:pic>
      <p:sp>
        <p:nvSpPr>
          <p:cNvPr id="8" name="TextBox 7"/>
          <p:cNvSpPr txBox="1"/>
          <p:nvPr/>
        </p:nvSpPr>
        <p:spPr>
          <a:xfrm>
            <a:off x="2971800" y="6172200"/>
            <a:ext cx="3429000"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Z position along OTPC</a:t>
            </a:r>
          </a:p>
        </p:txBody>
      </p:sp>
      <p:sp>
        <p:nvSpPr>
          <p:cNvPr id="9" name="TextBox 8"/>
          <p:cNvSpPr txBox="1"/>
          <p:nvPr/>
        </p:nvSpPr>
        <p:spPr>
          <a:xfrm rot="16200000">
            <a:off x="1602237" y="1092486"/>
            <a:ext cx="938048"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Time </a:t>
            </a:r>
          </a:p>
        </p:txBody>
      </p:sp>
      <p:sp>
        <p:nvSpPr>
          <p:cNvPr id="10" name="TextBox 9"/>
          <p:cNvSpPr txBox="1"/>
          <p:nvPr/>
        </p:nvSpPr>
        <p:spPr>
          <a:xfrm rot="16200000">
            <a:off x="1518876" y="5131085"/>
            <a:ext cx="938048"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Time </a:t>
            </a:r>
          </a:p>
        </p:txBody>
      </p:sp>
      <p:sp>
        <p:nvSpPr>
          <p:cNvPr id="11" name="TextBox 10"/>
          <p:cNvSpPr txBox="1"/>
          <p:nvPr/>
        </p:nvSpPr>
        <p:spPr>
          <a:xfrm rot="16200000">
            <a:off x="1560918" y="3726834"/>
            <a:ext cx="938048"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Time </a:t>
            </a:r>
          </a:p>
        </p:txBody>
      </p:sp>
      <p:sp>
        <p:nvSpPr>
          <p:cNvPr id="12" name="TextBox 11"/>
          <p:cNvSpPr txBox="1"/>
          <p:nvPr/>
        </p:nvSpPr>
        <p:spPr>
          <a:xfrm rot="16200000">
            <a:off x="1641916" y="2335334"/>
            <a:ext cx="938048"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Time </a:t>
            </a:r>
          </a:p>
        </p:txBody>
      </p:sp>
      <p:sp>
        <p:nvSpPr>
          <p:cNvPr id="13" name="TextBox 12"/>
          <p:cNvSpPr txBox="1"/>
          <p:nvPr/>
        </p:nvSpPr>
        <p:spPr>
          <a:xfrm>
            <a:off x="7384700" y="914400"/>
            <a:ext cx="1987900" cy="429477"/>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Through </a:t>
            </a:r>
          </a:p>
        </p:txBody>
      </p:sp>
      <p:sp>
        <p:nvSpPr>
          <p:cNvPr id="14" name="TextBox 13"/>
          <p:cNvSpPr txBox="1"/>
          <p:nvPr/>
        </p:nvSpPr>
        <p:spPr>
          <a:xfrm>
            <a:off x="7384700" y="4976491"/>
            <a:ext cx="1987900" cy="429477"/>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Through </a:t>
            </a:r>
          </a:p>
        </p:txBody>
      </p:sp>
      <p:sp>
        <p:nvSpPr>
          <p:cNvPr id="15" name="TextBox 14"/>
          <p:cNvSpPr txBox="1"/>
          <p:nvPr/>
        </p:nvSpPr>
        <p:spPr>
          <a:xfrm>
            <a:off x="7315200" y="3761523"/>
            <a:ext cx="1987900" cy="429477"/>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Big splat (?)</a:t>
            </a:r>
          </a:p>
        </p:txBody>
      </p:sp>
      <p:sp>
        <p:nvSpPr>
          <p:cNvPr id="16" name="TextBox 15"/>
          <p:cNvSpPr txBox="1"/>
          <p:nvPr/>
        </p:nvSpPr>
        <p:spPr>
          <a:xfrm>
            <a:off x="7293001" y="2335333"/>
            <a:ext cx="1987900" cy="429477"/>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Showering?</a:t>
            </a:r>
          </a:p>
        </p:txBody>
      </p:sp>
      <p:sp>
        <p:nvSpPr>
          <p:cNvPr id="18" name="TextBox 17"/>
          <p:cNvSpPr txBox="1"/>
          <p:nvPr/>
        </p:nvSpPr>
        <p:spPr>
          <a:xfrm>
            <a:off x="0" y="1092485"/>
            <a:ext cx="1987900" cy="752642"/>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Front-back Trigger </a:t>
            </a:r>
          </a:p>
        </p:txBody>
      </p:sp>
      <p:sp>
        <p:nvSpPr>
          <p:cNvPr id="19" name="TextBox 18"/>
          <p:cNvSpPr txBox="1"/>
          <p:nvPr/>
        </p:nvSpPr>
        <p:spPr>
          <a:xfrm>
            <a:off x="42042" y="2266455"/>
            <a:ext cx="1987900" cy="752642"/>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Front-back Trigger </a:t>
            </a:r>
          </a:p>
        </p:txBody>
      </p:sp>
      <p:sp>
        <p:nvSpPr>
          <p:cNvPr id="20" name="TextBox 19"/>
          <p:cNvSpPr txBox="1"/>
          <p:nvPr/>
        </p:nvSpPr>
        <p:spPr>
          <a:xfrm>
            <a:off x="93148" y="3666958"/>
            <a:ext cx="1987900" cy="752642"/>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Front-only Trigger </a:t>
            </a:r>
          </a:p>
        </p:txBody>
      </p:sp>
      <p:sp>
        <p:nvSpPr>
          <p:cNvPr id="21" name="TextBox 20"/>
          <p:cNvSpPr txBox="1"/>
          <p:nvPr/>
        </p:nvSpPr>
        <p:spPr>
          <a:xfrm>
            <a:off x="145700" y="4969502"/>
            <a:ext cx="1987900" cy="752642"/>
          </a:xfrm>
          <a:prstGeom prst="rect">
            <a:avLst/>
          </a:prstGeom>
          <a:noFill/>
        </p:spPr>
        <p:txBody>
          <a:bodyPr wrap="square" rtlCol="0">
            <a:spAutoFit/>
          </a:bodyPr>
          <a:lstStyle/>
          <a:p>
            <a:pPr>
              <a:lnSpc>
                <a:spcPct val="75000"/>
              </a:lnSpc>
            </a:pPr>
            <a:r>
              <a:rPr lang="en-US" sz="2800" b="1" dirty="0" smtClean="0">
                <a:solidFill>
                  <a:schemeClr val="tx1">
                    <a:lumMod val="75000"/>
                    <a:lumOff val="25000"/>
                  </a:schemeClr>
                </a:solidFill>
              </a:rPr>
              <a:t>Front-only Trigger </a:t>
            </a:r>
          </a:p>
        </p:txBody>
      </p:sp>
      <p:sp>
        <p:nvSpPr>
          <p:cNvPr id="22" name="TextBox 21"/>
          <p:cNvSpPr txBox="1"/>
          <p:nvPr/>
        </p:nvSpPr>
        <p:spPr>
          <a:xfrm>
            <a:off x="2829910" y="533400"/>
            <a:ext cx="6858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N1</a:t>
            </a:r>
          </a:p>
        </p:txBody>
      </p:sp>
      <p:sp>
        <p:nvSpPr>
          <p:cNvPr id="23" name="TextBox 22"/>
          <p:cNvSpPr txBox="1"/>
          <p:nvPr/>
        </p:nvSpPr>
        <p:spPr>
          <a:xfrm>
            <a:off x="6463862" y="533077"/>
            <a:ext cx="6858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N3</a:t>
            </a:r>
          </a:p>
        </p:txBody>
      </p:sp>
      <p:sp>
        <p:nvSpPr>
          <p:cNvPr id="24" name="TextBox 23"/>
          <p:cNvSpPr txBox="1"/>
          <p:nvPr/>
        </p:nvSpPr>
        <p:spPr>
          <a:xfrm>
            <a:off x="4724400" y="533077"/>
            <a:ext cx="6858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N2</a:t>
            </a:r>
          </a:p>
        </p:txBody>
      </p:sp>
      <p:sp>
        <p:nvSpPr>
          <p:cNvPr id="25" name="TextBox 24"/>
          <p:cNvSpPr txBox="1"/>
          <p:nvPr/>
        </p:nvSpPr>
        <p:spPr>
          <a:xfrm>
            <a:off x="3810000" y="533077"/>
            <a:ext cx="6858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S1</a:t>
            </a:r>
          </a:p>
        </p:txBody>
      </p:sp>
      <p:sp>
        <p:nvSpPr>
          <p:cNvPr id="26" name="TextBox 25"/>
          <p:cNvSpPr txBox="1"/>
          <p:nvPr/>
        </p:nvSpPr>
        <p:spPr>
          <a:xfrm>
            <a:off x="5628290" y="533400"/>
            <a:ext cx="6858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S2</a:t>
            </a:r>
          </a:p>
        </p:txBody>
      </p:sp>
      <p:sp>
        <p:nvSpPr>
          <p:cNvPr id="27" name="TextBox 26"/>
          <p:cNvSpPr txBox="1"/>
          <p:nvPr/>
        </p:nvSpPr>
        <p:spPr>
          <a:xfrm>
            <a:off x="1977850" y="6019800"/>
            <a:ext cx="993950" cy="381323"/>
          </a:xfrm>
          <a:prstGeom prst="rect">
            <a:avLst/>
          </a:prstGeom>
          <a:noFill/>
        </p:spPr>
        <p:txBody>
          <a:bodyPr wrap="square" rtlCol="0">
            <a:spAutoFit/>
          </a:bodyPr>
          <a:lstStyle/>
          <a:p>
            <a:pPr>
              <a:lnSpc>
                <a:spcPct val="75000"/>
              </a:lnSpc>
            </a:pPr>
            <a:r>
              <a:rPr lang="en-US" sz="2400" dirty="0" smtClean="0">
                <a:solidFill>
                  <a:srgbClr val="151517"/>
                </a:solidFill>
              </a:rPr>
              <a:t>Front</a:t>
            </a:r>
          </a:p>
        </p:txBody>
      </p:sp>
      <p:sp>
        <p:nvSpPr>
          <p:cNvPr id="28" name="TextBox 27"/>
          <p:cNvSpPr txBox="1"/>
          <p:nvPr/>
        </p:nvSpPr>
        <p:spPr>
          <a:xfrm>
            <a:off x="7007050" y="6068636"/>
            <a:ext cx="993950" cy="381323"/>
          </a:xfrm>
          <a:prstGeom prst="rect">
            <a:avLst/>
          </a:prstGeom>
          <a:noFill/>
        </p:spPr>
        <p:txBody>
          <a:bodyPr wrap="square" rtlCol="0">
            <a:spAutoFit/>
          </a:bodyPr>
          <a:lstStyle/>
          <a:p>
            <a:pPr>
              <a:lnSpc>
                <a:spcPct val="75000"/>
              </a:lnSpc>
            </a:pPr>
            <a:r>
              <a:rPr lang="en-US" sz="2400" dirty="0" smtClean="0">
                <a:solidFill>
                  <a:srgbClr val="151517"/>
                </a:solidFill>
              </a:rPr>
              <a:t>Back</a:t>
            </a:r>
          </a:p>
        </p:txBody>
      </p:sp>
      <p:sp>
        <p:nvSpPr>
          <p:cNvPr id="29" name="TextBox 28"/>
          <p:cNvSpPr txBox="1"/>
          <p:nvPr/>
        </p:nvSpPr>
        <p:spPr>
          <a:xfrm>
            <a:off x="0" y="6553200"/>
            <a:ext cx="6806762" cy="309059"/>
          </a:xfrm>
          <a:prstGeom prst="rect">
            <a:avLst/>
          </a:prstGeom>
          <a:noFill/>
        </p:spPr>
        <p:txBody>
          <a:bodyPr wrap="square" rtlCol="0">
            <a:spAutoFit/>
          </a:bodyPr>
          <a:lstStyle/>
          <a:p>
            <a:pPr>
              <a:lnSpc>
                <a:spcPct val="75000"/>
              </a:lnSpc>
            </a:pPr>
            <a:r>
              <a:rPr lang="en-US" dirty="0" smtClean="0">
                <a:solidFill>
                  <a:schemeClr val="accent4">
                    <a:lumMod val="10000"/>
                  </a:schemeClr>
                </a:solidFill>
              </a:rPr>
              <a:t>Note: this is pedestal-subtracted raw </a:t>
            </a:r>
            <a:r>
              <a:rPr lang="en-US" dirty="0">
                <a:solidFill>
                  <a:schemeClr val="accent4">
                    <a:lumMod val="10000"/>
                  </a:schemeClr>
                </a:solidFill>
              </a:rPr>
              <a:t>data  . </a:t>
            </a:r>
            <a:r>
              <a:rPr lang="en-US" dirty="0" smtClean="0">
                <a:solidFill>
                  <a:schemeClr val="accent4">
                    <a:lumMod val="10000"/>
                  </a:schemeClr>
                </a:solidFill>
              </a:rPr>
              <a:t>Scale is 0 to -3000  counts</a:t>
            </a:r>
          </a:p>
        </p:txBody>
      </p:sp>
    </p:spTree>
    <p:extLst>
      <p:ext uri="{BB962C8B-B14F-4D97-AF65-F5344CB8AC3E}">
        <p14:creationId xmlns:p14="http://schemas.microsoft.com/office/powerpoint/2010/main" val="2218299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0030"/>
      </a:dk1>
      <a:lt1>
        <a:srgbClr val="FFFFFF"/>
      </a:lt1>
      <a:dk2>
        <a:srgbClr val="000030"/>
      </a:dk2>
      <a:lt2>
        <a:srgbClr val="E5E5FF"/>
      </a:lt2>
      <a:accent1>
        <a:srgbClr val="0099CC"/>
      </a:accent1>
      <a:accent2>
        <a:srgbClr val="A886E0"/>
      </a:accent2>
      <a:accent3>
        <a:srgbClr val="AAADCA"/>
      </a:accent3>
      <a:accent4>
        <a:srgbClr val="DADADA"/>
      </a:accent4>
      <a:accent5>
        <a:srgbClr val="AACAE2"/>
      </a:accent5>
      <a:accent6>
        <a:srgbClr val="9879C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C00000"/>
          </a:solidFill>
        </a:ln>
      </a:spPr>
      <a:bodyPr rtlCol="0" anchor="ctr"/>
      <a:lstStyle>
        <a:defPPr algn="ctr">
          <a:defRPr/>
        </a:defPPr>
      </a:lstStyle>
    </a:spDef>
    <a:lnDef>
      <a:spPr>
        <a:ln w="28575">
          <a:solidFill>
            <a:srgbClr val="FF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75000"/>
          </a:lnSpc>
          <a:defRPr sz="2800" b="1" dirty="0" smtClean="0">
            <a:solidFill>
              <a:schemeClr val="accent4">
                <a:lumMod val="1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41616</TotalTime>
  <Words>3136</Words>
  <Application>Microsoft Office PowerPoint</Application>
  <PresentationFormat>On-screen Show (4:3)</PresentationFormat>
  <Paragraphs>350</Paragraphs>
  <Slides>35</Slides>
  <Notes>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The University of Chicago PSEC Group Goals, Status, and Requests</vt:lpstr>
      <vt:lpstr>The Large-Area MCP-PMT  A Transformational Technology</vt:lpstr>
      <vt:lpstr>Part I. The Optical Time Projection Chamber</vt:lpstr>
      <vt:lpstr> The First Optical Time Projection Chamber</vt:lpstr>
      <vt:lpstr>The OTPC exploits 3 ideas possible only with fast (“psec”) photodetectors</vt:lpstr>
      <vt:lpstr>`Drifting’ Photons- exploit Cherenkov rad.</vt:lpstr>
      <vt:lpstr>Longitudinal vs Transverse Phase Space</vt:lpstr>
      <vt:lpstr>Exploiting the GHz Transmission Line Anode</vt:lpstr>
      <vt:lpstr>We see tracks in the water. `Typical Events’ </vt:lpstr>
      <vt:lpstr>Preliminary Analysis –Tracks </vt:lpstr>
      <vt:lpstr>Resolving the Direct and Reflected Photons</vt:lpstr>
      <vt:lpstr>Preliminary Conclusions </vt:lpstr>
      <vt:lpstr>Part II. UC Electronics and Readout Systems</vt:lpstr>
      <vt:lpstr>PowerPoint Presentation</vt:lpstr>
      <vt:lpstr>PowerPoint Presentation</vt:lpstr>
      <vt:lpstr>Ground penetrating radar: Development of a High Speed UWB GPR for Rebar Detection  Advantages in cost, size, power, scalability</vt:lpstr>
      <vt:lpstr>Multichannel systems</vt:lpstr>
      <vt:lpstr>Working on Gen-II Central Card</vt:lpstr>
      <vt:lpstr>Gen-II Central Card (Mircea Bogdan)</vt:lpstr>
      <vt:lpstr>New PSEC-4 MOSIS Run</vt:lpstr>
      <vt:lpstr>Beyond PSEC-4</vt:lpstr>
      <vt:lpstr>Part III. Advanced Designs and Fabrication</vt:lpstr>
      <vt:lpstr>Rationale for Gen-II</vt:lpstr>
      <vt:lpstr>Toward an Affordable Gen-II Design</vt:lpstr>
      <vt:lpstr>Flat Indium Solder Seal</vt:lpstr>
      <vt:lpstr>Advanced Photocathode R&amp;D</vt:lpstr>
      <vt:lpstr>Monolithic Capacitively-Coupled Ceramic LAPPDTM</vt:lpstr>
      <vt:lpstr>‘Ultralight’ R&amp;D Fabrication Facility</vt:lpstr>
      <vt:lpstr>UC Needs post-2015-ARL SOW &amp;Budget</vt:lpstr>
      <vt:lpstr>Brief Summary</vt:lpstr>
      <vt:lpstr>MCP Timing Performance :  B.W. Adams, A. Elagin, H. Frisch, R. Obaid,E. Oberla, A. Vostrikov, R. Wagner, J. Wang, M. Wetstein;  Timing Characteristics of Large Area Picosecond Photodetectors Nucl. Inst. Meth. Phys. Res. A. , Vol. 795, pp 1-11 (tbp Sept. 2015); pub.online June 5, 2015.</vt:lpstr>
      <vt:lpstr>Microstrip Anode RF Performance H. Grabas, R. Obaid, E. Oberla, H. Frisch J.-F. Genat, R. Northrop, F. Tang, D. McGinnis, B. Adams, and M. Wetstein;  RF Strip-line Anodes for Psec Large-area MCP-based Photodetectors,  Nucl. Instr. Meth. A71, pp124-131, May 2013 </vt:lpstr>
      <vt:lpstr>Many Thanks to:</vt:lpstr>
      <vt:lpstr>The End</vt:lpstr>
      <vt:lpstr>Backup Slides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frisch</dc:creator>
  <cp:lastModifiedBy>frisch</cp:lastModifiedBy>
  <cp:revision>1274</cp:revision>
  <cp:lastPrinted>2014-05-25T17:37:54Z</cp:lastPrinted>
  <dcterms:created xsi:type="dcterms:W3CDTF">2011-10-07T14:54:54Z</dcterms:created>
  <dcterms:modified xsi:type="dcterms:W3CDTF">2015-07-19T18:56:54Z</dcterms:modified>
</cp:coreProperties>
</file>