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48" r:id="rId3"/>
    <p:sldMasterId id="2147483684" r:id="rId4"/>
    <p:sldMasterId id="2147483696" r:id="rId5"/>
  </p:sldMasterIdLst>
  <p:notesMasterIdLst>
    <p:notesMasterId r:id="rId40"/>
  </p:notesMasterIdLst>
  <p:sldIdLst>
    <p:sldId id="259" r:id="rId6"/>
    <p:sldId id="445" r:id="rId7"/>
    <p:sldId id="421" r:id="rId8"/>
    <p:sldId id="486" r:id="rId9"/>
    <p:sldId id="446" r:id="rId10"/>
    <p:sldId id="448" r:id="rId11"/>
    <p:sldId id="363" r:id="rId12"/>
    <p:sldId id="464" r:id="rId13"/>
    <p:sldId id="468" r:id="rId14"/>
    <p:sldId id="469" r:id="rId15"/>
    <p:sldId id="474" r:id="rId16"/>
    <p:sldId id="417" r:id="rId17"/>
    <p:sldId id="442" r:id="rId18"/>
    <p:sldId id="483" r:id="rId19"/>
    <p:sldId id="284" r:id="rId20"/>
    <p:sldId id="406" r:id="rId21"/>
    <p:sldId id="472" r:id="rId22"/>
    <p:sldId id="459" r:id="rId23"/>
    <p:sldId id="460" r:id="rId24"/>
    <p:sldId id="451" r:id="rId25"/>
    <p:sldId id="485" r:id="rId26"/>
    <p:sldId id="443" r:id="rId27"/>
    <p:sldId id="444" r:id="rId28"/>
    <p:sldId id="476" r:id="rId29"/>
    <p:sldId id="484" r:id="rId30"/>
    <p:sldId id="477" r:id="rId31"/>
    <p:sldId id="481" r:id="rId32"/>
    <p:sldId id="307" r:id="rId33"/>
    <p:sldId id="355" r:id="rId34"/>
    <p:sldId id="354" r:id="rId35"/>
    <p:sldId id="353" r:id="rId36"/>
    <p:sldId id="466" r:id="rId37"/>
    <p:sldId id="470" r:id="rId38"/>
    <p:sldId id="471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1517"/>
    <a:srgbClr val="008000"/>
    <a:srgbClr val="FF00FF"/>
    <a:srgbClr val="0E1E11"/>
    <a:srgbClr val="FF3300"/>
    <a:srgbClr val="FF0066"/>
    <a:srgbClr val="FF6600"/>
    <a:srgbClr val="81794B"/>
    <a:srgbClr val="FF9999"/>
    <a:srgbClr val="B94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 autoAdjust="0"/>
    <p:restoredTop sz="94727" autoAdjust="0"/>
  </p:normalViewPr>
  <p:slideViewPr>
    <p:cSldViewPr showGuides="1">
      <p:cViewPr>
        <p:scale>
          <a:sx n="70" d="100"/>
          <a:sy n="70" d="100"/>
        </p:scale>
        <p:origin x="-396" y="-96"/>
      </p:cViewPr>
      <p:guideLst>
        <p:guide orient="horz" pos="220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8ACB3-96A2-4B32-9A36-A39E45CFA1D0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6F528-1CCE-49DE-B2FC-C646304B8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06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83A9-3461-4D34-9AEF-259C24B09520}" type="datetime1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Hawaii Meetiing/Review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EE77-6226-4CFD-8F59-1A033D8EC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1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F575-1269-454B-9E1D-F5238A271DF2}" type="datetime1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Hawaii Meetiing/Review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EE77-6226-4CFD-8F59-1A033D8EC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58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8020-CD69-4881-856F-EA93F2107211}" type="datetime1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Hawaii Meetiing/Review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EE77-6226-4CFD-8F59-1A033D8EC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31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F8A2-1815-4168-802D-2E0779BD8DA1}" type="datetime1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Hawaii Meetiing/Review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D0FE-7325-4052-86E4-6A9CC53F5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24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17C1-541B-4258-A6F3-E94352557F91}" type="datetime1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Hawaii Meetiing/Review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D0FE-7325-4052-86E4-6A9CC53F5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16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31DD-B758-4708-90EC-DF34BD63CB05}" type="datetime1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Hawaii Meetiing/Review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D0FE-7325-4052-86E4-6A9CC53F5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33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B516-4A17-4D2C-A32F-6AE4CE31BE49}" type="datetime1">
              <a:rPr lang="en-US" smtClean="0"/>
              <a:t>7/18/2015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Hawaii Meetiing/Review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D0FE-7325-4052-86E4-6A9CC53F5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19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5075-D3E4-4FD8-80D4-C34076A8009C}" type="datetime1">
              <a:rPr lang="en-US" smtClean="0"/>
              <a:t>7/18/2015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Hawaii Meetiing/Review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D0FE-7325-4052-86E4-6A9CC53F5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00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D754-048D-4955-B4D8-833807583EAF}" type="datetime1">
              <a:rPr lang="en-US" smtClean="0"/>
              <a:t>7/18/2015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Hawaii Meetiing/Review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D0FE-7325-4052-86E4-6A9CC53F5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40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D06B7-658B-488B-A3E3-760E175CB0B1}" type="datetime1">
              <a:rPr lang="en-US" smtClean="0"/>
              <a:t>7/18/2015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Hawaii Meetiing/Review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D0FE-7325-4052-86E4-6A9CC53F5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81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9CBD-1B72-41F7-A781-7CDCDBC7395D}" type="datetime1">
              <a:rPr lang="en-US" smtClean="0"/>
              <a:t>7/18/2015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Hawaii Meetiing/Review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D0FE-7325-4052-86E4-6A9CC53F5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68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B7EF-4477-4063-9448-14CD2BD669D7}" type="datetime1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Hawaii Meetiing/Review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EE77-6226-4CFD-8F59-1A033D8EC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305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184C-A183-47D0-85E9-43BA96499243}" type="datetime1">
              <a:rPr lang="en-US" smtClean="0"/>
              <a:t>7/18/2015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Hawaii Meetiing/Review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D0FE-7325-4052-86E4-6A9CC53F5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331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7868-9CC5-460C-B580-6EDF61546E1D}" type="datetime1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Hawaii Meetiing/Review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D0FE-7325-4052-86E4-6A9CC53F5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928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414D3-A514-4899-A1AF-BDDB7DA17931}" type="datetime1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Hawaii Meetiing/Review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D0FE-7325-4052-86E4-6A9CC53F5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621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457200"/>
            <a:ext cx="7772400" cy="1470025"/>
          </a:xfrm>
        </p:spPr>
        <p:txBody>
          <a:bodyPr/>
          <a:lstStyle>
            <a:lvl1pPr>
              <a:defRPr b="1"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lnSpc>
                <a:spcPct val="75000"/>
              </a:lnSpc>
              <a:buNone/>
              <a:defRPr>
                <a:solidFill>
                  <a:schemeClr val="accent4">
                    <a:lumMod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fld id="{A907ECCE-0770-4441-8979-F863C6FF6A14}" type="datetime1">
              <a:rPr lang="en-US" smtClean="0"/>
              <a:t>7/18/2015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766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r>
              <a:rPr lang="en-US" smtClean="0"/>
              <a:t>Hawaii Meetiing/Review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34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fld id="{8222C711-AEBE-4F4C-954C-2D5A90871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32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151517"/>
                </a:solidFill>
              </a:defRPr>
            </a:lvl1pPr>
            <a:lvl2pPr>
              <a:defRPr>
                <a:solidFill>
                  <a:srgbClr val="151517"/>
                </a:solidFill>
              </a:defRPr>
            </a:lvl2pPr>
            <a:lvl3pPr>
              <a:defRPr>
                <a:solidFill>
                  <a:srgbClr val="151517"/>
                </a:solidFill>
              </a:defRPr>
            </a:lvl3pPr>
            <a:lvl4pPr>
              <a:defRPr>
                <a:solidFill>
                  <a:srgbClr val="151517"/>
                </a:solidFill>
              </a:defRPr>
            </a:lvl4pPr>
            <a:lvl5pPr>
              <a:defRPr>
                <a:solidFill>
                  <a:srgbClr val="151517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 baseline="0">
                <a:solidFill>
                  <a:srgbClr val="151517"/>
                </a:solidFill>
              </a:defRPr>
            </a:lvl1pPr>
          </a:lstStyle>
          <a:p>
            <a:fld id="{26CAC4E5-C7CE-4363-A880-2F82775CD904}" type="datetime1">
              <a:rPr lang="en-US" smtClean="0"/>
              <a:t>7/18/2015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569075"/>
            <a:ext cx="2895600" cy="365125"/>
          </a:xfrm>
        </p:spPr>
        <p:txBody>
          <a:bodyPr/>
          <a:lstStyle/>
          <a:p>
            <a:r>
              <a:rPr lang="en-US" smtClean="0">
                <a:solidFill>
                  <a:srgbClr val="151517"/>
                </a:solidFill>
              </a:rPr>
              <a:t>Hawaii Meetiing/Review</a:t>
            </a:r>
            <a:endParaRPr lang="en-US" dirty="0">
              <a:solidFill>
                <a:srgbClr val="15151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569075"/>
            <a:ext cx="2133600" cy="365125"/>
          </a:xfrm>
        </p:spPr>
        <p:txBody>
          <a:bodyPr/>
          <a:lstStyle>
            <a:lvl1pPr>
              <a:defRPr>
                <a:solidFill>
                  <a:srgbClr val="151517"/>
                </a:solidFill>
              </a:defRPr>
            </a:lvl1pPr>
          </a:lstStyle>
          <a:p>
            <a:fld id="{6F3AE956-26F0-4794-8F4C-97BAC66ADD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6246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9144000" cy="1362075"/>
          </a:xfrm>
        </p:spPr>
        <p:txBody>
          <a:bodyPr anchor="t">
            <a:noAutofit/>
          </a:bodyPr>
          <a:lstStyle>
            <a:lvl1pPr algn="l">
              <a:defRPr sz="4400" b="1" cap="all"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962400"/>
            <a:ext cx="7772400" cy="444500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buNone/>
              <a:defRPr sz="3600">
                <a:solidFill>
                  <a:srgbClr val="FF0000"/>
                </a:solidFill>
                <a:latin typeface="Comic Sans MS" pitchFamily="66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76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fld id="{D3B857D5-3900-43E1-9D8B-461F72929491}" type="datetime1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r>
              <a:rPr lang="en-US" smtClean="0"/>
              <a:t>Hawaii Meetiing/Review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fld id="{6F3AE956-26F0-4794-8F4C-97BAC66ADD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60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D9A78-E943-4FD8-A663-BD75137E03F5}" type="datetime1">
              <a:rPr lang="en-US" smtClean="0"/>
              <a:t>7/18/2015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Hawaii Meetiing/Review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347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2D99D-E601-4EA4-BC34-704E0C847EF9}" type="datetime1">
              <a:rPr lang="en-US" smtClean="0"/>
              <a:t>7/18/2015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Hawaii Meetiing/Review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040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A6D8-6A9D-4089-A28A-0026C32D3AB1}" type="datetime1">
              <a:rPr lang="en-US" smtClean="0"/>
              <a:t>7/18/2015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Hawaii Meetiing/Review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921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327B-3018-4C75-9634-3DCA455747AE}" type="datetime1">
              <a:rPr lang="en-US" smtClean="0"/>
              <a:t>7/18/2015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Hawaii Meetiing/Review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11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C3A1-E8CE-4F17-B3D2-24EA296C5660}" type="datetime1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Hawaii Meetiing/Review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EE77-6226-4CFD-8F59-1A033D8EC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981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E27E-2C71-4181-BF87-6E57CE15C4DD}" type="datetime1">
              <a:rPr lang="en-US" smtClean="0"/>
              <a:t>7/18/2015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Hawaii Meetiing/Review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472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EB2CC-EA17-40D3-B419-703D6A06E46B}" type="datetime1">
              <a:rPr lang="en-US" smtClean="0"/>
              <a:t>7/18/2015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Hawaii Meetiing/Review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731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CE3FD-CE3C-4B0D-93E1-1B2C89FDE753}" type="datetime1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Hawaii Meetiing/Review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473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BCF3-34A3-4574-AD11-D97EFC300711}" type="datetime1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Hawaii Meetiing/Review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125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8C7F-AD07-43B4-955D-CEA9DEA4E493}" type="datetime1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Hawaii Meetiing/Review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988C-844B-4DE9-AA59-8A303C802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769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30A3-469C-4615-88DA-F11E4430B4FD}" type="datetime1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Hawaii Meetiing/Review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988C-844B-4DE9-AA59-8A303C802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501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DAD73-DE61-484A-A000-80E29550C78B}" type="datetime1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Hawaii Meetiing/Review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988C-844B-4DE9-AA59-8A303C802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74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430CF-46EF-4EFC-9D9B-1E809D3B65D0}" type="datetime1">
              <a:rPr lang="en-US" smtClean="0"/>
              <a:t>7/18/2015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Hawaii Meetiing/Review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988C-844B-4DE9-AA59-8A303C802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189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C51C-E1D9-434D-8075-B37724E6CD61}" type="datetime1">
              <a:rPr lang="en-US" smtClean="0"/>
              <a:t>7/18/2015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Hawaii Meetiing/Review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988C-844B-4DE9-AA59-8A303C802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254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8A00-941E-4464-BA89-71DFB29965BA}" type="datetime1">
              <a:rPr lang="en-US" smtClean="0"/>
              <a:t>7/18/2015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Hawaii Meetiing/Review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988C-844B-4DE9-AA59-8A303C802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5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08611-6A14-481B-927C-95BD65009B5B}" type="datetime1">
              <a:rPr lang="en-US" smtClean="0"/>
              <a:t>7/18/2015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Hawaii Meetiing/Review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EE77-6226-4CFD-8F59-1A033D8EC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39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641F-81F2-4E58-BADA-96F8D2217D49}" type="datetime1">
              <a:rPr lang="en-US" smtClean="0"/>
              <a:t>7/18/2015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Hawaii Meetiing/Review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988C-844B-4DE9-AA59-8A303C802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147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0AB6-7C4A-4DD8-9EDD-7B85F5487DD6}" type="datetime1">
              <a:rPr lang="en-US" smtClean="0"/>
              <a:t>7/18/2015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Hawaii Meetiing/Review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988C-844B-4DE9-AA59-8A303C802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359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DE58-952A-48C5-8347-387EB3128E16}" type="datetime1">
              <a:rPr lang="en-US" smtClean="0"/>
              <a:t>7/18/2015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Hawaii Meetiing/Review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988C-844B-4DE9-AA59-8A303C802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55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D181-6511-47E9-9189-576F19AAEF6F}" type="datetime1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Hawaii Meetiing/Review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988C-844B-4DE9-AA59-8A303C802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312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07FB-3473-4FF3-A133-A829D47E107B}" type="datetime1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Hawaii Meetiing/Review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988C-844B-4DE9-AA59-8A303C802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921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51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052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3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4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5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6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057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0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095F315-DDDC-4E30-A362-FF9BFE056C39}" type="datetime1">
              <a:rPr lang="en-US" altLang="en-US" smtClean="0">
                <a:solidFill>
                  <a:srgbClr val="FFFFFF"/>
                </a:solidFill>
              </a:rPr>
              <a:t>7/18/2015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FFFFFF"/>
                </a:solidFill>
              </a:rPr>
              <a:t>Hawaii Meetiing/Review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0DEE7D-D92E-4773-9399-BF77994DC60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317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07E1B5-8442-4F42-ABB4-73054ED77540}" type="datetime1">
              <a:rPr lang="en-US" altLang="en-US" smtClean="0">
                <a:solidFill>
                  <a:srgbClr val="FFFFFF"/>
                </a:solidFill>
              </a:rPr>
              <a:t>7/18/2015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CCF473-4A65-4A52-BB6B-BEAD49688FB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FFFFFF"/>
                </a:solidFill>
              </a:rPr>
              <a:t>Hawaii Meetiing/Review</a:t>
            </a: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4663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EA4AE5-8733-42D4-A6B6-95B7B0303B49}" type="datetime1">
              <a:rPr lang="en-US" altLang="en-US" smtClean="0">
                <a:solidFill>
                  <a:srgbClr val="FFFFFF"/>
                </a:solidFill>
              </a:rPr>
              <a:t>7/18/2015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AA4313-D818-41BF-B673-9214A1BE174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FFFFFF"/>
                </a:solidFill>
              </a:rPr>
              <a:t>Hawaii Meetiing/Review</a:t>
            </a: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6939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B1A8FE-E60A-41EA-8E01-205679C7193B}" type="datetime1">
              <a:rPr lang="en-US" altLang="en-US" smtClean="0">
                <a:solidFill>
                  <a:srgbClr val="FFFFFF"/>
                </a:solidFill>
              </a:rPr>
              <a:t>7/18/2015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B11B54-9D58-42EF-AF0A-7181F7D1D26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FFFFFF"/>
                </a:solidFill>
              </a:rPr>
              <a:t>Hawaii Meetiing/Review</a:t>
            </a: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0772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AB2B08-5745-485B-ABE4-F579A1C93C65}" type="datetime1">
              <a:rPr lang="en-US" altLang="en-US" smtClean="0">
                <a:solidFill>
                  <a:srgbClr val="FFFFFF"/>
                </a:solidFill>
              </a:rPr>
              <a:t>7/18/2015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B67282-8349-4381-B82D-397E646096E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FFFFFF"/>
                </a:solidFill>
              </a:rPr>
              <a:t>Hawaii Meetiing/Review</a:t>
            </a: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29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D788-9529-4137-899D-C8829E0E94C6}" type="datetime1">
              <a:rPr lang="en-US" smtClean="0"/>
              <a:t>7/18/2015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Hawaii Meetiing/Review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EE77-6226-4CFD-8F59-1A033D8EC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982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1BD830-1133-4CE6-A1DE-156586DA8A67}" type="datetime1">
              <a:rPr lang="en-US" altLang="en-US" smtClean="0">
                <a:solidFill>
                  <a:srgbClr val="FFFFFF"/>
                </a:solidFill>
              </a:rPr>
              <a:t>7/18/2015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51095-321A-402C-BC52-0CC5FA3C55B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FFFFFF"/>
                </a:solidFill>
              </a:rPr>
              <a:t>Hawaii Meetiing/Review</a:t>
            </a: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085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F39906-6A01-4B1A-9B68-953A5D38B94E}" type="datetime1">
              <a:rPr lang="en-US" altLang="en-US" smtClean="0">
                <a:solidFill>
                  <a:srgbClr val="FFFFFF"/>
                </a:solidFill>
              </a:rPr>
              <a:t>7/18/2015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B91183-456F-4434-8296-565919E2B3C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FFFFFF"/>
                </a:solidFill>
              </a:rPr>
              <a:t>Hawaii Meetiing/Review</a:t>
            </a: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2559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9DADFE-B123-4F6E-9F29-F55C5303409A}" type="datetime1">
              <a:rPr lang="en-US" altLang="en-US" smtClean="0">
                <a:solidFill>
                  <a:srgbClr val="FFFFFF"/>
                </a:solidFill>
              </a:rPr>
              <a:t>7/18/2015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03EC8D-6D5F-4F47-BDFA-D8C2287F670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FFFFFF"/>
                </a:solidFill>
              </a:rPr>
              <a:t>Hawaii Meetiing/Review</a:t>
            </a: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5120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7B83EF-AB8B-4271-81E2-3A6A4E608E96}" type="datetime1">
              <a:rPr lang="en-US" altLang="en-US" smtClean="0">
                <a:solidFill>
                  <a:srgbClr val="FFFFFF"/>
                </a:solidFill>
              </a:rPr>
              <a:t>7/18/2015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F702FC-B657-4365-993F-183B0AF70D4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FFFFFF"/>
                </a:solidFill>
              </a:rPr>
              <a:t>Hawaii Meetiing/Review</a:t>
            </a: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0666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6CBAB5-4E26-440A-B8FB-42359BB1215A}" type="datetime1">
              <a:rPr lang="en-US" altLang="en-US" smtClean="0">
                <a:solidFill>
                  <a:srgbClr val="FFFFFF"/>
                </a:solidFill>
              </a:rPr>
              <a:t>7/18/2015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FADD6E-1853-4A47-864A-5BDEE6665C3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FFFFFF"/>
                </a:solidFill>
              </a:rPr>
              <a:t>Hawaii Meetiing/Review</a:t>
            </a: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4991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C66509-AF56-4B88-BE0A-FF695A76C9CB}" type="datetime1">
              <a:rPr lang="en-US" altLang="en-US" smtClean="0">
                <a:solidFill>
                  <a:srgbClr val="FFFFFF"/>
                </a:solidFill>
              </a:rPr>
              <a:t>7/18/2015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724219-F0A3-4C52-B819-4A2C6735711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FFFFFF"/>
                </a:solidFill>
              </a:rPr>
              <a:t>Hawaii Meetiing/Review</a:t>
            </a: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5531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D63179F-4345-4EBC-8493-4A0631F038E2}" type="datetime1">
              <a:rPr lang="en-US" altLang="en-US" smtClean="0">
                <a:solidFill>
                  <a:srgbClr val="FFFFFF"/>
                </a:solidFill>
              </a:rPr>
              <a:t>7/18/2015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248A73F-676E-441F-BD40-1540B035FD8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FFFFFF"/>
                </a:solidFill>
              </a:rPr>
              <a:t>Hawaii Meetiing/Review</a:t>
            </a: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625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CA11-41AB-44FD-9037-0EADEFD681EF}" type="datetime1">
              <a:rPr lang="en-US" smtClean="0"/>
              <a:t>7/18/2015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Hawaii Meetiing/Review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EE77-6226-4CFD-8F59-1A033D8ECDD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6" t="6573" r="24121" b="10288"/>
          <a:stretch/>
        </p:blipFill>
        <p:spPr bwMode="auto">
          <a:xfrm>
            <a:off x="1752600" y="2341186"/>
            <a:ext cx="5562600" cy="444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58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58B9-23FD-400E-9EA3-6F39D6AAAE84}" type="datetime1">
              <a:rPr lang="en-US" smtClean="0"/>
              <a:t>7/18/2015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Hawaii Meetiing/Review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EE77-6226-4CFD-8F59-1A033D8EC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33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D34FE-4AA5-475D-A010-CC93E2373D16}" type="datetime1">
              <a:rPr lang="en-US" smtClean="0"/>
              <a:t>7/18/2015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Hawaii Meetiing/Review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EE77-6226-4CFD-8F59-1A033D8EC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7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E3E5-92EC-4649-930A-A49DE6760017}" type="datetime1">
              <a:rPr lang="en-US" smtClean="0"/>
              <a:t>7/18/2015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Hawaii Meetiing/Review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EE77-6226-4CFD-8F59-1A033D8EC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84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8126-0EDD-4B9C-BFB0-D907071E3F79}" type="datetime1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Hawaii Meetiing/Review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8EE77-6226-4CFD-8F59-1A033D8EC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1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86804-7C2A-4E50-910F-4F2548DA7E5F}" type="datetime1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Hawaii Meetiing/Review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ED0FE-7325-4052-86E4-6A9CC53F5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5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90D34-9BFC-4475-BC46-4E22F8E020F9}" type="datetime1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Hawaii Meetiing/Review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AE956-26F0-4794-8F4C-97BAC66AD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8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A4ADD-E98E-4BDD-809F-2A61E64C430E}" type="datetime1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Hawaii Meetiing/Review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5988C-844B-4DE9-AA59-8A303C802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4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C36F25-4A2F-4C5D-8108-95997DFF0E22}" type="datetime1">
              <a:rPr lang="en-US" altLang="en-US" smtClean="0">
                <a:solidFill>
                  <a:srgbClr val="FFFFFF"/>
                </a:solidFill>
              </a:rPr>
              <a:t>7/18/2015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6D7B5D-67F4-4899-ABE4-95557FBBEE99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29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3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3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03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FFFFFF"/>
                </a:solidFill>
              </a:rPr>
              <a:t>Hawaii Meetiing/Review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4495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lnSpc>
          <a:spcPct val="75000"/>
        </a:lnSpc>
        <a:spcBef>
          <a:spcPct val="5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lnSpc>
          <a:spcPct val="75000"/>
        </a:lnSpc>
        <a:spcBef>
          <a:spcPct val="5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lnSpc>
          <a:spcPct val="75000"/>
        </a:lnSpc>
        <a:spcBef>
          <a:spcPct val="5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lnSpc>
          <a:spcPct val="75000"/>
        </a:lnSpc>
        <a:spcBef>
          <a:spcPct val="5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lnSpc>
          <a:spcPct val="75000"/>
        </a:lnSpc>
        <a:spcBef>
          <a:spcPct val="5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lnSpc>
          <a:spcPct val="75000"/>
        </a:lnSpc>
        <a:spcBef>
          <a:spcPct val="5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lnSpc>
          <a:spcPct val="75000"/>
        </a:lnSpc>
        <a:spcBef>
          <a:spcPct val="5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lnSpc>
          <a:spcPct val="75000"/>
        </a:lnSpc>
        <a:spcBef>
          <a:spcPct val="5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lnSpc>
          <a:spcPct val="75000"/>
        </a:lnSpc>
        <a:spcBef>
          <a:spcPct val="5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152400"/>
            <a:ext cx="9296400" cy="762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  History of the LAPPD Collaboration</a:t>
            </a:r>
            <a:b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July 2009- Dec. 2012</a:t>
            </a:r>
            <a:endParaRPr lang="en-US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1897" y="985968"/>
            <a:ext cx="5638800" cy="53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 smtClean="0">
                <a:solidFill>
                  <a:srgbClr val="151517"/>
                </a:solidFill>
                <a:latin typeface="Comic Sans MS" pitchFamily="66" charset="0"/>
              </a:rPr>
              <a:t>Henry Frisch</a:t>
            </a:r>
          </a:p>
          <a:p>
            <a:pPr algn="ctr">
              <a:lnSpc>
                <a:spcPct val="80000"/>
              </a:lnSpc>
            </a:pPr>
            <a:r>
              <a:rPr lang="en-US" dirty="0" smtClean="0">
                <a:solidFill>
                  <a:srgbClr val="151517"/>
                </a:solidFill>
                <a:latin typeface="Comic Sans MS" pitchFamily="66" charset="0"/>
              </a:rPr>
              <a:t>Enrico Fermi Institute, University  of Chicago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347" y="2679918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The LAPPD Collaboration  of 3 national labs, 3 universities, and 3 US companies was funded in July/Aug 2009 as detector R&amp;D by the DOE thanks to Howard Nicholson and Glenn Crawford.   The Collaboration ended after 3 ½ years, followed by the transition from R&amp;D to technology transfer.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512338"/>
            <a:ext cx="914400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A proposal for R&amp;D was submitted April 2009 –  the next slide listing the Collaboration was shown at a DOE visit to ANL in early May 2009</a:t>
            </a:r>
            <a:r>
              <a:rPr lang="en-US" sz="2800" b="1" baseline="30000" dirty="0" smtClean="0">
                <a:solidFill>
                  <a:schemeClr val="accent4">
                    <a:lumMod val="10000"/>
                  </a:schemeClr>
                </a:solidFill>
              </a:rPr>
              <a:t>*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5672958"/>
            <a:ext cx="71628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baseline="30000" dirty="0" smtClean="0">
                <a:solidFill>
                  <a:schemeClr val="tx1">
                    <a:lumMod val="50000"/>
                  </a:schemeClr>
                </a:solidFill>
              </a:rPr>
              <a:t>*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Note: in hindsight, there is an error on the 2009  slide. Space Sciences Laboratory was counted as a National Laboratory; it is part of UC Berkeley, so the initial count  should be 3 rather than 4 National Labs and 3 rather than 2 universities. We also worked with 6 ANL Divisions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7325-2A06-4FA6-988A-4E8B80AA01D8}" type="datetime1">
              <a:rPr lang="en-US" smtClean="0"/>
              <a:t>7/18/2015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Hawaii Meetiing/Review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2C711-AEBE-4F4C-954C-2D5A9087139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1535847"/>
            <a:ext cx="9144000" cy="102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Apologia-</a:t>
            </a:r>
          </a:p>
          <a:p>
            <a:pPr>
              <a:lnSpc>
                <a:spcPct val="75000"/>
              </a:lnSpc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A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s in all history written by a participant, this is only my account. I’ve done my best to go back to the original documents, but apologize in advance for errors, omissions and unintended slights. </a:t>
            </a:r>
          </a:p>
        </p:txBody>
      </p:sp>
    </p:spTree>
    <p:extLst>
      <p:ext uri="{BB962C8B-B14F-4D97-AF65-F5344CB8AC3E}">
        <p14:creationId xmlns:p14="http://schemas.microsoft.com/office/powerpoint/2010/main" val="272537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381000" y="6458462"/>
            <a:ext cx="2133600" cy="365125"/>
          </a:xfrm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F278911-1905-4003-9B8E-ACEF2815783A}" type="datetime1">
              <a:rPr lang="en-US" sz="1200" b="0" smtClean="0">
                <a:latin typeface="Arial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7/19/2015</a:t>
            </a:fld>
            <a:endParaRPr lang="en-US" sz="1200" b="0" dirty="0" smtClean="0">
              <a:latin typeface="Arial" pitchFamily="34" charset="0"/>
            </a:endParaRP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8EA49F1-D0D2-46DA-9061-68D53CE00DA3}" type="slidenum">
              <a:rPr lang="en-US" sz="1200" b="0" smtClean="0">
                <a:latin typeface="Arial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en-US" sz="1200" b="0" dirty="0" smtClean="0">
              <a:latin typeface="Arial" pitchFamily="34" charset="0"/>
            </a:endParaRPr>
          </a:p>
        </p:txBody>
      </p:sp>
      <p:sp>
        <p:nvSpPr>
          <p:cNvPr id="32772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6705600" y="6492875"/>
            <a:ext cx="2133600" cy="365125"/>
          </a:xfrm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 b="0" smtClean="0">
                <a:latin typeface="Arial" pitchFamily="34" charset="0"/>
              </a:rPr>
              <a:t>LAPPD DOE</a:t>
            </a:r>
            <a:endParaRPr lang="en-US" sz="1200" b="0" dirty="0" smtClean="0">
              <a:latin typeface="Arial" pitchFamily="34" charset="0"/>
            </a:endParaRPr>
          </a:p>
        </p:txBody>
      </p:sp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-228600"/>
            <a:ext cx="8686800" cy="73183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</a:rPr>
              <a:t>Achievements of DOE R&amp;D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504617"/>
            <a:ext cx="2514600" cy="14477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CV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1000" y="3657600"/>
            <a:ext cx="2514600" cy="1524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CV</a:t>
            </a: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80817"/>
            <a:ext cx="2590800" cy="4572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65000"/>
              </a:lnSpc>
              <a:buClr>
                <a:srgbClr val="FFCC00"/>
              </a:buClr>
              <a:buNone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Hermetic Packaging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9200" y="3677265"/>
            <a:ext cx="2514600" cy="151416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CV</a:t>
            </a:r>
            <a:endParaRPr 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04800" y="3733800"/>
            <a:ext cx="27432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65000"/>
              </a:lnSpc>
              <a:buClr>
                <a:srgbClr val="FFCC00"/>
              </a:buClr>
              <a:buFont typeface="Arial" pitchFamily="34" charset="0"/>
              <a:buNone/>
              <a:defRPr/>
            </a:pPr>
            <a:r>
              <a:rPr lang="en-US" sz="2400" b="1" dirty="0" err="1" smtClean="0">
                <a:solidFill>
                  <a:srgbClr val="FF3300"/>
                </a:solidFill>
              </a:rPr>
              <a:t>MicroChannel</a:t>
            </a:r>
            <a:r>
              <a:rPr lang="en-US" sz="2400" b="1" dirty="0" smtClean="0">
                <a:solidFill>
                  <a:srgbClr val="FF3300"/>
                </a:solidFill>
              </a:rPr>
              <a:t> Plates</a:t>
            </a:r>
            <a:endParaRPr lang="en-US" sz="2400" b="1" dirty="0">
              <a:solidFill>
                <a:srgbClr val="FF3300"/>
              </a:solidFill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5257800" y="3657600"/>
            <a:ext cx="35052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65000"/>
              </a:lnSpc>
              <a:buClr>
                <a:srgbClr val="FFCC00"/>
              </a:buClr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Photocathodes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" t="21704" r="3089" b="12022"/>
          <a:stretch/>
        </p:blipFill>
        <p:spPr>
          <a:xfrm>
            <a:off x="762001" y="885617"/>
            <a:ext cx="1828799" cy="967203"/>
          </a:xfrm>
          <a:prstGeom prst="rect">
            <a:avLst/>
          </a:prstGeom>
        </p:spPr>
      </p:pic>
      <p:pic>
        <p:nvPicPr>
          <p:cNvPr id="19" name="Picture 18" descr="2500v_400v_UV_1000se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038600"/>
            <a:ext cx="1096344" cy="1074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583" y="3962400"/>
            <a:ext cx="864617" cy="11558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9" t="13464" r="51170" b="3806"/>
          <a:stretch/>
        </p:blipFill>
        <p:spPr>
          <a:xfrm>
            <a:off x="6492134" y="4001211"/>
            <a:ext cx="746866" cy="110418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990255" y="533400"/>
            <a:ext cx="2514600" cy="1447800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CV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034" y="838200"/>
            <a:ext cx="2115166" cy="1073976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953000" y="609600"/>
            <a:ext cx="31242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65000"/>
              </a:lnSpc>
              <a:buClr>
                <a:srgbClr val="FFCC00"/>
              </a:buClr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rgbClr val="002060"/>
                </a:solidFill>
              </a:rPr>
              <a:t>Electronics/Integration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104817"/>
            <a:ext cx="45720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`Frugal ‘(</a:t>
            </a:r>
            <a:r>
              <a:rPr lang="en-US" sz="2000" dirty="0" err="1" smtClean="0">
                <a:solidFill>
                  <a:schemeClr val="accent4">
                    <a:lumMod val="10000"/>
                  </a:schemeClr>
                </a:solidFill>
              </a:rPr>
              <a:t>Tshirt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) 1.6-GHz glass anode</a:t>
            </a:r>
          </a:p>
          <a:p>
            <a:pPr>
              <a:lnSpc>
                <a:spcPct val="85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`Frugal’ no-pin  B33 glass package</a:t>
            </a:r>
          </a:p>
          <a:p>
            <a:pPr>
              <a:lnSpc>
                <a:spcPct val="85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 ALD-based internal voltage divider</a:t>
            </a:r>
          </a:p>
          <a:p>
            <a:pPr>
              <a:lnSpc>
                <a:spcPct val="85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 `Frugal’ Frit glass bottom seal</a:t>
            </a:r>
          </a:p>
          <a:p>
            <a:pPr>
              <a:lnSpc>
                <a:spcPct val="85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Large-area Multi-tile </a:t>
            </a:r>
            <a:r>
              <a:rPr lang="en-US" sz="2000" dirty="0" err="1" smtClean="0">
                <a:solidFill>
                  <a:schemeClr val="accent4">
                    <a:lumMod val="10000"/>
                  </a:schemeClr>
                </a:solidFill>
              </a:rPr>
              <a:t>Supermodule</a:t>
            </a:r>
            <a:endParaRPr lang="en-US" sz="2000" dirty="0" smtClean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29200" y="2104816"/>
            <a:ext cx="4114800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`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53000" y="2257216"/>
            <a:ext cx="41910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 15 </a:t>
            </a:r>
            <a:r>
              <a:rPr lang="en-US" sz="2000" dirty="0" err="1" smtClean="0">
                <a:solidFill>
                  <a:schemeClr val="accent4">
                    <a:lumMod val="10000"/>
                  </a:schemeClr>
                </a:solidFill>
              </a:rPr>
              <a:t>Gs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/sec 6-channel `scope-in-a-chip’</a:t>
            </a:r>
          </a:p>
          <a:p>
            <a:pPr>
              <a:lnSpc>
                <a:spcPct val="85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Full DAQ design – 2 layers of FPGA</a:t>
            </a:r>
          </a:p>
          <a:p>
            <a:pPr>
              <a:lnSpc>
                <a:spcPct val="85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Test setups at Hawaii and Chicago</a:t>
            </a:r>
          </a:p>
          <a:p>
            <a:pPr>
              <a:lnSpc>
                <a:spcPct val="85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Student leadership on </a:t>
            </a:r>
            <a:r>
              <a:rPr lang="en-US" sz="2000" dirty="0" err="1" smtClean="0">
                <a:solidFill>
                  <a:schemeClr val="accent4">
                    <a:lumMod val="10000"/>
                  </a:schemeClr>
                </a:solidFill>
              </a:rPr>
              <a:t>ASICs,firmware</a:t>
            </a:r>
            <a:endParaRPr lang="en-US" sz="20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lnSpc>
                <a:spcPct val="85000"/>
              </a:lnSpc>
              <a:buFont typeface="Arial" pitchFamily="34" charset="0"/>
              <a:buChar char="•"/>
            </a:pPr>
            <a:endParaRPr lang="en-US" sz="2000" dirty="0" smtClean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24400" y="5257800"/>
            <a:ext cx="4380655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 8” </a:t>
            </a:r>
            <a:r>
              <a:rPr lang="en-US" sz="2000" dirty="0" err="1" smtClean="0">
                <a:solidFill>
                  <a:schemeClr val="accent4">
                    <a:lumMod val="10000"/>
                  </a:schemeClr>
                </a:solidFill>
              </a:rPr>
              <a:t>SbKNa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 cathode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(SSL)</a:t>
            </a:r>
          </a:p>
          <a:p>
            <a:pPr>
              <a:lnSpc>
                <a:spcPct val="85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Cathode facility/lab (ANL)</a:t>
            </a:r>
          </a:p>
          <a:p>
            <a:pPr>
              <a:lnSpc>
                <a:spcPct val="85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4">
                    <a:lumMod val="10000"/>
                  </a:schemeClr>
                </a:solidFill>
              </a:rPr>
              <a:t>SbKCs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 cathode with 24% QE (ANL)</a:t>
            </a:r>
          </a:p>
          <a:p>
            <a:pPr>
              <a:lnSpc>
                <a:spcPct val="85000"/>
              </a:lnSpc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accent4">
                    <a:lumMod val="10000"/>
                  </a:schemeClr>
                </a:solidFill>
              </a:rPr>
              <a:t>InGaN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 development (</a:t>
            </a:r>
            <a:r>
              <a:rPr lang="en-US" sz="2000" dirty="0" err="1" smtClean="0">
                <a:solidFill>
                  <a:schemeClr val="accent4">
                    <a:lumMod val="10000"/>
                  </a:schemeClr>
                </a:solidFill>
              </a:rPr>
              <a:t>WashU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)</a:t>
            </a:r>
          </a:p>
          <a:p>
            <a:pPr>
              <a:lnSpc>
                <a:spcPct val="85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 Started high-QE cathode collaboration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1000" y="5282549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 High-quality 8” 20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  <a:latin typeface="Symbol" pitchFamily="18" charset="2"/>
              </a:rPr>
              <a:t>m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substrates (</a:t>
            </a:r>
            <a:r>
              <a:rPr lang="en-US" sz="2000" dirty="0" err="1" smtClean="0">
                <a:solidFill>
                  <a:schemeClr val="accent4">
                    <a:lumMod val="10000"/>
                  </a:schemeClr>
                </a:solidFill>
              </a:rPr>
              <a:t>Incom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)</a:t>
            </a:r>
          </a:p>
          <a:p>
            <a:pPr>
              <a:lnSpc>
                <a:spcPct val="85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Proprietary ALD coatings with &lt;0.1 </a:t>
            </a:r>
            <a:r>
              <a:rPr lang="en-US" sz="2000" dirty="0" err="1" smtClean="0">
                <a:solidFill>
                  <a:schemeClr val="accent4">
                    <a:lumMod val="10000"/>
                  </a:schemeClr>
                </a:solidFill>
              </a:rPr>
              <a:t>cts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/cm</a:t>
            </a:r>
            <a:r>
              <a:rPr lang="en-US" sz="2000" baseline="30000" dirty="0" smtClean="0">
                <a:solidFill>
                  <a:schemeClr val="accent4">
                    <a:lumMod val="1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/s, gains&gt; 10</a:t>
            </a:r>
            <a:r>
              <a:rPr lang="en-US" sz="2000" baseline="30000" dirty="0" smtClean="0">
                <a:solidFill>
                  <a:schemeClr val="accent4">
                    <a:lumMod val="10000"/>
                  </a:schemeClr>
                </a:solidFill>
              </a:rPr>
              <a:t>7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, `no’ aging</a:t>
            </a:r>
          </a:p>
          <a:p>
            <a:pPr>
              <a:lnSpc>
                <a:spcPct val="85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Multiple test stations at ANL, SSL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72821" y="6553200"/>
            <a:ext cx="1106393" cy="333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Old Slide</a:t>
            </a:r>
          </a:p>
        </p:txBody>
      </p:sp>
    </p:spTree>
    <p:extLst>
      <p:ext uri="{BB962C8B-B14F-4D97-AF65-F5344CB8AC3E}">
        <p14:creationId xmlns:p14="http://schemas.microsoft.com/office/powerpoint/2010/main" val="174286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76200"/>
            <a:ext cx="9296400" cy="762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  Key R&amp;D Questions have been resolved </a:t>
            </a:r>
            <a:endParaRPr lang="en-US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7325-2A06-4FA6-988A-4E8B80AA01D8}" type="datetime1">
              <a:rPr lang="en-US" smtClean="0"/>
              <a:t>7/18/2015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Hawaii Meetiing/Review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2C711-AEBE-4F4C-954C-2D5A9087139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762000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Substrate: glass or AAO  (</a:t>
            </a:r>
            <a:r>
              <a:rPr lang="en-US" sz="2400" b="1" dirty="0" err="1" smtClean="0">
                <a:solidFill>
                  <a:schemeClr val="tx1">
                    <a:lumMod val="75000"/>
                  </a:schemeClr>
                </a:solidFill>
              </a:rPr>
              <a:t>downselect</a:t>
            </a:r>
            <a:r>
              <a:rPr lang="en-US" sz="2400" b="1" dirty="0" smtClean="0">
                <a:solidFill>
                  <a:schemeClr val="tx1">
                    <a:lumMod val="75000"/>
                  </a:schemeClr>
                </a:solidFill>
              </a:rPr>
              <a:t> made-AAO patented)</a:t>
            </a:r>
            <a:endParaRPr lang="en-US" sz="28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457200" indent="-4572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Secondary-emission layer- measure SEY’s from ALD</a:t>
            </a:r>
          </a:p>
          <a:p>
            <a:pPr marL="457200" indent="-4572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ALD resistive layer on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</a:rPr>
              <a:t>micropores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</a:p>
          <a:p>
            <a:pPr marL="457200" indent="-4572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MCP performance: gain, uniformity, stability, lifetime</a:t>
            </a:r>
          </a:p>
          <a:p>
            <a:pPr marL="457200" indent="-4572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Good QE uniform 20-cm photocathode deposition</a:t>
            </a:r>
          </a:p>
          <a:p>
            <a:pPr marL="457200" indent="-4572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</a:rPr>
              <a:t>P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hotocathode lifetime on B33 glass</a:t>
            </a:r>
          </a:p>
          <a:p>
            <a:pPr marL="457200" indent="-4572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Smaller feature (130nm process) analog wave-form ASIC</a:t>
            </a:r>
          </a:p>
          <a:p>
            <a:pPr marL="457200" indent="-4572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Psec level system development (clock, multichannel)</a:t>
            </a:r>
          </a:p>
          <a:p>
            <a:pPr marL="457200" indent="-4572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High bandwidth low channel-count readout system</a:t>
            </a:r>
          </a:p>
          <a:p>
            <a:pPr marL="457200" indent="-4572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Packaging- anode to sidewall seal (fritting)</a:t>
            </a:r>
          </a:p>
          <a:p>
            <a:pPr marL="457200" indent="-4572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</a:rPr>
              <a:t>Packaging- sidewall to window seal (top seal)</a:t>
            </a:r>
          </a:p>
          <a:p>
            <a:pPr>
              <a:lnSpc>
                <a:spcPct val="75000"/>
              </a:lnSpc>
            </a:pPr>
            <a:endParaRPr lang="en-US" sz="2800" b="1" dirty="0" smtClean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419600"/>
            <a:ext cx="8077200" cy="75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of these could have been a showstopper. All of these have been done.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694079"/>
            <a:ext cx="9144000" cy="935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400" b="1" dirty="0" smtClean="0">
                <a:solidFill>
                  <a:schemeClr val="tx1">
                    <a:lumMod val="75000"/>
                  </a:schemeClr>
                </a:solidFill>
              </a:rPr>
              <a:t>* There are R&amp;D questions for alternative, possibly better, solutions, but an adequate solution has been demonstrated for each of these individually </a:t>
            </a:r>
          </a:p>
        </p:txBody>
      </p:sp>
    </p:spTree>
    <p:extLst>
      <p:ext uri="{BB962C8B-B14F-4D97-AF65-F5344CB8AC3E}">
        <p14:creationId xmlns:p14="http://schemas.microsoft.com/office/powerpoint/2010/main" val="391709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5346533"/>
              </p:ext>
            </p:extLst>
          </p:nvPr>
        </p:nvGraphicFramePr>
        <p:xfrm>
          <a:off x="-1" y="-1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" name="Graph" r:id="rId3" imgW="3876840" imgH="2986920" progId="Origin50.Graph">
                  <p:embed/>
                </p:oleObj>
              </mc:Choice>
              <mc:Fallback>
                <p:oleObj name="Graph" r:id="rId3" imgW="3876840" imgH="29869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-1"/>
                        <a:ext cx="9144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105400" y="525333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</a:rPr>
              <a:t>Slade </a:t>
            </a:r>
            <a:r>
              <a:rPr lang="en-US" sz="2400" dirty="0" err="1" smtClean="0">
                <a:solidFill>
                  <a:schemeClr val="accent4">
                    <a:lumMod val="10000"/>
                  </a:schemeClr>
                </a:solidFill>
              </a:rPr>
              <a:t>Jokela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</a:rPr>
              <a:t> (ANL)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Hawaii Meetiing/Review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12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F8587-17E6-4BA4-8214-7E020D9A1DB7}" type="datetime1">
              <a:rPr lang="en-US" smtClean="0"/>
              <a:t>7/18/2015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45291" y="6488668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(2011? slide)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2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3200" b="1" dirty="0" smtClean="0">
                <a:solidFill>
                  <a:srgbClr val="C00000"/>
                </a:solidFill>
              </a:rPr>
              <a:t>Example of key R&amp;D from the ANL-MSD MCP group </a:t>
            </a:r>
          </a:p>
        </p:txBody>
      </p:sp>
    </p:spTree>
    <p:extLst>
      <p:ext uri="{BB962C8B-B14F-4D97-AF65-F5344CB8AC3E}">
        <p14:creationId xmlns:p14="http://schemas.microsoft.com/office/powerpoint/2010/main" val="98953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1" y="0"/>
            <a:ext cx="8229600" cy="762000"/>
          </a:xfrm>
        </p:spPr>
        <p:txBody>
          <a:bodyPr>
            <a:noAutofit/>
          </a:bodyPr>
          <a:lstStyle/>
          <a:p>
            <a:pPr lvl="0">
              <a:lnSpc>
                <a:spcPct val="75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C00000"/>
                </a:solidFill>
                <a:ea typeface="+mn-ea"/>
                <a:cs typeface="+mn-cs"/>
              </a:rPr>
              <a:t>Example of key R&amp;D from </a:t>
            </a:r>
            <a:r>
              <a:rPr lang="en-US" sz="3200" b="1" dirty="0" err="1" smtClean="0">
                <a:solidFill>
                  <a:srgbClr val="C00000"/>
                </a:solidFill>
                <a:ea typeface="+mn-ea"/>
                <a:cs typeface="+mn-cs"/>
              </a:rPr>
              <a:t>Ossy’s</a:t>
            </a:r>
            <a:r>
              <a:rPr lang="en-US" sz="3200" b="1" dirty="0" smtClean="0">
                <a:solidFill>
                  <a:srgbClr val="C00000"/>
                </a:solidFill>
                <a:ea typeface="+mn-ea"/>
                <a:cs typeface="+mn-cs"/>
              </a:rPr>
              <a:t> </a:t>
            </a:r>
            <a:r>
              <a:rPr lang="en-US" sz="3200" b="1" dirty="0">
                <a:solidFill>
                  <a:srgbClr val="C00000"/>
                </a:solidFill>
                <a:ea typeface="+mn-ea"/>
                <a:cs typeface="+mn-cs"/>
              </a:rPr>
              <a:t>group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51517"/>
                </a:solidFill>
              </a:rPr>
              <a:t>Hawaii Meetiing/Review</a:t>
            </a:r>
            <a:endParaRPr lang="en-US" dirty="0">
              <a:solidFill>
                <a:srgbClr val="15151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F576-3BAF-42F3-906F-F781DB8D015F}" type="datetime1">
              <a:rPr lang="en-US" smtClean="0"/>
              <a:t>7/18/2015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75011"/>
            <a:ext cx="9144000" cy="1560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Industry has taken note of the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</a:rPr>
              <a:t>unscrubulous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 (sic) property of ALD-functionalized plates- has a very  large effect on the throughput, and hence the economics, of MCP-based tube production.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133600"/>
            <a:ext cx="3657600" cy="43615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10400" y="6477000"/>
            <a:ext cx="2667000" cy="333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Old slide </a:t>
            </a:r>
          </a:p>
        </p:txBody>
      </p:sp>
    </p:spTree>
    <p:extLst>
      <p:ext uri="{BB962C8B-B14F-4D97-AF65-F5344CB8AC3E}">
        <p14:creationId xmlns:p14="http://schemas.microsoft.com/office/powerpoint/2010/main" val="361783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C6B5-8A96-4D1D-A280-67668D10F93F}" type="datetime1">
              <a:rPr lang="en-US" smtClean="0"/>
              <a:t>7/18/2015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" r="9375" b="2373"/>
          <a:stretch/>
        </p:blipFill>
        <p:spPr>
          <a:xfrm>
            <a:off x="657225" y="913086"/>
            <a:ext cx="7572375" cy="56401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66582" y="1524000"/>
            <a:ext cx="6139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Pulses from a pair of 8” MCP Al2O3 plates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52600" y="4343400"/>
            <a:ext cx="2209800" cy="381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Left end of strip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5000" y="4343400"/>
            <a:ext cx="2743200" cy="381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400" dirty="0" smtClean="0"/>
              <a:t>Right end of strip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62400" y="665202"/>
            <a:ext cx="4572000" cy="564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B. Adams, A.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</a:rPr>
              <a:t>Elagin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, R.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</a:rPr>
              <a:t>Obaid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, E.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</a:rPr>
              <a:t>Oberla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, M.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</a:rPr>
              <a:t>Wetstein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 et al.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6396541"/>
            <a:ext cx="6629400" cy="309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(Note-to-self: forward-reference  Eric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Oberla’s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 single-ended readout)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52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3200" b="1" dirty="0" smtClean="0">
                <a:solidFill>
                  <a:srgbClr val="C00000"/>
                </a:solidFill>
              </a:rPr>
              <a:t>Example of key R&amp;D from the UC ANL-XSD group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10400" y="6553200"/>
            <a:ext cx="2667000" cy="333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Old slide </a:t>
            </a:r>
          </a:p>
        </p:txBody>
      </p:sp>
    </p:spTree>
    <p:extLst>
      <p:ext uri="{BB962C8B-B14F-4D97-AF65-F5344CB8AC3E}">
        <p14:creationId xmlns:p14="http://schemas.microsoft.com/office/powerpoint/2010/main" val="166143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3FB-4D69-4182-8CD6-CF7F9FDB6CD7}" type="datetime1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Hawaii Meetiing/Review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15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228600"/>
            <a:ext cx="9144001" cy="71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5400" b="1" dirty="0">
                <a:solidFill>
                  <a:srgbClr val="002060"/>
                </a:solidFill>
                <a:ea typeface="+mj-ea"/>
                <a:cs typeface="+mj-cs"/>
              </a:rPr>
              <a:t>L</a:t>
            </a:r>
            <a:r>
              <a:rPr lang="en-US" sz="5400" b="1" dirty="0" smtClean="0">
                <a:solidFill>
                  <a:srgbClr val="002060"/>
                </a:solidFill>
                <a:ea typeface="+mj-ea"/>
                <a:cs typeface="+mj-cs"/>
              </a:rPr>
              <a:t>astly, pushing the boundaries</a:t>
            </a:r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2" t="25183" r="18900" b="7642"/>
          <a:stretch/>
        </p:blipFill>
        <p:spPr>
          <a:xfrm>
            <a:off x="767494" y="876300"/>
            <a:ext cx="6878782" cy="5257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16200000">
            <a:off x="-1709411" y="3260834"/>
            <a:ext cx="4572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000" b="1" dirty="0" err="1" smtClean="0">
                <a:solidFill>
                  <a:srgbClr val="002060"/>
                </a:solidFill>
                <a:ea typeface="+mj-ea"/>
                <a:cs typeface="+mj-cs"/>
              </a:rPr>
              <a:t>pico</a:t>
            </a:r>
            <a:r>
              <a:rPr lang="en-US" sz="4000" b="1" dirty="0" smtClean="0">
                <a:solidFill>
                  <a:srgbClr val="002060"/>
                </a:solidFill>
                <a:ea typeface="+mj-ea"/>
                <a:cs typeface="+mj-cs"/>
              </a:rPr>
              <a:t>-seconds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5943600" y="6462816"/>
            <a:ext cx="2667000" cy="333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Old slide (2012?)</a:t>
            </a:r>
          </a:p>
        </p:txBody>
      </p:sp>
    </p:spTree>
    <p:extLst>
      <p:ext uri="{BB962C8B-B14F-4D97-AF65-F5344CB8AC3E}">
        <p14:creationId xmlns:p14="http://schemas.microsoft.com/office/powerpoint/2010/main" val="305446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28600"/>
            <a:ext cx="9372600" cy="533400"/>
          </a:xfrm>
        </p:spPr>
        <p:txBody>
          <a:bodyPr>
            <a:noAutofit/>
          </a:bodyPr>
          <a:lstStyle/>
          <a:p>
            <a:r>
              <a:rPr lang="en-US" b="1" dirty="0" smtClean="0"/>
              <a:t>DUSEL  Detector Motivation </a:t>
            </a:r>
            <a:r>
              <a:rPr lang="en-US" b="1" dirty="0" err="1" smtClean="0"/>
              <a:t>vs</a:t>
            </a:r>
            <a:r>
              <a:rPr lang="en-US" b="1" dirty="0" smtClean="0"/>
              <a:t> Collider 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048000"/>
            <a:ext cx="9067800" cy="3733800"/>
          </a:xfrm>
        </p:spPr>
        <p:txBody>
          <a:bodyPr>
            <a:normAutofit/>
          </a:bodyPr>
          <a:lstStyle/>
          <a:p>
            <a:pPr marL="0" indent="0">
              <a:lnSpc>
                <a:spcPct val="75000"/>
              </a:lnSpc>
              <a:buNone/>
            </a:pPr>
            <a:r>
              <a:rPr lang="en-US" sz="2800" b="1" dirty="0" smtClean="0"/>
              <a:t>Howard  Nicholson (DOE) recognized  that these detectors could be used in large water-Cherenkov </a:t>
            </a:r>
            <a:r>
              <a:rPr lang="en-US" sz="2800" dirty="0" smtClean="0">
                <a:latin typeface="Symbol" pitchFamily="18" charset="2"/>
              </a:rPr>
              <a:t>n</a:t>
            </a:r>
            <a:r>
              <a:rPr lang="en-US" sz="2800" b="1" dirty="0" smtClean="0"/>
              <a:t> detectors</a:t>
            </a:r>
          </a:p>
          <a:p>
            <a:pPr lvl="1" indent="-342900">
              <a:lnSpc>
                <a:spcPct val="75000"/>
              </a:lnSpc>
            </a:pP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DUSEL plan was 150-300 M$ for PMT”s, all non-US</a:t>
            </a:r>
          </a:p>
          <a:p>
            <a:pPr lvl="1" indent="-342900">
              <a:lnSpc>
                <a:spcPct val="75000"/>
              </a:lnSpc>
            </a:pP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Howard advocated high-risk high-return (see PCAST report);</a:t>
            </a:r>
          </a:p>
          <a:p>
            <a:pPr lvl="1" indent="-342900">
              <a:lnSpc>
                <a:spcPct val="75000"/>
              </a:lnSpc>
            </a:pP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Ancillary benefits- </a:t>
            </a:r>
          </a:p>
          <a:p>
            <a:pPr lvl="2" indent="-342900">
              <a:lnSpc>
                <a:spcPct val="75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Non-implosive (low volume, can be thick glass)</a:t>
            </a:r>
          </a:p>
          <a:p>
            <a:pPr lvl="2" indent="-342900">
              <a:lnSpc>
                <a:spcPct val="75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Insensitive to Earth’s magnetic field</a:t>
            </a:r>
          </a:p>
          <a:p>
            <a:pPr lvl="1" indent="-342900">
              <a:lnSpc>
                <a:spcPct val="75000"/>
              </a:lnSpc>
            </a:pP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Howard spoke of a 4’x8’ panel with a single fiber readout (!).</a:t>
            </a:r>
          </a:p>
          <a:p>
            <a:pPr>
              <a:lnSpc>
                <a:spcPct val="75000"/>
              </a:lnSpc>
            </a:pPr>
            <a:r>
              <a:rPr lang="en-US" sz="2800" b="1" dirty="0" smtClean="0"/>
              <a:t> The LAPPD R&amp;D  addressed both large-area and fast time resolution applications – good time resolution is intrinsic.</a:t>
            </a:r>
          </a:p>
          <a:p>
            <a:pPr marL="514350" indent="-514350">
              <a:lnSpc>
                <a:spcPct val="75000"/>
              </a:lnSpc>
              <a:buFont typeface="+mj-lt"/>
              <a:buAutoNum type="arabicPeriod"/>
            </a:pPr>
            <a:endParaRPr lang="en-US" sz="2400" dirty="0"/>
          </a:p>
        </p:txBody>
      </p:sp>
      <p:pic>
        <p:nvPicPr>
          <p:cNvPr id="17" name="Picture 4" descr="top_c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724" y="888191"/>
            <a:ext cx="217047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constantinos_sideviewV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" t="3319" r="7417" b="7086"/>
          <a:stretch>
            <a:fillRect/>
          </a:stretch>
        </p:blipFill>
        <p:spPr bwMode="auto">
          <a:xfrm>
            <a:off x="914400" y="838200"/>
            <a:ext cx="3110351" cy="171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0152-8102-43EB-B3A7-F3EBFE61EBDA}" type="datetime1">
              <a:rPr lang="en-US" smtClean="0"/>
              <a:t>7/18/2015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51517"/>
                </a:solidFill>
              </a:rPr>
              <a:t>Hawaii Meetiing/Review</a:t>
            </a:r>
            <a:endParaRPr lang="en-US" dirty="0">
              <a:solidFill>
                <a:srgbClr val="15151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45291" y="6488668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(2010 slide)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49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76200"/>
            <a:ext cx="9296400" cy="762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  DUSEL-driven Tech Transfer Proposal</a:t>
            </a:r>
            <a:endParaRPr lang="en-US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7325-2A06-4FA6-988A-4E8B80AA01D8}" type="datetime1">
              <a:rPr lang="en-US" smtClean="0"/>
              <a:t>7/18/2015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Hawaii Meetiing/Review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2C711-AEBE-4F4C-954C-2D5A9087139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1066800"/>
            <a:ext cx="88392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</a:rPr>
              <a:t>What follows, although now dated,  is confidential. I would like to show it as this commercial proposal and its context played a big role in the history and is relevant to the question of </a:t>
            </a:r>
            <a:r>
              <a:rPr lang="en-US" sz="3600" b="1" dirty="0" smtClean="0">
                <a:solidFill>
                  <a:srgbClr val="FF0000"/>
                </a:solidFill>
              </a:rPr>
              <a:t>manufacturability,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</a:rPr>
              <a:t> but we should not show it if there is concern from any of the participants.</a:t>
            </a:r>
          </a:p>
          <a:p>
            <a:pPr>
              <a:lnSpc>
                <a:spcPct val="75000"/>
              </a:lnSpc>
            </a:pPr>
            <a:endParaRPr lang="en-US" sz="3600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lnSpc>
                <a:spcPct val="75000"/>
              </a:lnSpc>
            </a:pPr>
            <a:r>
              <a:rPr lang="en-US" sz="3600" b="1" dirty="0" smtClean="0">
                <a:solidFill>
                  <a:schemeClr val="tx1">
                    <a:lumMod val="50000"/>
                  </a:schemeClr>
                </a:solidFill>
              </a:rPr>
              <a:t>These following slides are from  a 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</a:rPr>
              <a:t>proposal in </a:t>
            </a:r>
            <a:r>
              <a:rPr lang="en-US" sz="3600" b="1" dirty="0" smtClean="0">
                <a:solidFill>
                  <a:schemeClr val="tx1">
                    <a:lumMod val="50000"/>
                  </a:schemeClr>
                </a:solidFill>
              </a:rPr>
              <a:t>2010 to make 100,000 LAPPD Tiles by a large company experienced in making phototubes.</a:t>
            </a:r>
            <a:endParaRPr lang="en-US" sz="3600" b="1" dirty="0" smtClean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73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88" y="152400"/>
            <a:ext cx="8482012" cy="6553200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E042C81-2164-4C42-937C-97F7B1461DB4}" type="datetime1">
              <a:rPr lang="en-US"/>
              <a:pPr>
                <a:defRPr/>
              </a:pPr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ANL-HEPD DOE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F9F05-C948-4A26-B729-2EA985E7F6BB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8686800" cy="71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/>
              <a:t>Slide from Confidential Company-X Proposal</a:t>
            </a:r>
          </a:p>
        </p:txBody>
      </p:sp>
      <p:sp>
        <p:nvSpPr>
          <p:cNvPr id="2" name="Rectangle 1"/>
          <p:cNvSpPr/>
          <p:nvPr/>
        </p:nvSpPr>
        <p:spPr>
          <a:xfrm>
            <a:off x="4038600" y="6019800"/>
            <a:ext cx="838200" cy="2286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85000"/>
              </a:lnSpc>
            </a:pPr>
            <a:endParaRPr lang="en-US" sz="2400" b="1" dirty="0" smtClean="0">
              <a:solidFill>
                <a:srgbClr val="151517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72200" y="1600200"/>
            <a:ext cx="914400" cy="2286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85000"/>
              </a:lnSpc>
            </a:pPr>
            <a:endParaRPr lang="en-US" sz="2400" b="1" dirty="0" smtClean="0">
              <a:solidFill>
                <a:srgbClr val="151517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86600" y="533400"/>
            <a:ext cx="15240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85000"/>
              </a:lnSpc>
            </a:pPr>
            <a:endParaRPr lang="en-US" sz="2400" b="1" dirty="0" smtClean="0">
              <a:solidFill>
                <a:srgbClr val="15151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550" y="685800"/>
            <a:ext cx="7881938" cy="6096000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E042C81-2164-4C42-937C-97F7B1461DB4}" type="datetime1">
              <a:rPr lang="en-US"/>
              <a:pPr>
                <a:defRPr/>
              </a:pPr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ANL-HEPD DOE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F9013-D154-499D-A893-6467C2B06238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74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Slide from Confidential Proposal</a:t>
            </a:r>
          </a:p>
        </p:txBody>
      </p:sp>
      <p:sp>
        <p:nvSpPr>
          <p:cNvPr id="2" name="Oval 1"/>
          <p:cNvSpPr/>
          <p:nvPr/>
        </p:nvSpPr>
        <p:spPr>
          <a:xfrm>
            <a:off x="5943600" y="5867400"/>
            <a:ext cx="2209800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048500" y="1066800"/>
            <a:ext cx="9525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85000"/>
              </a:lnSpc>
            </a:pPr>
            <a:endParaRPr lang="en-US" sz="2400" b="1" dirty="0" smtClean="0">
              <a:solidFill>
                <a:srgbClr val="15151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832C8-4D0C-40EA-AE73-409C1D5C4E18}" type="datetime1">
              <a:rPr lang="en-US" altLang="en-US" smtClean="0">
                <a:solidFill>
                  <a:srgbClr val="FFFFFF"/>
                </a:solidFill>
              </a:rPr>
              <a:t>7/18/2015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17495C-6419-4880-AD53-8F9F1E818F66}" type="slidenum">
              <a:rPr lang="en-US" altLang="en-US">
                <a:solidFill>
                  <a:srgbClr val="FFFFFF"/>
                </a:solidFill>
              </a:rPr>
              <a:pPr/>
              <a:t>2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FFFF"/>
                </a:solidFill>
              </a:rPr>
              <a:t>Hawaii Meetiing/Review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76200"/>
            <a:ext cx="8229600" cy="792163"/>
          </a:xfrm>
        </p:spPr>
        <p:txBody>
          <a:bodyPr/>
          <a:lstStyle/>
          <a:p>
            <a:r>
              <a:rPr lang="en-US" altLang="en-US">
                <a:solidFill>
                  <a:srgbClr val="FFFF00"/>
                </a:solidFill>
              </a:rPr>
              <a:t>Plans to Implement This</a:t>
            </a:r>
          </a:p>
        </p:txBody>
      </p:sp>
      <p:pic>
        <p:nvPicPr>
          <p:cNvPr id="34820" name="Picture 4" descr="proposal_p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t="6535" r="5252" b="5882"/>
          <a:stretch>
            <a:fillRect/>
          </a:stretch>
        </p:blipFill>
        <p:spPr bwMode="auto">
          <a:xfrm>
            <a:off x="17463" y="533400"/>
            <a:ext cx="4910137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5334000" y="685800"/>
            <a:ext cx="3962400" cy="569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FFFFFF"/>
                </a:solidFill>
              </a:rPr>
              <a:t>Have formed a collaboration to do this in 3 years. 4 National Labs, 5 Divisions at Argonne, 3 companies, electronics expertise at UC and Hawaii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FFFFFF"/>
                </a:solidFill>
              </a:rPr>
              <a:t>R&amp;D- not for sure, but we see no show-stoppers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45291" y="6488668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(2009 slide)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88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488" y="179388"/>
            <a:ext cx="8545512" cy="6602412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E042C81-2164-4C42-937C-97F7B1461DB4}" type="datetime1">
              <a:rPr lang="en-US"/>
              <a:pPr>
                <a:defRPr/>
              </a:pPr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ANL-HEPD DOE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805D9-E8BB-4857-A9F0-7C84508D74FB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1510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Slide from Confidential  Proposal</a:t>
            </a:r>
          </a:p>
        </p:txBody>
      </p:sp>
      <p:sp>
        <p:nvSpPr>
          <p:cNvPr id="2" name="Rectangle 1"/>
          <p:cNvSpPr/>
          <p:nvPr/>
        </p:nvSpPr>
        <p:spPr>
          <a:xfrm>
            <a:off x="7467600" y="609600"/>
            <a:ext cx="838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85000"/>
              </a:lnSpc>
            </a:pPr>
            <a:endParaRPr lang="en-US" sz="2400" b="1" dirty="0" smtClean="0">
              <a:solidFill>
                <a:srgbClr val="151517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04800" y="4114800"/>
            <a:ext cx="533400" cy="762000"/>
          </a:xfrm>
          <a:prstGeom prst="straightConnector1">
            <a:avLst/>
          </a:prstGeom>
          <a:ln w="76200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37531" y="3827798"/>
            <a:ext cx="533400" cy="574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4000" b="1" dirty="0" smtClean="0">
                <a:solidFill>
                  <a:schemeClr val="tx1">
                    <a:lumMod val="50000"/>
                  </a:schemeClr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76200"/>
            <a:ext cx="9296400" cy="762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LAPPD Papers, Patents, and Trademark</a:t>
            </a:r>
            <a:endParaRPr lang="en-US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7325-2A06-4FA6-988A-4E8B80AA01D8}" type="datetime1">
              <a:rPr lang="en-US" smtClean="0"/>
              <a:t>7/18/2015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2C711-AEBE-4F4C-954C-2D5A9087139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685800"/>
            <a:ext cx="9144000" cy="75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Our papers, patents, notes are available at the Document Library on the PSEC web page (psec.uchicago.edu/library)-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36" r="58806" b="6597"/>
          <a:stretch/>
        </p:blipFill>
        <p:spPr>
          <a:xfrm>
            <a:off x="2174124" y="1438442"/>
            <a:ext cx="4302876" cy="49332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77000" y="2209800"/>
            <a:ext cx="2362200" cy="1256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Searchable by category (e.g. Published, author, subject,..)- thanks to Mary </a:t>
            </a:r>
            <a:r>
              <a:rPr lang="en-US" sz="2000" dirty="0" err="1" smtClean="0">
                <a:solidFill>
                  <a:srgbClr val="FF0000"/>
                </a:solidFill>
              </a:rPr>
              <a:t>Heintz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83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1" y="0"/>
            <a:ext cx="8229600" cy="762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Other Impacts</a:t>
            </a:r>
            <a:endParaRPr lang="en-US" sz="6000" b="1" dirty="0">
              <a:solidFill>
                <a:schemeClr val="tx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51517"/>
                </a:solidFill>
              </a:rPr>
              <a:t>Hawaii Meetiing/Review</a:t>
            </a:r>
            <a:endParaRPr lang="en-US" dirty="0">
              <a:solidFill>
                <a:srgbClr val="15151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7CA12-485E-4FEE-A969-338BD382CFFE}" type="datetime1">
              <a:rPr lang="en-US" smtClean="0"/>
              <a:t>7/18/2015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75011"/>
            <a:ext cx="9144000" cy="828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We may have had influence in interesting industry  in probing the limits of high QE for photocathodes</a:t>
            </a:r>
            <a:endParaRPr lang="en-US" b="1" dirty="0" smtClean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6999" y="1531525"/>
            <a:ext cx="2667001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Lots of Industrial folks at the workshop- recent big advances  by ADIT, Hamamatsu and </a:t>
            </a:r>
            <a:r>
              <a:rPr lang="en-US" sz="2800" dirty="0" err="1" smtClean="0">
                <a:solidFill>
                  <a:srgbClr val="FF0000"/>
                </a:solidFill>
              </a:rPr>
              <a:t>Photonis</a:t>
            </a:r>
            <a:r>
              <a:rPr lang="en-US" sz="2800" dirty="0" smtClean="0">
                <a:solidFill>
                  <a:srgbClr val="FF0000"/>
                </a:solidFill>
              </a:rPr>
              <a:t>; still don’t know the limit. (R&amp;D component of our program.)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34" b="9367"/>
          <a:stretch/>
        </p:blipFill>
        <p:spPr>
          <a:xfrm>
            <a:off x="76200" y="1507019"/>
            <a:ext cx="6306207" cy="465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5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1" y="0"/>
            <a:ext cx="8229600" cy="762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Other Impacts</a:t>
            </a:r>
            <a:endParaRPr lang="en-US" sz="6000" b="1" dirty="0">
              <a:solidFill>
                <a:schemeClr val="tx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51517"/>
                </a:solidFill>
              </a:rPr>
              <a:t>Hawaii Meetiing/Review</a:t>
            </a:r>
            <a:endParaRPr lang="en-US" dirty="0">
              <a:solidFill>
                <a:srgbClr val="15151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9BB3-ED3E-41D4-9B77-6AEC4F52557A}" type="datetime1">
              <a:rPr lang="en-US" smtClean="0"/>
              <a:t>7/18/2015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3248" y="675011"/>
            <a:ext cx="8001000" cy="155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Giving young talented people (future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</a:rPr>
              <a:t>Ypsilantis’s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</a:rPr>
              <a:t>Charpaks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</a:rPr>
              <a:t>Cronins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</a:rPr>
              <a:t>Nygrens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, ..) the opportunity to work on instrumentation with a big impact (attractive to academic departments</a:t>
            </a:r>
            <a:r>
              <a:rPr lang="en-US" sz="2800" b="1" smtClean="0">
                <a:solidFill>
                  <a:schemeClr val="accent4">
                    <a:lumMod val="10000"/>
                  </a:schemeClr>
                </a:solidFill>
              </a:rPr>
              <a:t>, e.g. 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UC).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271284"/>
            <a:ext cx="9144000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Tim Credo, IMSA HS student, came in 2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nd</a:t>
            </a:r>
            <a:r>
              <a:rPr lang="en-US" sz="2800" b="1" dirty="0" smtClean="0">
                <a:solidFill>
                  <a:srgbClr val="FF0000"/>
                </a:solidFill>
              </a:rPr>
              <a:t> in the Intel Science talent search (did our first anodes- gave a talk at IEEE in Rome in 2004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Matt </a:t>
            </a:r>
            <a:r>
              <a:rPr lang="en-US" sz="2800" b="1" dirty="0" err="1" smtClean="0">
                <a:solidFill>
                  <a:srgbClr val="FF0000"/>
                </a:solidFill>
              </a:rPr>
              <a:t>Wetstein</a:t>
            </a:r>
            <a:r>
              <a:rPr lang="en-US" sz="2800" b="1" dirty="0" smtClean="0">
                <a:solidFill>
                  <a:srgbClr val="FF0000"/>
                </a:solidFill>
              </a:rPr>
              <a:t>- Grainger Postdoctoral Fellowship in UC Physics Dept.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Eric </a:t>
            </a:r>
            <a:r>
              <a:rPr lang="en-US" sz="2800" b="1" dirty="0" err="1" smtClean="0">
                <a:solidFill>
                  <a:srgbClr val="FF0000"/>
                </a:solidFill>
              </a:rPr>
              <a:t>Oberla</a:t>
            </a:r>
            <a:r>
              <a:rPr lang="en-US" sz="2800" b="1" dirty="0" smtClean="0">
                <a:solidFill>
                  <a:srgbClr val="FF0000"/>
                </a:solidFill>
              </a:rPr>
              <a:t>- Grainger Graduate Student Fellowship in UC Physics Dept.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b="1" dirty="0" err="1">
                <a:solidFill>
                  <a:srgbClr val="FF0000"/>
                </a:solidFill>
              </a:rPr>
              <a:t>Mayly</a:t>
            </a:r>
            <a:r>
              <a:rPr lang="en-US" sz="2800" b="1" dirty="0">
                <a:solidFill>
                  <a:srgbClr val="FF0000"/>
                </a:solidFill>
              </a:rPr>
              <a:t> Sanchez- Early Career Award  (LAPPD and nu’s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Plus several  superb students who have been mentored at ANL and elsewhere: Mark </a:t>
            </a:r>
            <a:r>
              <a:rPr lang="en-US" sz="2800" b="1" dirty="0" err="1" smtClean="0">
                <a:solidFill>
                  <a:srgbClr val="FF0000"/>
                </a:solidFill>
              </a:rPr>
              <a:t>Kupfer</a:t>
            </a:r>
            <a:r>
              <a:rPr lang="en-US" sz="2800" b="1" dirty="0" smtClean="0">
                <a:solidFill>
                  <a:srgbClr val="FF0000"/>
                </a:solidFill>
              </a:rPr>
              <a:t> (UIC), </a:t>
            </a:r>
            <a:r>
              <a:rPr lang="en-US" sz="2800" b="1" dirty="0" err="1" smtClean="0">
                <a:solidFill>
                  <a:srgbClr val="FF0000"/>
                </a:solidFill>
              </a:rPr>
              <a:t>Razib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Obaid</a:t>
            </a:r>
            <a:r>
              <a:rPr lang="en-US" sz="2800" b="1" dirty="0" smtClean="0">
                <a:solidFill>
                  <a:srgbClr val="FF0000"/>
                </a:solidFill>
              </a:rPr>
              <a:t> (IIT/UC),…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2821" y="6425111"/>
            <a:ext cx="1508746" cy="429477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Old Slide</a:t>
            </a:r>
          </a:p>
        </p:txBody>
      </p:sp>
    </p:spTree>
    <p:extLst>
      <p:ext uri="{BB962C8B-B14F-4D97-AF65-F5344CB8AC3E}">
        <p14:creationId xmlns:p14="http://schemas.microsoft.com/office/powerpoint/2010/main" val="141105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-76200"/>
            <a:ext cx="9296400" cy="762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 Beyond LAPPD- Transition to </a:t>
            </a:r>
            <a:r>
              <a:rPr lang="en-US" sz="3200" dirty="0" err="1" smtClean="0">
                <a:solidFill>
                  <a:srgbClr val="FF0000"/>
                </a:solidFill>
                <a:latin typeface="Comic Sans MS" pitchFamily="66" charset="0"/>
              </a:rPr>
              <a:t>PreProduction</a:t>
            </a:r>
            <a:endParaRPr lang="en-US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7325-2A06-4FA6-988A-4E8B80AA01D8}" type="datetime1">
              <a:rPr lang="en-US" smtClean="0"/>
              <a:t>7/19/2015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Hawaii Meetiing/Review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2C711-AEBE-4F4C-954C-2D5A9087139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533400"/>
            <a:ext cx="9144000" cy="75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</a:rPr>
              <a:t>The LAPPD Collaboration ended with the Dec 12 DOE Review at ANL- the following plan was shown: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76350"/>
            <a:ext cx="7442200" cy="558165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914400" y="2590800"/>
            <a:ext cx="609600" cy="381000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172200" y="2590800"/>
            <a:ext cx="1219200" cy="211256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1000" y="3048000"/>
            <a:ext cx="1371600" cy="212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1000" dirty="0" smtClean="0">
                <a:solidFill>
                  <a:schemeClr val="tx1">
                    <a:lumMod val="75000"/>
                  </a:schemeClr>
                </a:solidFill>
              </a:rPr>
              <a:t>(blue arrow added)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43800" y="2605658"/>
            <a:ext cx="1371600" cy="212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1000" dirty="0" smtClean="0">
                <a:solidFill>
                  <a:schemeClr val="tx1">
                    <a:lumMod val="75000"/>
                  </a:schemeClr>
                </a:solidFill>
              </a:rPr>
              <a:t>(blue arrow added)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8546" y="6115850"/>
            <a:ext cx="2201308" cy="2849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1600" dirty="0" smtClean="0">
                <a:solidFill>
                  <a:srgbClr val="FF0000"/>
                </a:solidFill>
              </a:rPr>
              <a:t>Dec 12 DOE review slide</a:t>
            </a:r>
            <a:endParaRPr lang="en-US" sz="1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09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-152400"/>
            <a:ext cx="9296400" cy="762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Making a Sealed Functional Tile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7325-2A06-4FA6-988A-4E8B80AA01D8}" type="datetime1">
              <a:rPr lang="en-US" smtClean="0"/>
              <a:t>7/18/2015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Hawaii Meetiing/Review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2C711-AEBE-4F4C-954C-2D5A9087139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7934" y="457200"/>
            <a:ext cx="8310350" cy="557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en-US" sz="3200" b="1" dirty="0" smtClean="0">
                <a:solidFill>
                  <a:srgbClr val="C00000"/>
                </a:solidFill>
              </a:rPr>
              <a:t>The one LAPPD milestone that wasn’t met was </a:t>
            </a:r>
            <a:r>
              <a:rPr lang="en-US" sz="3200" b="1" dirty="0">
                <a:solidFill>
                  <a:srgbClr val="C00000"/>
                </a:solidFill>
              </a:rPr>
              <a:t>t</a:t>
            </a:r>
            <a:r>
              <a:rPr lang="en-US" sz="3200" b="1" dirty="0" smtClean="0">
                <a:solidFill>
                  <a:srgbClr val="C00000"/>
                </a:solidFill>
              </a:rPr>
              <a:t>he </a:t>
            </a:r>
            <a:r>
              <a:rPr lang="en-US" sz="3200" b="1" dirty="0" smtClean="0">
                <a:solidFill>
                  <a:srgbClr val="C00000"/>
                </a:solidFill>
              </a:rPr>
              <a:t>integration of the R&amp;D into a</a:t>
            </a:r>
          </a:p>
          <a:p>
            <a:pPr algn="ctr">
              <a:lnSpc>
                <a:spcPct val="65000"/>
              </a:lnSpc>
            </a:pP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u="sng" dirty="0" smtClean="0">
                <a:solidFill>
                  <a:srgbClr val="C00000"/>
                </a:solidFill>
              </a:rPr>
              <a:t>sealed functional tile</a:t>
            </a:r>
            <a:r>
              <a:rPr lang="en-US" sz="3200" b="1" dirty="0" smtClean="0">
                <a:solidFill>
                  <a:srgbClr val="C00000"/>
                </a:solidFill>
              </a:rPr>
              <a:t>.</a:t>
            </a:r>
          </a:p>
          <a:p>
            <a:pPr>
              <a:lnSpc>
                <a:spcPct val="65000"/>
              </a:lnSpc>
            </a:pPr>
            <a:endParaRPr lang="en-US" sz="3200" b="1" dirty="0">
              <a:solidFill>
                <a:schemeClr val="accent4">
                  <a:lumMod val="10000"/>
                </a:schemeClr>
              </a:solidFill>
            </a:endParaRPr>
          </a:p>
          <a:p>
            <a:pPr>
              <a:lnSpc>
                <a:spcPct val="65000"/>
              </a:lnSpc>
            </a:pPr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</a:rPr>
              <a:t>In hindsight, unlike the integration of electronics into a system or the development of the ALD-coated substrates, this milestone was different in nature from the focused R&amp;D that we successfully did- it was a mistake (buck stops with me) to treat it as R&amp;D. </a:t>
            </a:r>
          </a:p>
          <a:p>
            <a:pPr>
              <a:lnSpc>
                <a:spcPct val="65000"/>
              </a:lnSpc>
            </a:pPr>
            <a:endParaRPr lang="en-US" sz="3200" b="1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65000"/>
              </a:lnSpc>
            </a:pPr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</a:rPr>
              <a:t>The 3 ½ years of R&amp;D was not atypical; the next step in developing a new technology is typically ~5 years. We have found no show-stoppers, but even given that all the steps have been proven individually</a:t>
            </a:r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</a:rPr>
              <a:t>,</a:t>
            </a:r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</a:rPr>
              <a:t> it is not a simply-connected linear task– it takes time and immense expertise.</a:t>
            </a:r>
          </a:p>
        </p:txBody>
      </p:sp>
    </p:spTree>
    <p:extLst>
      <p:ext uri="{BB962C8B-B14F-4D97-AF65-F5344CB8AC3E}">
        <p14:creationId xmlns:p14="http://schemas.microsoft.com/office/powerpoint/2010/main" val="386764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76200"/>
            <a:ext cx="9296400" cy="762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 My Own Questions For the Committee and Collaborators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7325-2A06-4FA6-988A-4E8B80AA01D8}" type="datetime1">
              <a:rPr lang="en-US" smtClean="0"/>
              <a:t>7/18/2015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Hawaii Meetiing/Review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2C711-AEBE-4F4C-954C-2D5A9087139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852061"/>
            <a:ext cx="9144000" cy="1212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</a:rPr>
              <a:t>(Asked at the risk of slings and arrows, but also as one of the initiators and former Spokesperson of LAPPD- lots of skin invested. I have my own answers, but it could help a lot to know the opinions of experts from the larger community.).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2286000"/>
            <a:ext cx="91440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chemeClr val="tx1">
                    <a:lumMod val="75000"/>
                  </a:schemeClr>
                </a:solidFill>
              </a:rPr>
              <a:t>Is the technology viable? (i.e. are there showstoppers?)</a:t>
            </a:r>
          </a:p>
          <a:p>
            <a:pPr marL="514350" indent="-514350">
              <a:lnSpc>
                <a:spcPct val="75000"/>
              </a:lnSpc>
              <a:buFont typeface="+mj-lt"/>
              <a:buAutoNum type="arabicPeriod"/>
            </a:pPr>
            <a:endParaRPr lang="en-US" sz="2800" b="1" dirty="0">
              <a:solidFill>
                <a:srgbClr val="FF0000"/>
              </a:solidFill>
            </a:endParaRPr>
          </a:p>
          <a:p>
            <a:pPr marL="514350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rgbClr val="151517"/>
                </a:solidFill>
              </a:rPr>
              <a:t>Would the technology be transformative in security, </a:t>
            </a:r>
            <a:r>
              <a:rPr lang="en-US" sz="2800" b="1" dirty="0" smtClean="0">
                <a:solidFill>
                  <a:srgbClr val="151517"/>
                </a:solidFill>
              </a:rPr>
              <a:t>and  scientific use, in particular High </a:t>
            </a:r>
            <a:r>
              <a:rPr lang="en-US" sz="2800" b="1" dirty="0" smtClean="0">
                <a:solidFill>
                  <a:srgbClr val="151517"/>
                </a:solidFill>
              </a:rPr>
              <a:t>Energy and Nuclear Physics?</a:t>
            </a:r>
          </a:p>
          <a:p>
            <a:pPr marL="514350" indent="-514350">
              <a:lnSpc>
                <a:spcPct val="75000"/>
              </a:lnSpc>
              <a:buFont typeface="+mj-lt"/>
              <a:buAutoNum type="arabicPeriod"/>
            </a:pPr>
            <a:endParaRPr lang="en-US" sz="2800" b="1" dirty="0">
              <a:solidFill>
                <a:srgbClr val="FF0000"/>
              </a:solidFill>
            </a:endParaRPr>
          </a:p>
          <a:p>
            <a:pPr marL="514350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If yes, are we comfortable to have it developed by non-US companies (other nations have shown great interest in our R&amp;D), or should we make a sustained effort in the US?</a:t>
            </a:r>
          </a:p>
          <a:p>
            <a:pPr marL="514350" indent="-514350">
              <a:lnSpc>
                <a:spcPct val="75000"/>
              </a:lnSpc>
              <a:buFont typeface="+mj-lt"/>
              <a:buAutoNum type="arabicPeriod"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marL="514350" indent="-514350">
              <a:lnSpc>
                <a:spcPct val="75000"/>
              </a:lnSpc>
              <a:buFont typeface="+mj-lt"/>
              <a:buAutoNum type="arabicPeriod"/>
            </a:pPr>
            <a:endParaRPr lang="en-US" sz="2800" b="1" dirty="0">
              <a:solidFill>
                <a:srgbClr val="FF0000"/>
              </a:solidFill>
            </a:endParaRPr>
          </a:p>
          <a:p>
            <a:pPr marL="514350" indent="-514350">
              <a:lnSpc>
                <a:spcPct val="75000"/>
              </a:lnSpc>
              <a:buFont typeface="+mj-lt"/>
              <a:buAutoNum type="arabicPeriod"/>
            </a:pPr>
            <a:endParaRPr lang="en-US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09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Comic Sans MS" pitchFamily="66" charset="0"/>
              </a:rPr>
              <a:t>The End</a:t>
            </a:r>
            <a:endParaRPr lang="en-US" sz="7200" dirty="0">
              <a:latin typeface="Comic Sans MS" pitchFamily="66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51517"/>
                </a:solidFill>
              </a:rPr>
              <a:t>TIPP June 5, 2014  </a:t>
            </a:r>
            <a:endParaRPr lang="en-US" dirty="0">
              <a:solidFill>
                <a:srgbClr val="151517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4F8E-291F-42DB-9109-D312F99D5E4F}" type="datetime1">
              <a:rPr lang="en-US" smtClean="0"/>
              <a:t>7/18/2015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17" y="1295401"/>
            <a:ext cx="4057683" cy="541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63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chemeClr val="bg2">
                    <a:lumMod val="50000"/>
                  </a:schemeClr>
                </a:solidFill>
              </a:rPr>
              <a:t>Backup slides</a:t>
            </a:r>
            <a:endParaRPr lang="en-US" sz="7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02" y="1602554"/>
            <a:ext cx="6711098" cy="502684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Hawaii Meetiing/Review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28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3C64-533F-4020-B341-006CC4C2D368}" type="datetime1">
              <a:rPr lang="en-US" smtClean="0"/>
              <a:t>7/18/2015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8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 rot="3422614">
            <a:off x="4249643" y="3715437"/>
            <a:ext cx="4169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51517"/>
                </a:solidFill>
              </a:rPr>
              <a:t> R&amp;D advances  move to production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b="1" dirty="0" smtClean="0"/>
              <a:t>The Transition from 3 Years of R&amp;D to Applications: Roles of SBIR/STTR and TTO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562600"/>
            <a:ext cx="1828800" cy="838200"/>
          </a:xfrm>
          <a:ln w="38100"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FF0066"/>
                </a:solidFill>
              </a:rPr>
              <a:t>LAPPD</a:t>
            </a:r>
            <a:endParaRPr lang="en-US" sz="4000" b="1" dirty="0">
              <a:solidFill>
                <a:srgbClr val="FF006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B53F-CD63-4881-AF2C-58234D78210F}" type="datetime1">
              <a:rPr lang="en-US" smtClean="0"/>
              <a:t>7/18/2015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51517"/>
                </a:solidFill>
              </a:rPr>
              <a:t>Hawaii Meetiing/Review</a:t>
            </a:r>
            <a:endParaRPr lang="en-US" dirty="0">
              <a:solidFill>
                <a:srgbClr val="15151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>
            <a:off x="2133600" y="1828800"/>
            <a:ext cx="4800600" cy="3810000"/>
          </a:xfrm>
          <a:prstGeom prst="triangle">
            <a:avLst/>
          </a:prstGeom>
          <a:ln w="38100"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85000"/>
              </a:lnSpc>
            </a:pPr>
            <a:endParaRPr lang="en-US" sz="2400" b="1" dirty="0" smtClean="0">
              <a:solidFill>
                <a:srgbClr val="151517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477000" y="5715000"/>
            <a:ext cx="2514600" cy="609600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1515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15151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15151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15151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15151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000" b="1" dirty="0" smtClean="0">
                <a:solidFill>
                  <a:srgbClr val="FF0066"/>
                </a:solidFill>
              </a:rPr>
              <a:t>SBIR/STTRs</a:t>
            </a:r>
            <a:endParaRPr lang="en-US" sz="4000" b="1" dirty="0">
              <a:solidFill>
                <a:srgbClr val="FF0066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142421" y="1066800"/>
            <a:ext cx="2960757" cy="616856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1515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15151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15151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15151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15151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000" b="1" dirty="0" smtClean="0">
                <a:solidFill>
                  <a:srgbClr val="FF0066"/>
                </a:solidFill>
              </a:rPr>
              <a:t>Tech Transfer </a:t>
            </a:r>
            <a:endParaRPr lang="en-US" sz="4000" b="1" dirty="0">
              <a:solidFill>
                <a:srgbClr val="FF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8450" y="5791200"/>
            <a:ext cx="3409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51517"/>
                </a:solidFill>
              </a:rPr>
              <a:t>R&amp;D effort moves to industry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133600" y="2057400"/>
            <a:ext cx="2020642" cy="3200400"/>
          </a:xfrm>
          <a:prstGeom prst="straightConnector1">
            <a:avLst/>
          </a:prstGeom>
          <a:ln w="38100">
            <a:solidFill>
              <a:srgbClr val="15151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8166377">
            <a:off x="530391" y="3388427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51517"/>
                </a:solidFill>
              </a:rPr>
              <a:t> </a:t>
            </a:r>
            <a:r>
              <a:rPr lang="en-US" sz="2000" b="1" dirty="0" smtClean="0">
                <a:solidFill>
                  <a:srgbClr val="151517"/>
                </a:solidFill>
              </a:rPr>
              <a:t>Processes/designs move to production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438400" y="5867400"/>
            <a:ext cx="4114800" cy="1"/>
          </a:xfrm>
          <a:prstGeom prst="straightConnector1">
            <a:avLst/>
          </a:prstGeom>
          <a:ln w="38100">
            <a:solidFill>
              <a:srgbClr val="15151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622799" y="2362199"/>
            <a:ext cx="1822744" cy="292340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914900" y="2133600"/>
            <a:ext cx="2171700" cy="3352800"/>
          </a:xfrm>
          <a:prstGeom prst="straightConnector1">
            <a:avLst/>
          </a:prstGeom>
          <a:ln w="38100">
            <a:solidFill>
              <a:srgbClr val="15151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514600" y="2362199"/>
            <a:ext cx="1905000" cy="297180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2667000" y="5486400"/>
            <a:ext cx="370840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959319" y="5117068"/>
            <a:ext cx="3212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Advances  return for integration</a:t>
            </a:r>
          </a:p>
        </p:txBody>
      </p:sp>
      <p:sp>
        <p:nvSpPr>
          <p:cNvPr id="41" name="TextBox 40"/>
          <p:cNvSpPr txBox="1"/>
          <p:nvPr/>
        </p:nvSpPr>
        <p:spPr>
          <a:xfrm rot="18177858">
            <a:off x="1732136" y="3411142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Tubes return for testing, adopters</a:t>
            </a:r>
          </a:p>
        </p:txBody>
      </p:sp>
      <p:sp>
        <p:nvSpPr>
          <p:cNvPr id="42" name="TextBox 41"/>
          <p:cNvSpPr txBox="1"/>
          <p:nvPr/>
        </p:nvSpPr>
        <p:spPr>
          <a:xfrm rot="3483969">
            <a:off x="3715665" y="3978161"/>
            <a:ext cx="365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“Pull of the </a:t>
            </a:r>
            <a:r>
              <a:rPr lang="en-US" b="1" dirty="0" err="1" smtClean="0">
                <a:solidFill>
                  <a:srgbClr val="00B050"/>
                </a:solidFill>
              </a:rPr>
              <a:t>mkt</a:t>
            </a:r>
            <a:r>
              <a:rPr lang="en-US" b="1" dirty="0" smtClean="0">
                <a:solidFill>
                  <a:srgbClr val="00B050"/>
                </a:solidFill>
              </a:rPr>
              <a:t>” informs R&amp;D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9600" y="6172200"/>
            <a:ext cx="24825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Process development, Testing, Applications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324599" y="6185337"/>
            <a:ext cx="26670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R&amp;D on cost, performance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552700" y="1524000"/>
            <a:ext cx="4000500" cy="309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Tube Production,  Market Development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609600" y="914400"/>
            <a:ext cx="7696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06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82563"/>
            <a:ext cx="8686800" cy="731837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002060"/>
                </a:solidFill>
              </a:rPr>
              <a:t>The Large-Area Psec Photo-Detector Collaboration-2010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1028700"/>
            <a:ext cx="7670800" cy="57531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51517"/>
                </a:solidFill>
              </a:rPr>
              <a:t>Hawaii Meetiing/Review</a:t>
            </a:r>
            <a:endParaRPr lang="en-US" dirty="0">
              <a:solidFill>
                <a:srgbClr val="15151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E39F-D79F-4B74-B6CD-098300C3399A}" type="datetime1">
              <a:rPr lang="en-US" smtClean="0"/>
              <a:t>7/18/2015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45291" y="6488668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(2010 slide)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14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8" r="27678" b="12708"/>
          <a:stretch/>
        </p:blipFill>
        <p:spPr>
          <a:xfrm>
            <a:off x="5039161" y="455361"/>
            <a:ext cx="3228834" cy="32022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-152400"/>
            <a:ext cx="9448800" cy="762000"/>
          </a:xfrm>
        </p:spPr>
        <p:txBody>
          <a:bodyPr>
            <a:noAutofit/>
          </a:bodyPr>
          <a:lstStyle/>
          <a:p>
            <a:r>
              <a:rPr lang="en-US" sz="3600" b="1" dirty="0"/>
              <a:t>A Vision</a:t>
            </a:r>
            <a:r>
              <a:rPr lang="en-US" sz="3600" b="1" dirty="0" smtClean="0"/>
              <a:t> of the Upside of the Technology</a:t>
            </a:r>
            <a:endParaRPr lang="en-US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BE87-D5D7-475B-8A56-695FE7375D11}" type="datetime1">
              <a:rPr lang="en-US" smtClean="0"/>
              <a:t>7/18/2015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51517"/>
                </a:solidFill>
              </a:rPr>
              <a:t>Hawaii Meetiing/Review</a:t>
            </a:r>
            <a:endParaRPr lang="en-US" dirty="0">
              <a:solidFill>
                <a:srgbClr val="15151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91200" y="3562290"/>
            <a:ext cx="2885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Photocathodes:  VHQE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379089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Ultra-low TTS MCP development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" y="6324600"/>
            <a:ext cx="4864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Electronics: Deep Sub-psec Time Resolution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96919" y="6327228"/>
            <a:ext cx="3489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Packaging: sealed flat-panel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75" y="1066800"/>
            <a:ext cx="4680658" cy="2667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6" t="25705" r="6894" b="36468"/>
          <a:stretch/>
        </p:blipFill>
        <p:spPr>
          <a:xfrm>
            <a:off x="202068" y="4309241"/>
            <a:ext cx="4613851" cy="19391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" b="7662"/>
          <a:stretch/>
        </p:blipFill>
        <p:spPr>
          <a:xfrm>
            <a:off x="5076965" y="3990811"/>
            <a:ext cx="3228835" cy="22575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65659" y="914400"/>
            <a:ext cx="2049741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</a:rPr>
              <a:t>R. </a:t>
            </a:r>
            <a:r>
              <a:rPr lang="en-US" sz="1600" dirty="0" err="1" smtClean="0">
                <a:solidFill>
                  <a:schemeClr val="accent4">
                    <a:lumMod val="10000"/>
                  </a:schemeClr>
                </a:solidFill>
              </a:rPr>
              <a:t>Mirzoyan</a:t>
            </a:r>
            <a:endParaRPr lang="en-US" sz="1600" dirty="0" smtClean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</a:rPr>
              <a:t>2</a:t>
            </a:r>
            <a:r>
              <a:rPr lang="en-US" sz="1600" baseline="30000" dirty="0" smtClean="0">
                <a:solidFill>
                  <a:schemeClr val="accent4">
                    <a:lumMod val="10000"/>
                  </a:schemeClr>
                </a:solidFill>
              </a:rPr>
              <a:t>nd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</a:rPr>
              <a:t> PC Workshop</a:t>
            </a:r>
          </a:p>
          <a:p>
            <a:pPr>
              <a:lnSpc>
                <a:spcPct val="80000"/>
              </a:lnSpc>
            </a:pP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</a:rPr>
              <a:t>Chicago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562600" y="1600200"/>
            <a:ext cx="3810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918729" y="1444823"/>
            <a:ext cx="491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50%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91519" y="325821"/>
            <a:ext cx="944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</a:rPr>
              <a:t>Each of the 4 Areas of LAPPD has</a:t>
            </a:r>
          </a:p>
          <a:p>
            <a:pPr algn="l"/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</a:rPr>
              <a:t>an unknown limit on development </a:t>
            </a:r>
            <a:endParaRPr lang="en-US" sz="2400" b="1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20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3" t="33151" r="2094" b="26879"/>
          <a:stretch/>
        </p:blipFill>
        <p:spPr>
          <a:xfrm>
            <a:off x="564319" y="457200"/>
            <a:ext cx="3245681" cy="20633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-152400"/>
            <a:ext cx="9448800" cy="762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The Relationship of SBIR/STTR/TTO to Needs</a:t>
            </a:r>
            <a:endParaRPr lang="en-US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990E0-5D4A-4059-B2E3-ECF53FAF785C}" type="datetime1">
              <a:rPr lang="en-US" smtClean="0"/>
              <a:t>7/18/2015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51517"/>
                </a:solidFill>
              </a:rPr>
              <a:t>Hawaii Meetiing/Review</a:t>
            </a:r>
            <a:endParaRPr lang="en-US" dirty="0">
              <a:solidFill>
                <a:srgbClr val="15151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11111" y="2286000"/>
            <a:ext cx="4028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Collider TOF for vertex </a:t>
            </a:r>
            <a:r>
              <a:rPr lang="en-US" b="1" dirty="0" err="1" smtClean="0">
                <a:solidFill>
                  <a:schemeClr val="accent4">
                    <a:lumMod val="10000"/>
                  </a:schemeClr>
                </a:solidFill>
              </a:rPr>
              <a:t>sep.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, family flow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286000"/>
            <a:ext cx="4508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4">
                    <a:lumMod val="10000"/>
                  </a:schemeClr>
                </a:solidFill>
              </a:rPr>
              <a:t>Pizero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-electron separation on water Ch. </a:t>
            </a:r>
            <a:r>
              <a:rPr lang="en-US" b="1" dirty="0" err="1" smtClean="0">
                <a:solidFill>
                  <a:schemeClr val="accent4">
                    <a:lumMod val="10000"/>
                  </a:schemeClr>
                </a:solidFill>
              </a:rPr>
              <a:t>cters</a:t>
            </a:r>
            <a:endParaRPr lang="en-US" b="1" dirty="0" smtClean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" y="3581400"/>
            <a:ext cx="24567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Higher performance</a:t>
            </a:r>
          </a:p>
          <a:p>
            <a:pPr algn="ctr"/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Or</a:t>
            </a:r>
          </a:p>
          <a:p>
            <a:pPr algn="ctr"/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Lower Cost</a:t>
            </a:r>
          </a:p>
          <a:p>
            <a:pPr algn="ctr"/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Are</a:t>
            </a:r>
          </a:p>
          <a:p>
            <a:pPr algn="ctr"/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The main benefits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533400"/>
            <a:ext cx="2277110" cy="18277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99" y="2655332"/>
            <a:ext cx="5380979" cy="39740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8600" y="5638800"/>
            <a:ext cx="19698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(“F,B,C-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pick any two”)</a:t>
            </a:r>
          </a:p>
        </p:txBody>
      </p:sp>
    </p:spTree>
    <p:extLst>
      <p:ext uri="{BB962C8B-B14F-4D97-AF65-F5344CB8AC3E}">
        <p14:creationId xmlns:p14="http://schemas.microsoft.com/office/powerpoint/2010/main" val="102683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E6AB431A-6D45-446C-8CEB-4F0894B1D2F3}" type="datetime1">
              <a:rPr lang="en-US" altLang="en-US" sz="1200" b="0" smtClean="0">
                <a:latin typeface="Arial" charset="0"/>
              </a:rPr>
              <a:pPr/>
              <a:t>7/18/2015</a:t>
            </a:fld>
            <a:endParaRPr lang="en-US" altLang="en-US" sz="1200" b="0" smtClean="0">
              <a:latin typeface="Arial" charset="0"/>
            </a:endParaRP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728BBCC7-686C-48FB-9183-98D5DC15AD7F}" type="slidenum">
              <a:rPr lang="en-US" altLang="en-US" sz="1200" b="0" smtClean="0">
                <a:latin typeface="Arial" charset="0"/>
              </a:rPr>
              <a:pPr/>
              <a:t>32</a:t>
            </a:fld>
            <a:endParaRPr lang="en-US" altLang="en-US" sz="1200" b="0" smtClean="0">
              <a:latin typeface="Arial" charset="0"/>
            </a:endParaRPr>
          </a:p>
        </p:txBody>
      </p:sp>
      <p:sp>
        <p:nvSpPr>
          <p:cNvPr id="20484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200" b="0" smtClean="0">
                <a:latin typeface="Arial" charset="0"/>
              </a:rPr>
              <a:t>IEEE Workshop</a:t>
            </a: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3488"/>
            <a:ext cx="939482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" y="-17463"/>
            <a:ext cx="9456738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7" name="Rectangle 4"/>
          <p:cNvSpPr>
            <a:spLocks/>
          </p:cNvSpPr>
          <p:nvPr/>
        </p:nvSpPr>
        <p:spPr bwMode="auto">
          <a:xfrm>
            <a:off x="741363" y="6348413"/>
            <a:ext cx="262255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642938"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642938"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642938"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642938"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642938"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642938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642938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642938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642938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3F3F3F"/>
                </a:solidFill>
                <a:latin typeface="Lucida Grande" charset="0"/>
                <a:sym typeface="Lucida Grande" charset="0"/>
              </a:rPr>
              <a:t>Large Area Photodetector Development Collaboration</a:t>
            </a:r>
          </a:p>
        </p:txBody>
      </p:sp>
      <p:sp>
        <p:nvSpPr>
          <p:cNvPr id="306181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0" y="142875"/>
            <a:ext cx="9170988" cy="873125"/>
          </a:xfrm>
        </p:spPr>
        <p:txBody>
          <a:bodyPr rIns="116994" anchor="b">
            <a:normAutofit fontScale="90000"/>
          </a:bodyPr>
          <a:lstStyle/>
          <a:p>
            <a:pPr marL="57150">
              <a:defRPr/>
            </a:pPr>
            <a:r>
              <a:rPr lang="en-US" sz="3600" dirty="0"/>
              <a:t>Simulation (crosses all groups)</a:t>
            </a:r>
            <a:br>
              <a:rPr lang="en-US" sz="3600" dirty="0"/>
            </a:br>
            <a:r>
              <a:rPr lang="en-US" sz="2400" dirty="0" err="1">
                <a:solidFill>
                  <a:schemeClr val="tx1"/>
                </a:solidFill>
              </a:rPr>
              <a:t>Valentin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Ivanov</a:t>
            </a:r>
            <a:r>
              <a:rPr lang="en-US" sz="2400" dirty="0">
                <a:solidFill>
                  <a:schemeClr val="tx1"/>
                </a:solidFill>
              </a:rPr>
              <a:t>, Zeke </a:t>
            </a:r>
            <a:r>
              <a:rPr lang="en-US" sz="2400" dirty="0" err="1">
                <a:solidFill>
                  <a:schemeClr val="tx1"/>
                </a:solidFill>
              </a:rPr>
              <a:t>Insepov</a:t>
            </a:r>
            <a:r>
              <a:rPr lang="en-US" sz="2400" dirty="0">
                <a:solidFill>
                  <a:schemeClr val="tx1"/>
                </a:solidFill>
              </a:rPr>
              <a:t>, Zeke </a:t>
            </a:r>
            <a:r>
              <a:rPr lang="en-US" sz="2400" dirty="0" err="1">
                <a:solidFill>
                  <a:schemeClr val="tx1"/>
                </a:solidFill>
              </a:rPr>
              <a:t>Yusof</a:t>
            </a:r>
            <a:r>
              <a:rPr lang="en-US" sz="2400" dirty="0">
                <a:solidFill>
                  <a:schemeClr val="tx1"/>
                </a:solidFill>
              </a:rPr>
              <a:t>, Sergey </a:t>
            </a:r>
            <a:r>
              <a:rPr lang="en-US" sz="2400" dirty="0" err="1">
                <a:solidFill>
                  <a:schemeClr val="tx1"/>
                </a:solidFill>
              </a:rPr>
              <a:t>Antipov</a:t>
            </a:r>
            <a:r>
              <a:rPr lang="en-US" sz="3600" dirty="0"/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0489" name="Text Box 7"/>
          <p:cNvSpPr txBox="1">
            <a:spLocks noChangeArrowheads="1"/>
          </p:cNvSpPr>
          <p:nvPr/>
        </p:nvSpPr>
        <p:spPr bwMode="auto">
          <a:xfrm>
            <a:off x="8491538" y="6562725"/>
            <a:ext cx="236537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 anchor="ctr"/>
          <a:lstStyle>
            <a:lvl1pPr defTabSz="642938"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642938"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642938"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642938"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642938"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642938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642938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642938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642938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fld id="{452DCBAD-E5FE-44CD-B3EC-BFB6FAA509F1}" type="slidenum">
              <a:rPr lang="en-US" altLang="en-US" sz="1000">
                <a:solidFill>
                  <a:srgbClr val="BFBFBF"/>
                </a:solidFill>
                <a:latin typeface="Lucida Grande" charset="0"/>
                <a:sym typeface="Lucida Grande" charset="0"/>
              </a:rPr>
              <a:pPr algn="ctr" eaLnBrk="1" hangingPunct="1"/>
              <a:t>32</a:t>
            </a:fld>
            <a:endParaRPr lang="en-US" altLang="en-US" sz="1000">
              <a:solidFill>
                <a:srgbClr val="BFBFBF"/>
              </a:solidFill>
              <a:latin typeface="Lucida Grande" charset="0"/>
              <a:sym typeface="Lucida Grande" charset="0"/>
            </a:endParaRPr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6089650" y="2374900"/>
            <a:ext cx="161925" cy="10636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91" name="Rectangle 11"/>
          <p:cNvSpPr>
            <a:spLocks/>
          </p:cNvSpPr>
          <p:nvPr/>
        </p:nvSpPr>
        <p:spPr bwMode="auto">
          <a:xfrm>
            <a:off x="5688013" y="2044700"/>
            <a:ext cx="957262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8" bIns="0">
            <a:spAutoFit/>
          </a:bodyPr>
          <a:lstStyle>
            <a:lvl1pPr marL="39688" defTabSz="642938"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642938"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642938"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642938"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642938"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642938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642938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642938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642938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US" altLang="en-US" sz="1300">
                <a:solidFill>
                  <a:srgbClr val="0000FF"/>
                </a:solidFill>
                <a:latin typeface="Arial" charset="0"/>
                <a:cs typeface="Arial" charset="0"/>
                <a:sym typeface="Arial" charset="0"/>
              </a:rPr>
              <a:t>10</a:t>
            </a:r>
            <a:r>
              <a:rPr lang="en-US" altLang="en-US" sz="1300">
                <a:solidFill>
                  <a:srgbClr val="0000FF"/>
                </a:solidFill>
                <a:latin typeface="Lucida Grande" charset="0"/>
                <a:sym typeface="Lucida Grande" charset="0"/>
              </a:rPr>
              <a:t>μm pore</a:t>
            </a: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rot="10800000" flipH="1">
            <a:off x="6608763" y="2805113"/>
            <a:ext cx="476250" cy="20796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93" name="Rectangle 13"/>
          <p:cNvSpPr>
            <a:spLocks/>
          </p:cNvSpPr>
          <p:nvPr/>
        </p:nvSpPr>
        <p:spPr bwMode="auto">
          <a:xfrm>
            <a:off x="7197725" y="2759075"/>
            <a:ext cx="12001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8" bIns="0">
            <a:spAutoFit/>
          </a:bodyPr>
          <a:lstStyle>
            <a:lvl1pPr marL="39688" defTabSz="642938"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642938"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642938"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642938"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642938"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642938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642938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642938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642938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US" altLang="en-US" sz="1300">
                <a:solidFill>
                  <a:srgbClr val="0000FF"/>
                </a:solidFill>
                <a:latin typeface="Arial" charset="0"/>
                <a:cs typeface="Arial" charset="0"/>
                <a:sym typeface="Arial" charset="0"/>
              </a:rPr>
              <a:t>40</a:t>
            </a:r>
            <a:r>
              <a:rPr lang="en-US" altLang="en-US" sz="1300">
                <a:solidFill>
                  <a:srgbClr val="0000FF"/>
                </a:solidFill>
                <a:latin typeface="Lucida Grande" charset="0"/>
                <a:sym typeface="Lucida Grande" charset="0"/>
              </a:rPr>
              <a:t>μm spacing</a:t>
            </a:r>
          </a:p>
        </p:txBody>
      </p:sp>
      <p:pic>
        <p:nvPicPr>
          <p:cNvPr id="20494" name="Picture 14" descr="sergey_endspo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457325"/>
            <a:ext cx="4116388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16" descr="zeke_valent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1457325"/>
            <a:ext cx="41402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17" descr="zeke_m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4013200"/>
            <a:ext cx="3665538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18" descr="valentin_funne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4013200"/>
            <a:ext cx="3665538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8" name="Text Box 19"/>
          <p:cNvSpPr txBox="1">
            <a:spLocks noChangeArrowheads="1"/>
          </p:cNvSpPr>
          <p:nvPr/>
        </p:nvSpPr>
        <p:spPr bwMode="auto">
          <a:xfrm>
            <a:off x="7085013" y="4860925"/>
            <a:ext cx="13128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Funnel (!)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Status of ARRA Milestones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06FF-BC06-4FB8-9CE9-D7C12436D07C}" type="datetime1">
              <a:rPr lang="en-US" smtClean="0"/>
              <a:t>7/18/2015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Germantown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9" t="28529" r="24999" b="13264"/>
          <a:stretch/>
        </p:blipFill>
        <p:spPr>
          <a:xfrm>
            <a:off x="457200" y="685800"/>
            <a:ext cx="7086719" cy="441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15201" y="2143780"/>
            <a:ext cx="1142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Done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15200" y="2753380"/>
            <a:ext cx="1142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Done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5201" y="4429780"/>
            <a:ext cx="1142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Done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02061" y="3286780"/>
            <a:ext cx="1142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Done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02062" y="4048780"/>
            <a:ext cx="1142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Done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17829" y="3667780"/>
            <a:ext cx="1142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Done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0" y="526798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One milestone remains from Year 1: an 8” top seal</a:t>
            </a:r>
          </a:p>
          <a:p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(SSL hot seal, and ANL top and cold seals in progress)</a:t>
            </a:r>
          </a:p>
        </p:txBody>
      </p:sp>
    </p:spTree>
    <p:extLst>
      <p:ext uri="{BB962C8B-B14F-4D97-AF65-F5344CB8AC3E}">
        <p14:creationId xmlns:p14="http://schemas.microsoft.com/office/powerpoint/2010/main" val="350814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Work Planned but Slowed/Stopped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06FF-BC06-4FB8-9CE9-D7C12436D07C}" type="datetime1">
              <a:rPr lang="en-US" smtClean="0"/>
              <a:t>7/18/2015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Germantown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34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762000"/>
            <a:ext cx="91440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Substrate development at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</a:rPr>
              <a:t>Incom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-  large L/D for 1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</a:rPr>
              <a:t>vs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 2 MCP’s for large-area apps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</a:rPr>
              <a:t>;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 100% Open Area Ratio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Providing more effort for ALD development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Glass Top Seal Development at ANL  and UC (engineering effort and equipment )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Glass 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</a:rPr>
              <a:t>Tile package optimization 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(parts 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</a:rPr>
              <a:t>and labor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)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</a:rPr>
              <a:t>Photocathode effort at ANL (effort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)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Electronics: cut ASIC orders, improved versions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Building ANL detector group ( replacing postdocs, material science expertise, 1 senior hire for Single Tile Facility, photocathodes)</a:t>
            </a:r>
            <a:endParaRPr lang="en-US" sz="2800" b="1" dirty="0">
              <a:solidFill>
                <a:schemeClr val="accent4">
                  <a:lumMod val="10000"/>
                </a:schemeClr>
              </a:solidFill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endParaRPr lang="en-US" sz="2800" b="1" dirty="0" smtClean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42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DAFF6119-CD0C-46B8-B7A1-196DF676B3CA}" type="datetime1">
              <a:rPr lang="en-US" altLang="en-US" sz="1200" b="0" smtClean="0">
                <a:latin typeface="Arial" charset="0"/>
              </a:rPr>
              <a:pPr/>
              <a:t>7/18/2015</a:t>
            </a:fld>
            <a:endParaRPr lang="en-US" altLang="en-US" sz="1200" b="0" dirty="0" smtClean="0">
              <a:latin typeface="Arial" charset="0"/>
            </a:endParaRP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8B03F63D-6852-4D5C-B19E-9F0D3ACD1E34}" type="slidenum">
              <a:rPr lang="en-US" altLang="en-US" sz="1200" b="0" smtClean="0">
                <a:latin typeface="Arial" charset="0"/>
              </a:rPr>
              <a:pPr/>
              <a:t>4</a:t>
            </a:fld>
            <a:endParaRPr lang="en-US" altLang="en-US" sz="1200" b="0" smtClean="0">
              <a:latin typeface="Arial" charset="0"/>
            </a:endParaRPr>
          </a:p>
        </p:txBody>
      </p:sp>
      <p:sp>
        <p:nvSpPr>
          <p:cNvPr id="17412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200" b="0" smtClean="0">
                <a:latin typeface="Arial" charset="0"/>
              </a:rPr>
              <a:t>IEEE Workshop</a:t>
            </a:r>
          </a:p>
        </p:txBody>
      </p:sp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chemeClr val="hlink"/>
                </a:solidFill>
              </a:rPr>
              <a:t>Parallel Efforts on Specific Applications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1143000"/>
          </a:xfrm>
        </p:spPr>
        <p:txBody>
          <a:bodyPr/>
          <a:lstStyle/>
          <a:p>
            <a:pPr algn="ctr" eaLnBrk="1" hangingPunct="1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en-US" smtClean="0">
                <a:solidFill>
                  <a:srgbClr val="FFFF00"/>
                </a:solidFill>
              </a:rPr>
              <a:t>.</a:t>
            </a:r>
            <a:endParaRPr lang="en-US" smtClean="0"/>
          </a:p>
        </p:txBody>
      </p:sp>
      <p:sp>
        <p:nvSpPr>
          <p:cNvPr id="17415" name="Oval 4"/>
          <p:cNvSpPr>
            <a:spLocks noChangeArrowheads="1"/>
          </p:cNvSpPr>
          <p:nvPr/>
        </p:nvSpPr>
        <p:spPr bwMode="auto">
          <a:xfrm>
            <a:off x="2705100" y="1524000"/>
            <a:ext cx="3771900" cy="3276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7416" name="Text Box 5"/>
          <p:cNvSpPr txBox="1">
            <a:spLocks noChangeArrowheads="1"/>
          </p:cNvSpPr>
          <p:nvPr/>
        </p:nvSpPr>
        <p:spPr bwMode="auto">
          <a:xfrm>
            <a:off x="3429000" y="2133600"/>
            <a:ext cx="2743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151517"/>
                </a:solidFill>
              </a:rPr>
              <a:t>LAPD Detector Development</a:t>
            </a:r>
          </a:p>
        </p:txBody>
      </p:sp>
      <p:grpSp>
        <p:nvGrpSpPr>
          <p:cNvPr id="17417" name="Group 6"/>
          <p:cNvGrpSpPr>
            <a:grpSpLocks/>
          </p:cNvGrpSpPr>
          <p:nvPr/>
        </p:nvGrpSpPr>
        <p:grpSpPr bwMode="auto">
          <a:xfrm>
            <a:off x="838200" y="685800"/>
            <a:ext cx="1524000" cy="1524000"/>
            <a:chOff x="528" y="432"/>
            <a:chExt cx="960" cy="960"/>
          </a:xfrm>
        </p:grpSpPr>
        <p:sp>
          <p:nvSpPr>
            <p:cNvPr id="17455" name="Oval 7"/>
            <p:cNvSpPr>
              <a:spLocks noChangeArrowheads="1"/>
            </p:cNvSpPr>
            <p:nvPr/>
          </p:nvSpPr>
          <p:spPr bwMode="auto">
            <a:xfrm>
              <a:off x="528" y="432"/>
              <a:ext cx="960" cy="9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56" name="Text Box 8"/>
            <p:cNvSpPr txBox="1">
              <a:spLocks noChangeArrowheads="1"/>
            </p:cNvSpPr>
            <p:nvPr/>
          </p:nvSpPr>
          <p:spPr bwMode="auto">
            <a:xfrm>
              <a:off x="576" y="624"/>
              <a:ext cx="912" cy="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FF9933"/>
                  </a:solidFill>
                </a:rPr>
                <a:t>PET</a:t>
              </a:r>
            </a:p>
            <a:p>
              <a:pPr algn="ctr">
                <a:lnSpc>
                  <a:spcPct val="70000"/>
                </a:lnSpc>
                <a:spcBef>
                  <a:spcPct val="25000"/>
                </a:spcBef>
                <a:buFontTx/>
                <a:buNone/>
              </a:pPr>
              <a:r>
                <a:rPr lang="en-US" altLang="en-US" sz="1800" b="0"/>
                <a:t>(UC/BSD, UCB, Lyon)</a:t>
              </a:r>
            </a:p>
          </p:txBody>
        </p:sp>
      </p:grpSp>
      <p:grpSp>
        <p:nvGrpSpPr>
          <p:cNvPr id="17418" name="Group 9"/>
          <p:cNvGrpSpPr>
            <a:grpSpLocks/>
          </p:cNvGrpSpPr>
          <p:nvPr/>
        </p:nvGrpSpPr>
        <p:grpSpPr bwMode="auto">
          <a:xfrm>
            <a:off x="6705600" y="685800"/>
            <a:ext cx="1524000" cy="1524000"/>
            <a:chOff x="528" y="432"/>
            <a:chExt cx="960" cy="960"/>
          </a:xfrm>
        </p:grpSpPr>
        <p:sp>
          <p:nvSpPr>
            <p:cNvPr id="17453" name="Oval 10"/>
            <p:cNvSpPr>
              <a:spLocks noChangeArrowheads="1"/>
            </p:cNvSpPr>
            <p:nvPr/>
          </p:nvSpPr>
          <p:spPr bwMode="auto">
            <a:xfrm>
              <a:off x="528" y="432"/>
              <a:ext cx="960" cy="9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54" name="Text Box 11"/>
            <p:cNvSpPr txBox="1">
              <a:spLocks noChangeArrowheads="1"/>
            </p:cNvSpPr>
            <p:nvPr/>
          </p:nvSpPr>
          <p:spPr bwMode="auto">
            <a:xfrm>
              <a:off x="576" y="624"/>
              <a:ext cx="912" cy="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FF9933"/>
                  </a:solidFill>
                </a:rPr>
                <a:t>Collider</a:t>
              </a:r>
            </a:p>
            <a:p>
              <a:pPr algn="ctr">
                <a:lnSpc>
                  <a:spcPct val="70000"/>
                </a:lnSpc>
                <a:spcBef>
                  <a:spcPct val="25000"/>
                </a:spcBef>
                <a:buFontTx/>
                <a:buNone/>
              </a:pPr>
              <a:r>
                <a:rPr lang="en-US" altLang="en-US" sz="1800" b="0"/>
                <a:t>(UC, ANL,Saclay.</a:t>
              </a:r>
            </a:p>
          </p:txBody>
        </p:sp>
      </p:grpSp>
      <p:grpSp>
        <p:nvGrpSpPr>
          <p:cNvPr id="17419" name="Group 15"/>
          <p:cNvGrpSpPr>
            <a:grpSpLocks/>
          </p:cNvGrpSpPr>
          <p:nvPr/>
        </p:nvGrpSpPr>
        <p:grpSpPr bwMode="auto">
          <a:xfrm>
            <a:off x="6308725" y="4611688"/>
            <a:ext cx="1524000" cy="1524000"/>
            <a:chOff x="528" y="432"/>
            <a:chExt cx="960" cy="960"/>
          </a:xfrm>
        </p:grpSpPr>
        <p:sp>
          <p:nvSpPr>
            <p:cNvPr id="17451" name="Oval 16"/>
            <p:cNvSpPr>
              <a:spLocks noChangeArrowheads="1"/>
            </p:cNvSpPr>
            <p:nvPr/>
          </p:nvSpPr>
          <p:spPr bwMode="auto">
            <a:xfrm>
              <a:off x="528" y="432"/>
              <a:ext cx="960" cy="9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52" name="Text Box 17"/>
            <p:cNvSpPr txBox="1">
              <a:spLocks noChangeArrowheads="1"/>
            </p:cNvSpPr>
            <p:nvPr/>
          </p:nvSpPr>
          <p:spPr bwMode="auto">
            <a:xfrm>
              <a:off x="576" y="624"/>
              <a:ext cx="912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FF9933"/>
                  </a:solidFill>
                </a:rPr>
                <a:t>Mass Spec</a:t>
              </a:r>
              <a:endParaRPr lang="en-US" altLang="en-US" sz="1800" b="0"/>
            </a:p>
          </p:txBody>
        </p:sp>
      </p:grpSp>
      <p:grpSp>
        <p:nvGrpSpPr>
          <p:cNvPr id="17420" name="Group 18"/>
          <p:cNvGrpSpPr>
            <a:grpSpLocks/>
          </p:cNvGrpSpPr>
          <p:nvPr/>
        </p:nvGrpSpPr>
        <p:grpSpPr bwMode="auto">
          <a:xfrm>
            <a:off x="3810000" y="5334000"/>
            <a:ext cx="1524000" cy="1524000"/>
            <a:chOff x="528" y="432"/>
            <a:chExt cx="960" cy="960"/>
          </a:xfrm>
        </p:grpSpPr>
        <p:sp>
          <p:nvSpPr>
            <p:cNvPr id="17449" name="Oval 19"/>
            <p:cNvSpPr>
              <a:spLocks noChangeArrowheads="1"/>
            </p:cNvSpPr>
            <p:nvPr/>
          </p:nvSpPr>
          <p:spPr bwMode="auto">
            <a:xfrm>
              <a:off x="528" y="432"/>
              <a:ext cx="960" cy="9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50" name="Text Box 20"/>
            <p:cNvSpPr txBox="1">
              <a:spLocks noChangeArrowheads="1"/>
            </p:cNvSpPr>
            <p:nvPr/>
          </p:nvSpPr>
          <p:spPr bwMode="auto">
            <a:xfrm>
              <a:off x="576" y="624"/>
              <a:ext cx="912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FF9933"/>
                  </a:solidFill>
                </a:rPr>
                <a:t>Security</a:t>
              </a:r>
            </a:p>
            <a:p>
              <a:pPr algn="ctr">
                <a:lnSpc>
                  <a:spcPct val="70000"/>
                </a:lnSpc>
                <a:spcBef>
                  <a:spcPct val="25000"/>
                </a:spcBef>
                <a:buFontTx/>
                <a:buNone/>
              </a:pPr>
              <a:r>
                <a:rPr lang="en-US" altLang="en-US" sz="1800" b="0"/>
                <a:t>(TBD)</a:t>
              </a:r>
            </a:p>
          </p:txBody>
        </p:sp>
      </p:grpSp>
      <p:sp>
        <p:nvSpPr>
          <p:cNvPr id="17421" name="Line 21"/>
          <p:cNvSpPr>
            <a:spLocks noChangeShapeType="1"/>
          </p:cNvSpPr>
          <p:nvPr/>
        </p:nvSpPr>
        <p:spPr bwMode="auto">
          <a:xfrm>
            <a:off x="2209800" y="1905000"/>
            <a:ext cx="7620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22"/>
          <p:cNvSpPr>
            <a:spLocks noChangeShapeType="1"/>
          </p:cNvSpPr>
          <p:nvPr/>
        </p:nvSpPr>
        <p:spPr bwMode="auto">
          <a:xfrm flipH="1">
            <a:off x="6248400" y="1981200"/>
            <a:ext cx="6096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23"/>
          <p:cNvSpPr>
            <a:spLocks noChangeShapeType="1"/>
          </p:cNvSpPr>
          <p:nvPr/>
        </p:nvSpPr>
        <p:spPr bwMode="auto">
          <a:xfrm>
            <a:off x="4572000" y="48006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Line 24"/>
          <p:cNvSpPr>
            <a:spLocks noChangeShapeType="1"/>
          </p:cNvSpPr>
          <p:nvPr/>
        </p:nvSpPr>
        <p:spPr bwMode="auto">
          <a:xfrm flipV="1">
            <a:off x="2362200" y="4191000"/>
            <a:ext cx="685800" cy="7254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5" name="Line 25"/>
          <p:cNvSpPr>
            <a:spLocks noChangeShapeType="1"/>
          </p:cNvSpPr>
          <p:nvPr/>
        </p:nvSpPr>
        <p:spPr bwMode="auto">
          <a:xfrm>
            <a:off x="6019800" y="4191000"/>
            <a:ext cx="6096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6" name="Text Box 26"/>
          <p:cNvSpPr txBox="1">
            <a:spLocks noChangeArrowheads="1"/>
          </p:cNvSpPr>
          <p:nvPr/>
        </p:nvSpPr>
        <p:spPr bwMode="auto">
          <a:xfrm>
            <a:off x="3276600" y="3900488"/>
            <a:ext cx="2819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/>
              <a:t>Drawing Not To Scale (!)</a:t>
            </a:r>
          </a:p>
        </p:txBody>
      </p:sp>
      <p:sp>
        <p:nvSpPr>
          <p:cNvPr id="17427" name="Text Box 27"/>
          <p:cNvSpPr txBox="1">
            <a:spLocks noChangeArrowheads="1"/>
          </p:cNvSpPr>
          <p:nvPr/>
        </p:nvSpPr>
        <p:spPr bwMode="auto">
          <a:xfrm>
            <a:off x="3048000" y="3046413"/>
            <a:ext cx="35052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0" dirty="0" err="1">
                <a:solidFill>
                  <a:srgbClr val="151517"/>
                </a:solidFill>
              </a:rPr>
              <a:t>ANL,Arradiance,Chicago,Fermilab</a:t>
            </a:r>
            <a:r>
              <a:rPr lang="en-US" altLang="en-US" sz="1800" b="0" dirty="0">
                <a:solidFill>
                  <a:srgbClr val="151517"/>
                </a:solidFill>
              </a:rPr>
              <a:t>, </a:t>
            </a:r>
            <a:r>
              <a:rPr lang="en-US" altLang="en-US" sz="1800" b="0" dirty="0" err="1">
                <a:solidFill>
                  <a:srgbClr val="151517"/>
                </a:solidFill>
              </a:rPr>
              <a:t>Hawaii,Muons,Inc,SLAC,SSL</a:t>
            </a:r>
            <a:r>
              <a:rPr lang="en-US" altLang="en-US" sz="1800" b="0" dirty="0">
                <a:solidFill>
                  <a:srgbClr val="151517"/>
                </a:solidFill>
              </a:rPr>
              <a:t>/UCB, </a:t>
            </a:r>
            <a:r>
              <a:rPr lang="en-US" altLang="en-US" sz="1800" b="0" dirty="0" err="1">
                <a:solidFill>
                  <a:srgbClr val="151517"/>
                </a:solidFill>
              </a:rPr>
              <a:t>Synkera</a:t>
            </a:r>
            <a:r>
              <a:rPr lang="en-US" altLang="en-US" sz="1800" b="0" dirty="0">
                <a:solidFill>
                  <a:srgbClr val="151517"/>
                </a:solidFill>
              </a:rPr>
              <a:t>, U. Wash.</a:t>
            </a:r>
          </a:p>
        </p:txBody>
      </p:sp>
      <p:sp>
        <p:nvSpPr>
          <p:cNvPr id="17428" name="Text Box 28"/>
          <p:cNvSpPr txBox="1">
            <a:spLocks noChangeArrowheads="1"/>
          </p:cNvSpPr>
          <p:nvPr/>
        </p:nvSpPr>
        <p:spPr bwMode="auto">
          <a:xfrm>
            <a:off x="2819400" y="838200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0"/>
              <a:t>Explicit strategy for  staying on task</a:t>
            </a:r>
          </a:p>
        </p:txBody>
      </p:sp>
      <p:sp>
        <p:nvSpPr>
          <p:cNvPr id="17429" name="Text Box 29"/>
          <p:cNvSpPr txBox="1">
            <a:spLocks noChangeArrowheads="1"/>
          </p:cNvSpPr>
          <p:nvPr/>
        </p:nvSpPr>
        <p:spPr bwMode="auto">
          <a:xfrm>
            <a:off x="5791200" y="6080125"/>
            <a:ext cx="35052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"/>
              </a:spcBef>
              <a:buFontTx/>
              <a:buNone/>
            </a:pPr>
            <a:r>
              <a:rPr lang="en-US" altLang="en-US" sz="2000">
                <a:solidFill>
                  <a:srgbClr val="FF6600"/>
                </a:solidFill>
              </a:rPr>
              <a:t>All these need work- naturally tend to lag the reality of the detector development</a:t>
            </a:r>
          </a:p>
        </p:txBody>
      </p:sp>
      <p:grpSp>
        <p:nvGrpSpPr>
          <p:cNvPr id="17430" name="Group 30"/>
          <p:cNvGrpSpPr>
            <a:grpSpLocks/>
          </p:cNvGrpSpPr>
          <p:nvPr/>
        </p:nvGrpSpPr>
        <p:grpSpPr bwMode="auto">
          <a:xfrm>
            <a:off x="1066800" y="4724400"/>
            <a:ext cx="1524000" cy="1524000"/>
            <a:chOff x="528" y="432"/>
            <a:chExt cx="960" cy="960"/>
          </a:xfrm>
        </p:grpSpPr>
        <p:sp>
          <p:nvSpPr>
            <p:cNvPr id="17447" name="Oval 31"/>
            <p:cNvSpPr>
              <a:spLocks noChangeArrowheads="1"/>
            </p:cNvSpPr>
            <p:nvPr/>
          </p:nvSpPr>
          <p:spPr bwMode="auto">
            <a:xfrm>
              <a:off x="528" y="432"/>
              <a:ext cx="960" cy="9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48" name="Text Box 32"/>
            <p:cNvSpPr txBox="1">
              <a:spLocks noChangeArrowheads="1"/>
            </p:cNvSpPr>
            <p:nvPr/>
          </p:nvSpPr>
          <p:spPr bwMode="auto">
            <a:xfrm>
              <a:off x="576" y="624"/>
              <a:ext cx="912" cy="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FF9933"/>
                  </a:solidFill>
                </a:rPr>
                <a:t>DUSEL</a:t>
              </a:r>
            </a:p>
            <a:p>
              <a:pPr algn="ctr">
                <a:lnSpc>
                  <a:spcPct val="70000"/>
                </a:lnSpc>
                <a:spcBef>
                  <a:spcPct val="25000"/>
                </a:spcBef>
                <a:buFontTx/>
                <a:buNone/>
              </a:pPr>
              <a:r>
                <a:rPr lang="en-US" altLang="en-US" sz="1800" b="0"/>
                <a:t>(Matt, Mayly, Bob, John, ..)</a:t>
              </a:r>
            </a:p>
          </p:txBody>
        </p:sp>
      </p:grpSp>
      <p:sp>
        <p:nvSpPr>
          <p:cNvPr id="17431" name="Oval 34"/>
          <p:cNvSpPr>
            <a:spLocks noChangeArrowheads="1"/>
          </p:cNvSpPr>
          <p:nvPr/>
        </p:nvSpPr>
        <p:spPr bwMode="auto">
          <a:xfrm>
            <a:off x="152400" y="2555875"/>
            <a:ext cx="1524000" cy="152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7432" name="Text Box 35"/>
          <p:cNvSpPr txBox="1">
            <a:spLocks noChangeArrowheads="1"/>
          </p:cNvSpPr>
          <p:nvPr/>
        </p:nvSpPr>
        <p:spPr bwMode="auto">
          <a:xfrm>
            <a:off x="228600" y="2743200"/>
            <a:ext cx="1447800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"/>
              </a:spcBef>
              <a:buFontTx/>
              <a:buNone/>
            </a:pPr>
            <a:r>
              <a:rPr lang="en-US" altLang="en-US" dirty="0">
                <a:solidFill>
                  <a:srgbClr val="FF9933"/>
                </a:solidFill>
              </a:rPr>
              <a:t>Muon Cooling</a:t>
            </a:r>
          </a:p>
          <a:p>
            <a:pPr algn="ctr">
              <a:lnSpc>
                <a:spcPct val="70000"/>
              </a:lnSpc>
              <a:spcBef>
                <a:spcPct val="25000"/>
              </a:spcBef>
              <a:buFontTx/>
              <a:buNone/>
            </a:pPr>
            <a:r>
              <a:rPr lang="en-US" altLang="en-US" sz="1800" b="0" dirty="0" err="1"/>
              <a:t>Muons,Inc</a:t>
            </a:r>
            <a:endParaRPr lang="en-US" altLang="en-US" sz="1800" b="0" dirty="0"/>
          </a:p>
          <a:p>
            <a:pPr algn="ctr">
              <a:lnSpc>
                <a:spcPct val="70000"/>
              </a:lnSpc>
              <a:spcBef>
                <a:spcPct val="25000"/>
              </a:spcBef>
              <a:buFontTx/>
              <a:buNone/>
            </a:pPr>
            <a:r>
              <a:rPr lang="en-US" altLang="en-US" sz="1800" b="0" dirty="0"/>
              <a:t>(SBIR)</a:t>
            </a:r>
          </a:p>
        </p:txBody>
      </p:sp>
      <p:sp>
        <p:nvSpPr>
          <p:cNvPr id="17433" name="Line 36"/>
          <p:cNvSpPr>
            <a:spLocks noChangeShapeType="1"/>
          </p:cNvSpPr>
          <p:nvPr/>
        </p:nvSpPr>
        <p:spPr bwMode="auto">
          <a:xfrm flipV="1">
            <a:off x="1676400" y="3429000"/>
            <a:ext cx="990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34" name="Group 15"/>
          <p:cNvGrpSpPr>
            <a:grpSpLocks/>
          </p:cNvGrpSpPr>
          <p:nvPr/>
        </p:nvGrpSpPr>
        <p:grpSpPr bwMode="auto">
          <a:xfrm>
            <a:off x="7391400" y="2667000"/>
            <a:ext cx="1524000" cy="1524000"/>
            <a:chOff x="528" y="432"/>
            <a:chExt cx="960" cy="960"/>
          </a:xfrm>
        </p:grpSpPr>
        <p:sp>
          <p:nvSpPr>
            <p:cNvPr id="17445" name="Oval 16"/>
            <p:cNvSpPr>
              <a:spLocks noChangeArrowheads="1"/>
            </p:cNvSpPr>
            <p:nvPr/>
          </p:nvSpPr>
          <p:spPr bwMode="auto">
            <a:xfrm>
              <a:off x="528" y="432"/>
              <a:ext cx="960" cy="9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46" name="Text Box 17"/>
            <p:cNvSpPr txBox="1">
              <a:spLocks noChangeArrowheads="1"/>
            </p:cNvSpPr>
            <p:nvPr/>
          </p:nvSpPr>
          <p:spPr bwMode="auto">
            <a:xfrm>
              <a:off x="576" y="624"/>
              <a:ext cx="912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FF9933"/>
                  </a:solidFill>
                </a:rPr>
                <a:t>K-&gt;</a:t>
              </a:r>
              <a:r>
                <a:rPr lang="en-US" altLang="en-US">
                  <a:solidFill>
                    <a:srgbClr val="FF9933"/>
                  </a:solidFill>
                  <a:latin typeface="Symbol" pitchFamily="18" charset="2"/>
                </a:rPr>
                <a:t>pnn</a:t>
              </a:r>
            </a:p>
            <a:p>
              <a:pPr algn="ctr">
                <a:lnSpc>
                  <a:spcPct val="70000"/>
                </a:lnSpc>
                <a:spcBef>
                  <a:spcPct val="25000"/>
                </a:spcBef>
                <a:buFontTx/>
                <a:buNone/>
              </a:pPr>
              <a:r>
                <a:rPr lang="en-US" altLang="en-US" sz="1800" b="0"/>
                <a:t>(UC(?))</a:t>
              </a:r>
            </a:p>
          </p:txBody>
        </p:sp>
      </p:grpSp>
      <p:sp>
        <p:nvSpPr>
          <p:cNvPr id="17435" name="Line 25"/>
          <p:cNvSpPr>
            <a:spLocks noChangeShapeType="1"/>
          </p:cNvSpPr>
          <p:nvPr/>
        </p:nvSpPr>
        <p:spPr bwMode="auto">
          <a:xfrm flipV="1">
            <a:off x="6477000" y="3370263"/>
            <a:ext cx="914400" cy="2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7436" name="Straight Connector 2"/>
          <p:cNvCxnSpPr>
            <a:cxnSpLocks noChangeShapeType="1"/>
          </p:cNvCxnSpPr>
          <p:nvPr/>
        </p:nvCxnSpPr>
        <p:spPr bwMode="auto">
          <a:xfrm>
            <a:off x="7108825" y="3429000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37" name="Straight Connector 4"/>
          <p:cNvCxnSpPr>
            <a:cxnSpLocks noChangeShapeType="1"/>
            <a:stCxn id="17445" idx="2"/>
            <a:endCxn id="17435" idx="1"/>
          </p:cNvCxnSpPr>
          <p:nvPr/>
        </p:nvCxnSpPr>
        <p:spPr bwMode="auto">
          <a:xfrm flipV="1">
            <a:off x="7391400" y="3370263"/>
            <a:ext cx="0" cy="5873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38" name="Straight Connector 6"/>
          <p:cNvCxnSpPr>
            <a:cxnSpLocks noChangeShapeType="1"/>
          </p:cNvCxnSpPr>
          <p:nvPr/>
        </p:nvCxnSpPr>
        <p:spPr bwMode="auto">
          <a:xfrm>
            <a:off x="7696200" y="3276600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39" name="Straight Connector 8"/>
          <p:cNvCxnSpPr>
            <a:cxnSpLocks noChangeShapeType="1"/>
          </p:cNvCxnSpPr>
          <p:nvPr/>
        </p:nvCxnSpPr>
        <p:spPr bwMode="auto">
          <a:xfrm>
            <a:off x="7696200" y="3276600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40" name="Straight Connector 10"/>
          <p:cNvCxnSpPr>
            <a:cxnSpLocks noChangeShapeType="1"/>
          </p:cNvCxnSpPr>
          <p:nvPr/>
        </p:nvCxnSpPr>
        <p:spPr bwMode="auto">
          <a:xfrm>
            <a:off x="7696200" y="2590800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41" name="Straight Connector 12"/>
          <p:cNvCxnSpPr>
            <a:cxnSpLocks noChangeShapeType="1"/>
          </p:cNvCxnSpPr>
          <p:nvPr/>
        </p:nvCxnSpPr>
        <p:spPr bwMode="auto">
          <a:xfrm>
            <a:off x="7696200" y="2971800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42" name="Straight Connector 14"/>
          <p:cNvCxnSpPr>
            <a:cxnSpLocks noChangeShapeType="1"/>
          </p:cNvCxnSpPr>
          <p:nvPr/>
        </p:nvCxnSpPr>
        <p:spPr bwMode="auto">
          <a:xfrm>
            <a:off x="7239000" y="2743200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43" name="Straight Connector 16"/>
          <p:cNvCxnSpPr>
            <a:cxnSpLocks noChangeShapeType="1"/>
          </p:cNvCxnSpPr>
          <p:nvPr/>
        </p:nvCxnSpPr>
        <p:spPr bwMode="auto">
          <a:xfrm>
            <a:off x="7391400" y="4191000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44" name="Straight Connector 18"/>
          <p:cNvCxnSpPr>
            <a:cxnSpLocks noChangeShapeType="1"/>
          </p:cNvCxnSpPr>
          <p:nvPr/>
        </p:nvCxnSpPr>
        <p:spPr bwMode="auto">
          <a:xfrm>
            <a:off x="7239000" y="3429000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2272821" y="6425111"/>
            <a:ext cx="1508746" cy="4294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Old Slide</a:t>
            </a:r>
          </a:p>
        </p:txBody>
      </p:sp>
    </p:spTree>
    <p:extLst>
      <p:ext uri="{BB962C8B-B14F-4D97-AF65-F5344CB8AC3E}">
        <p14:creationId xmlns:p14="http://schemas.microsoft.com/office/powerpoint/2010/main" val="225377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-76200"/>
            <a:ext cx="9296400" cy="762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  Organization of the Collaboration</a:t>
            </a:r>
            <a:endParaRPr lang="en-US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718" y="6273225"/>
            <a:ext cx="8660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baseline="30000" dirty="0" smtClean="0">
                <a:solidFill>
                  <a:schemeClr val="tx1">
                    <a:lumMod val="50000"/>
                  </a:schemeClr>
                </a:solidFill>
              </a:rPr>
              <a:t>*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Note: in internal discussions  even before talking with the DOE we favored this model over individual DOE contracts to the universities for coherence of effort and better accounting.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2C711-AEBE-4F4C-954C-2D5A9087139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" y="609600"/>
            <a:ext cx="9144000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The primary institution was ANL; funding from the DOE Office of High Energy Physics was managed by the HEP Division (HEPD), with subcontracts to the universities and companies.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1" y="1752600"/>
            <a:ext cx="8915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As 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Spokesperson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 I was offered a Joint  Appointment with ANL/HEPD, with some R&amp;D funds and a postdoc position (I hired Matt)- a natural alliance as UC manages ANL. I reported to Harry </a:t>
            </a:r>
            <a:r>
              <a:rPr lang="en-US" sz="2000" dirty="0" err="1" smtClean="0">
                <a:solidFill>
                  <a:schemeClr val="accent4">
                    <a:lumMod val="10000"/>
                  </a:schemeClr>
                </a:solidFill>
              </a:rPr>
              <a:t>Weerts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, the 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Director of HEPD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.</a:t>
            </a:r>
          </a:p>
          <a:p>
            <a:pPr marL="514350" indent="-514350">
              <a:lnSpc>
                <a:spcPct val="75000"/>
              </a:lnSpc>
              <a:buFont typeface="+mj-lt"/>
              <a:buAutoNum type="arabicPeriod"/>
            </a:pPr>
            <a:endParaRPr lang="en-US" sz="20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marL="514350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C00000"/>
                </a:solidFill>
              </a:rPr>
              <a:t>Bob Wagner (ANL) was </a:t>
            </a:r>
            <a:r>
              <a:rPr lang="en-US" sz="2000" b="1" dirty="0" smtClean="0">
                <a:solidFill>
                  <a:srgbClr val="C00000"/>
                </a:solidFill>
              </a:rPr>
              <a:t>Project Physicist</a:t>
            </a:r>
            <a:r>
              <a:rPr lang="en-US" sz="2000" dirty="0" smtClean="0">
                <a:solidFill>
                  <a:srgbClr val="C00000"/>
                </a:solidFill>
              </a:rPr>
              <a:t>, and was our interface to the ANL financials management system.</a:t>
            </a:r>
          </a:p>
          <a:p>
            <a:pPr marL="514350" indent="-514350">
              <a:lnSpc>
                <a:spcPct val="75000"/>
              </a:lnSpc>
              <a:buFont typeface="+mj-lt"/>
              <a:buAutoNum type="arabicPeriod"/>
            </a:pPr>
            <a:endParaRPr lang="en-US" sz="20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marL="514350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We divided the R&amp;D effort into 4 areas, each with 2 leaders (typ.) and its own `</a:t>
            </a:r>
            <a:r>
              <a:rPr lang="en-US" sz="2000" b="1" dirty="0" smtClean="0">
                <a:solidFill>
                  <a:srgbClr val="FF0000"/>
                </a:solidFill>
              </a:rPr>
              <a:t>Godparent Committe</a:t>
            </a:r>
            <a:r>
              <a:rPr lang="en-US" sz="2000" dirty="0" smtClean="0">
                <a:solidFill>
                  <a:srgbClr val="FF0000"/>
                </a:solidFill>
              </a:rPr>
              <a:t>e’- </a:t>
            </a:r>
            <a:r>
              <a:rPr lang="en-US" sz="2000" dirty="0" smtClean="0">
                <a:solidFill>
                  <a:srgbClr val="FF0000"/>
                </a:solidFill>
              </a:rPr>
              <a:t>a review </a:t>
            </a:r>
            <a:r>
              <a:rPr lang="en-US" sz="2000" dirty="0" smtClean="0">
                <a:solidFill>
                  <a:srgbClr val="FF0000"/>
                </a:solidFill>
              </a:rPr>
              <a:t>committee comprising both outside experts and critics, and internal collaborators from the 3 areas not being </a:t>
            </a:r>
            <a:r>
              <a:rPr lang="en-US" sz="2000" dirty="0" smtClean="0">
                <a:solidFill>
                  <a:srgbClr val="FF0000"/>
                </a:solidFill>
              </a:rPr>
              <a:t>reviewed and that met twice a year (i.e. </a:t>
            </a:r>
            <a:r>
              <a:rPr lang="en-US" sz="2000" smtClean="0">
                <a:solidFill>
                  <a:srgbClr val="FF0000"/>
                </a:solidFill>
              </a:rPr>
              <a:t>8 reviews per year total). </a:t>
            </a:r>
            <a:r>
              <a:rPr lang="en-US" sz="2000" dirty="0" smtClean="0">
                <a:solidFill>
                  <a:srgbClr val="FF0000"/>
                </a:solidFill>
              </a:rPr>
              <a:t>The GP’s were charged with making a written-report; we requested that the area leaders write a written response to the report (these are on the psec web page).</a:t>
            </a:r>
          </a:p>
          <a:p>
            <a:pPr marL="514350" indent="-514350">
              <a:lnSpc>
                <a:spcPct val="75000"/>
              </a:lnSpc>
              <a:buFont typeface="+mj-lt"/>
              <a:buAutoNum type="arabicPeriod"/>
            </a:pPr>
            <a:endParaRPr lang="en-US" sz="2000" dirty="0">
              <a:solidFill>
                <a:schemeClr val="accent4">
                  <a:lumMod val="10000"/>
                </a:schemeClr>
              </a:solidFill>
            </a:endParaRPr>
          </a:p>
          <a:p>
            <a:pPr marL="514350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We reviewed work and planned next steps by having  two Collaboration Meetings per year (also on the psec web page- </a:t>
            </a:r>
            <a:r>
              <a:rPr lang="en-US" sz="2000" dirty="0" err="1" smtClean="0">
                <a:solidFill>
                  <a:schemeClr val="accent4">
                    <a:lumMod val="10000"/>
                  </a:schemeClr>
                </a:solidFill>
              </a:rPr>
              <a:t>tho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 some ANL links are broken).</a:t>
            </a:r>
          </a:p>
          <a:p>
            <a:pPr marL="514350" indent="-514350">
              <a:lnSpc>
                <a:spcPct val="75000"/>
              </a:lnSpc>
              <a:buFont typeface="+mj-lt"/>
              <a:buAutoNum type="arabicPeriod"/>
            </a:pPr>
            <a:endParaRPr lang="en-US" sz="2000" dirty="0">
              <a:solidFill>
                <a:schemeClr val="accent4">
                  <a:lumMod val="10000"/>
                </a:schemeClr>
              </a:solidFill>
            </a:endParaRPr>
          </a:p>
          <a:p>
            <a:pPr marL="514350" indent="-514350">
              <a:lnSpc>
                <a:spcPct val="75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We (Klaus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Attenkofer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was invaluable) organized workshops (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Chicago,France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) on specific problems-assigned talks to experts, even if we didn’t know them.</a:t>
            </a:r>
          </a:p>
          <a:p>
            <a:pPr>
              <a:lnSpc>
                <a:spcPct val="75000"/>
              </a:lnSpc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       (see web site).</a:t>
            </a:r>
          </a:p>
        </p:txBody>
      </p:sp>
    </p:spTree>
    <p:extLst>
      <p:ext uri="{BB962C8B-B14F-4D97-AF65-F5344CB8AC3E}">
        <p14:creationId xmlns:p14="http://schemas.microsoft.com/office/powerpoint/2010/main" val="200741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76200"/>
            <a:ext cx="9296400" cy="762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  R&amp;D used complementary strengths of  Natl. Labs, Universities, Industry</a:t>
            </a:r>
            <a:endParaRPr lang="en-US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7325-2A06-4FA6-988A-4E8B80AA01D8}" type="datetime1">
              <a:rPr lang="en-US" smtClean="0"/>
              <a:t>7/18/2015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Hawaii Meetiing/Review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2C711-AEBE-4F4C-954C-2D5A9087139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" y="1066800"/>
            <a:ext cx="90678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Natl Labs have extraordinary facilities, expertise- ANL is especially strong in MSD (M.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</a:rPr>
              <a:t>Pellin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, I.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</a:rPr>
              <a:t>Veryovkin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)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, ESD (Jeff Elam), XSD (Klaus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</a:rPr>
              <a:t>Attenkofer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, Bernhard Adams, APS lab).</a:t>
            </a:r>
          </a:p>
          <a:p>
            <a:pPr marL="457200" indent="-4572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Universities have world-class facilities and expertise in specific areas– SSL (</a:t>
            </a:r>
            <a:r>
              <a:rPr lang="en-US" sz="2800" dirty="0" err="1" smtClean="0">
                <a:solidFill>
                  <a:srgbClr val="FF0000"/>
                </a:solidFill>
              </a:rPr>
              <a:t>Ossy</a:t>
            </a:r>
            <a:r>
              <a:rPr lang="en-US" sz="2800" dirty="0" smtClean="0">
                <a:solidFill>
                  <a:srgbClr val="FF0000"/>
                </a:solidFill>
              </a:rPr>
              <a:t>), Hawaii (Gary).</a:t>
            </a:r>
          </a:p>
          <a:p>
            <a:pPr marL="457200" indent="-4572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</a:rPr>
              <a:t>Industry has a complementary set of facilities and expertise, and also a discipline and methodology that neither the Labs nor the Universities have.</a:t>
            </a:r>
          </a:p>
          <a:p>
            <a:pPr marL="457200" indent="-4572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3657600"/>
            <a:ext cx="9067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Three other factors were crucial for LAPPD:</a:t>
            </a:r>
          </a:p>
          <a:p>
            <a:pPr>
              <a:lnSpc>
                <a:spcPct val="75000"/>
              </a:lnSpc>
            </a:pPr>
            <a:endParaRPr lang="en-US" sz="28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marL="457200" indent="-4572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All the senior management worked hands-on (no high salaries for only oversight of a small group)</a:t>
            </a:r>
          </a:p>
          <a:p>
            <a:pPr marL="457200" indent="-4572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</a:rPr>
              <a:t>All the senior management had extensive technical experience (</a:t>
            </a:r>
            <a:r>
              <a:rPr lang="en-US" sz="2800" dirty="0" err="1" smtClean="0">
                <a:solidFill>
                  <a:schemeClr val="accent4">
                    <a:lumMod val="10000"/>
                  </a:schemeClr>
                </a:solidFill>
              </a:rPr>
              <a:t>Ossy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</a:rPr>
              <a:t> (SSL), Gary (UH), Michael (Incom) </a:t>
            </a:r>
          </a:p>
          <a:p>
            <a:pPr marL="457200" indent="-457200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We had world-class expertise (I claimed the best in the world) in each area: </a:t>
            </a:r>
            <a:r>
              <a:rPr lang="en-US" sz="2800" dirty="0" err="1" smtClean="0">
                <a:solidFill>
                  <a:srgbClr val="FF0000"/>
                </a:solidFill>
              </a:rPr>
              <a:t>Ossy</a:t>
            </a:r>
            <a:r>
              <a:rPr lang="en-US" sz="2800" dirty="0" smtClean="0">
                <a:solidFill>
                  <a:srgbClr val="FF0000"/>
                </a:solidFill>
              </a:rPr>
              <a:t>, Gary, Jeff Elam, Michael)  </a:t>
            </a:r>
          </a:p>
        </p:txBody>
      </p:sp>
    </p:spTree>
    <p:extLst>
      <p:ext uri="{BB962C8B-B14F-4D97-AF65-F5344CB8AC3E}">
        <p14:creationId xmlns:p14="http://schemas.microsoft.com/office/powerpoint/2010/main" val="189260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-122237"/>
            <a:ext cx="9296400" cy="73183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rgbClr val="002060"/>
                </a:solidFill>
              </a:rPr>
              <a:t>The 4 `Divisions’ of glass LAPPD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609599"/>
            <a:ext cx="4114800" cy="29152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CV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1000" y="3657600"/>
            <a:ext cx="4114800" cy="304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CV</a:t>
            </a: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685800"/>
            <a:ext cx="3505200" cy="457200"/>
          </a:xfrm>
        </p:spPr>
        <p:txBody>
          <a:bodyPr>
            <a:normAutofit/>
          </a:bodyPr>
          <a:lstStyle/>
          <a:p>
            <a:pPr marL="0" indent="0">
              <a:lnSpc>
                <a:spcPct val="65000"/>
              </a:lnSpc>
              <a:buClr>
                <a:srgbClr val="FFCC00"/>
              </a:buClr>
              <a:buNone/>
              <a:defRPr/>
            </a:pPr>
            <a:r>
              <a:rPr lang="en-US" b="1" dirty="0" smtClean="0">
                <a:solidFill>
                  <a:srgbClr val="C00000"/>
                </a:solidFill>
              </a:rPr>
              <a:t>Hermetic Packaging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8200" y="609599"/>
            <a:ext cx="3962400" cy="2895600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CV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648200" y="3677265"/>
            <a:ext cx="4038600" cy="30283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CV</a:t>
            </a:r>
            <a:endParaRPr lang="en-US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724400" y="685800"/>
            <a:ext cx="3846871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65000"/>
              </a:lnSpc>
              <a:buClr>
                <a:srgbClr val="FFCC00"/>
              </a:buClr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002060"/>
                </a:solidFill>
              </a:rPr>
              <a:t>Electronics/Integration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609600" y="3733800"/>
            <a:ext cx="3733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65000"/>
              </a:lnSpc>
              <a:buClr>
                <a:srgbClr val="FFCC00"/>
              </a:buClr>
              <a:buFont typeface="Arial" pitchFamily="34" charset="0"/>
              <a:buNone/>
              <a:defRPr/>
            </a:pPr>
            <a:r>
              <a:rPr lang="en-US" b="1" dirty="0" err="1" smtClean="0">
                <a:solidFill>
                  <a:srgbClr val="FF3300"/>
                </a:solidFill>
              </a:rPr>
              <a:t>MicroChannel</a:t>
            </a:r>
            <a:r>
              <a:rPr lang="en-US" b="1" dirty="0" smtClean="0">
                <a:solidFill>
                  <a:srgbClr val="FF3300"/>
                </a:solidFill>
              </a:rPr>
              <a:t> Plates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5105400" y="3733800"/>
            <a:ext cx="35052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65000"/>
              </a:lnSpc>
              <a:buClr>
                <a:srgbClr val="FFCC00"/>
              </a:buClr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Photocathodes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" t="21704" r="3089" b="12022"/>
          <a:stretch/>
        </p:blipFill>
        <p:spPr>
          <a:xfrm>
            <a:off x="457201" y="1109194"/>
            <a:ext cx="3810000" cy="2015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834" y="1143000"/>
            <a:ext cx="3715366" cy="1886478"/>
          </a:xfrm>
          <a:prstGeom prst="rect">
            <a:avLst/>
          </a:prstGeom>
        </p:spPr>
      </p:pic>
      <p:pic>
        <p:nvPicPr>
          <p:cNvPr id="19" name="Picture 18" descr="2500v_400v_UV_1000se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0156" y="4191000"/>
            <a:ext cx="2192688" cy="21485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834" y="4089134"/>
            <a:ext cx="1729234" cy="23116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9" t="13464" r="51170" b="3806"/>
          <a:stretch/>
        </p:blipFill>
        <p:spPr>
          <a:xfrm>
            <a:off x="6705600" y="4113716"/>
            <a:ext cx="1598511" cy="236328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51517"/>
                </a:solidFill>
              </a:rPr>
              <a:t>Hawaii Meetiing/Review</a:t>
            </a:r>
            <a:endParaRPr lang="en-US" dirty="0">
              <a:solidFill>
                <a:srgbClr val="15151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EF0D-A090-4E88-B378-574BC556C856}" type="datetime1">
              <a:rPr lang="en-US" smtClean="0"/>
              <a:t>7/19/2015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0" y="6400800"/>
            <a:ext cx="1106393" cy="333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Old Slide</a:t>
            </a:r>
          </a:p>
        </p:txBody>
      </p:sp>
    </p:spTree>
    <p:extLst>
      <p:ext uri="{BB962C8B-B14F-4D97-AF65-F5344CB8AC3E}">
        <p14:creationId xmlns:p14="http://schemas.microsoft.com/office/powerpoint/2010/main" val="346366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F324279A-C79C-43BF-841C-354AFA78BDB3}" type="datetime1">
              <a:rPr lang="en-US" altLang="en-US" sz="1200" b="0" smtClean="0">
                <a:latin typeface="Arial" charset="0"/>
              </a:rPr>
              <a:pPr/>
              <a:t>7/18/2015</a:t>
            </a:fld>
            <a:endParaRPr lang="en-US" altLang="en-US" sz="1200" b="0" smtClean="0">
              <a:latin typeface="Arial" charset="0"/>
            </a:endParaRP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1E2641C9-E32A-4F0E-8D71-5D3E2D7F41EB}" type="slidenum">
              <a:rPr lang="en-US" altLang="en-US" sz="1200" b="0" smtClean="0">
                <a:latin typeface="Arial" charset="0"/>
              </a:rPr>
              <a:pPr/>
              <a:t>8</a:t>
            </a:fld>
            <a:endParaRPr lang="en-US" altLang="en-US" sz="1200" b="0" smtClean="0">
              <a:latin typeface="Arial" charset="0"/>
            </a:endParaRPr>
          </a:p>
        </p:txBody>
      </p:sp>
      <p:sp>
        <p:nvSpPr>
          <p:cNvPr id="34820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200" b="0" smtClean="0">
                <a:latin typeface="Arial" charset="0"/>
              </a:rPr>
              <a:t>IEEE Workshop</a:t>
            </a:r>
          </a:p>
        </p:txBody>
      </p:sp>
      <p:sp>
        <p:nvSpPr>
          <p:cNvPr id="34821" name="Rectangle 19"/>
          <p:cNvSpPr>
            <a:spLocks noChangeArrowheads="1"/>
          </p:cNvSpPr>
          <p:nvPr/>
        </p:nvSpPr>
        <p:spPr bwMode="auto">
          <a:xfrm>
            <a:off x="6977063" y="968375"/>
            <a:ext cx="2054225" cy="592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4822" name="Rectangle 18"/>
          <p:cNvSpPr>
            <a:spLocks noChangeArrowheads="1"/>
          </p:cNvSpPr>
          <p:nvPr/>
        </p:nvSpPr>
        <p:spPr bwMode="auto">
          <a:xfrm>
            <a:off x="4699000" y="985838"/>
            <a:ext cx="2054225" cy="592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4823" name="Rectangle 17"/>
          <p:cNvSpPr>
            <a:spLocks noChangeArrowheads="1"/>
          </p:cNvSpPr>
          <p:nvPr/>
        </p:nvSpPr>
        <p:spPr bwMode="auto">
          <a:xfrm>
            <a:off x="2405063" y="968375"/>
            <a:ext cx="2054225" cy="592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334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4825" y="0"/>
            <a:ext cx="8229600" cy="646113"/>
          </a:xfrm>
        </p:spPr>
        <p:txBody>
          <a:bodyPr/>
          <a:lstStyle/>
          <a:p>
            <a:pPr>
              <a:lnSpc>
                <a:spcPct val="70000"/>
              </a:lnSpc>
              <a:defRPr/>
            </a:pPr>
            <a:r>
              <a:rPr lang="en-US" dirty="0" smtClean="0"/>
              <a:t>2010 </a:t>
            </a:r>
            <a:r>
              <a:rPr lang="en-US" dirty="0" err="1" smtClean="0"/>
              <a:t>GodParent</a:t>
            </a:r>
            <a:r>
              <a:rPr lang="en-US" dirty="0" smtClean="0"/>
              <a:t> </a:t>
            </a:r>
            <a:r>
              <a:rPr lang="en-US" dirty="0"/>
              <a:t>Review Panels</a:t>
            </a:r>
          </a:p>
        </p:txBody>
      </p:sp>
      <p:sp>
        <p:nvSpPr>
          <p:cNvPr id="34825" name="Rectangle 4"/>
          <p:cNvSpPr>
            <a:spLocks noChangeArrowheads="1"/>
          </p:cNvSpPr>
          <p:nvPr/>
        </p:nvSpPr>
        <p:spPr bwMode="auto">
          <a:xfrm>
            <a:off x="128588" y="992188"/>
            <a:ext cx="2054225" cy="592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4826" name="Rectangle 5"/>
          <p:cNvSpPr>
            <a:spLocks noChangeArrowheads="1"/>
          </p:cNvSpPr>
          <p:nvPr/>
        </p:nvSpPr>
        <p:spPr bwMode="auto">
          <a:xfrm>
            <a:off x="128588" y="1790700"/>
            <a:ext cx="2054225" cy="36718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en-US" altLang="en-US" sz="3600"/>
          </a:p>
        </p:txBody>
      </p:sp>
      <p:sp>
        <p:nvSpPr>
          <p:cNvPr id="34827" name="Text Box 6"/>
          <p:cNvSpPr txBox="1">
            <a:spLocks noChangeArrowheads="1"/>
          </p:cNvSpPr>
          <p:nvPr/>
        </p:nvSpPr>
        <p:spPr bwMode="auto">
          <a:xfrm>
            <a:off x="277813" y="1104900"/>
            <a:ext cx="1941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chemeClr val="bg2"/>
                </a:solidFill>
              </a:rPr>
              <a:t>Packaging Group</a:t>
            </a:r>
          </a:p>
        </p:txBody>
      </p:sp>
      <p:sp>
        <p:nvSpPr>
          <p:cNvPr id="34828" name="Rectangle 9"/>
          <p:cNvSpPr>
            <a:spLocks noChangeArrowheads="1"/>
          </p:cNvSpPr>
          <p:nvPr/>
        </p:nvSpPr>
        <p:spPr bwMode="auto">
          <a:xfrm>
            <a:off x="2420938" y="1785938"/>
            <a:ext cx="2054225" cy="36718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4829" name="Text Box 10"/>
          <p:cNvSpPr txBox="1">
            <a:spLocks noChangeArrowheads="1"/>
          </p:cNvSpPr>
          <p:nvPr/>
        </p:nvSpPr>
        <p:spPr bwMode="auto">
          <a:xfrm>
            <a:off x="2819400" y="1089025"/>
            <a:ext cx="1941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chemeClr val="bg2"/>
                </a:solidFill>
              </a:rPr>
              <a:t>MCP Group</a:t>
            </a:r>
          </a:p>
        </p:txBody>
      </p:sp>
      <p:sp>
        <p:nvSpPr>
          <p:cNvPr id="34830" name="Rectangle 12"/>
          <p:cNvSpPr>
            <a:spLocks noChangeArrowheads="1"/>
          </p:cNvSpPr>
          <p:nvPr/>
        </p:nvSpPr>
        <p:spPr bwMode="auto">
          <a:xfrm>
            <a:off x="4706938" y="1771650"/>
            <a:ext cx="2054225" cy="36718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4831" name="Text Box 13"/>
          <p:cNvSpPr txBox="1">
            <a:spLocks noChangeArrowheads="1"/>
          </p:cNvSpPr>
          <p:nvPr/>
        </p:nvSpPr>
        <p:spPr bwMode="auto">
          <a:xfrm>
            <a:off x="4649788" y="1085850"/>
            <a:ext cx="2216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chemeClr val="bg2"/>
                </a:solidFill>
              </a:rPr>
              <a:t>Photocathode Group</a:t>
            </a:r>
          </a:p>
        </p:txBody>
      </p:sp>
      <p:sp>
        <p:nvSpPr>
          <p:cNvPr id="34832" name="Rectangle 15"/>
          <p:cNvSpPr>
            <a:spLocks noChangeArrowheads="1"/>
          </p:cNvSpPr>
          <p:nvPr/>
        </p:nvSpPr>
        <p:spPr bwMode="auto">
          <a:xfrm>
            <a:off x="6994525" y="1738313"/>
            <a:ext cx="2054225" cy="36718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4833" name="Text Box 16"/>
          <p:cNvSpPr txBox="1">
            <a:spLocks noChangeArrowheads="1"/>
          </p:cNvSpPr>
          <p:nvPr/>
        </p:nvSpPr>
        <p:spPr bwMode="auto">
          <a:xfrm>
            <a:off x="7048500" y="1084263"/>
            <a:ext cx="1941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chemeClr val="bg2"/>
                </a:solidFill>
              </a:rPr>
              <a:t>Electronics Group</a:t>
            </a:r>
          </a:p>
        </p:txBody>
      </p:sp>
      <p:sp>
        <p:nvSpPr>
          <p:cNvPr id="34834" name="Text Box 20"/>
          <p:cNvSpPr txBox="1">
            <a:spLocks noChangeArrowheads="1"/>
          </p:cNvSpPr>
          <p:nvPr/>
        </p:nvSpPr>
        <p:spPr bwMode="auto">
          <a:xfrm>
            <a:off x="128588" y="2036763"/>
            <a:ext cx="2090737" cy="207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u="sng" dirty="0">
                <a:solidFill>
                  <a:srgbClr val="151517"/>
                </a:solidFill>
                <a:latin typeface="Comic Sans MS" panose="030F0702030302020204" pitchFamily="66" charset="0"/>
              </a:rPr>
              <a:t>Karen </a:t>
            </a:r>
            <a:r>
              <a:rPr lang="en-US" altLang="en-US" sz="2000" u="sng" dirty="0" err="1">
                <a:solidFill>
                  <a:srgbClr val="151517"/>
                </a:solidFill>
                <a:latin typeface="Comic Sans MS" panose="030F0702030302020204" pitchFamily="66" charset="0"/>
              </a:rPr>
              <a:t>Byrum</a:t>
            </a:r>
            <a:endParaRPr lang="en-US" altLang="en-US" sz="2000" u="sng" dirty="0">
              <a:solidFill>
                <a:srgbClr val="151517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000" dirty="0" err="1">
                <a:solidFill>
                  <a:srgbClr val="151517"/>
                </a:solidFill>
                <a:latin typeface="Comic Sans MS" panose="030F0702030302020204" pitchFamily="66" charset="0"/>
              </a:rPr>
              <a:t>K.Arisaka</a:t>
            </a:r>
            <a:endParaRPr lang="en-US" altLang="en-US" sz="2000" dirty="0">
              <a:solidFill>
                <a:srgbClr val="151517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000" dirty="0">
                <a:solidFill>
                  <a:srgbClr val="151517"/>
                </a:solidFill>
                <a:latin typeface="Comic Sans MS" panose="030F0702030302020204" pitchFamily="66" charset="0"/>
              </a:rPr>
              <a:t>J. Elam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000" dirty="0">
                <a:solidFill>
                  <a:srgbClr val="151517"/>
                </a:solidFill>
                <a:latin typeface="Comic Sans MS" panose="030F0702030302020204" pitchFamily="66" charset="0"/>
              </a:rPr>
              <a:t>D. </a:t>
            </a:r>
            <a:r>
              <a:rPr lang="en-US" altLang="en-US" sz="2000" dirty="0" err="1">
                <a:solidFill>
                  <a:srgbClr val="151517"/>
                </a:solidFill>
                <a:latin typeface="Comic Sans MS" panose="030F0702030302020204" pitchFamily="66" charset="0"/>
              </a:rPr>
              <a:t>Ferenc</a:t>
            </a:r>
            <a:endParaRPr lang="en-US" altLang="en-US" sz="2000" dirty="0">
              <a:solidFill>
                <a:srgbClr val="151517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000" dirty="0">
                <a:solidFill>
                  <a:srgbClr val="151517"/>
                </a:solidFill>
                <a:latin typeface="Comic Sans MS" panose="030F0702030302020204" pitchFamily="66" charset="0"/>
              </a:rPr>
              <a:t>J.F. </a:t>
            </a:r>
            <a:r>
              <a:rPr lang="en-US" altLang="en-US" sz="2000" dirty="0" err="1">
                <a:solidFill>
                  <a:srgbClr val="151517"/>
                </a:solidFill>
                <a:latin typeface="Comic Sans MS" panose="030F0702030302020204" pitchFamily="66" charset="0"/>
              </a:rPr>
              <a:t>Genat</a:t>
            </a:r>
            <a:endParaRPr lang="en-US" altLang="en-US" sz="2000" dirty="0">
              <a:solidFill>
                <a:srgbClr val="151517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000" dirty="0">
                <a:solidFill>
                  <a:srgbClr val="151517"/>
                </a:solidFill>
                <a:latin typeface="Comic Sans MS" panose="030F0702030302020204" pitchFamily="66" charset="0"/>
              </a:rPr>
              <a:t>P. </a:t>
            </a:r>
            <a:r>
              <a:rPr lang="en-US" altLang="en-US" sz="2000" dirty="0" err="1">
                <a:solidFill>
                  <a:srgbClr val="151517"/>
                </a:solidFill>
                <a:latin typeface="Comic Sans MS" panose="030F0702030302020204" pitchFamily="66" charset="0"/>
              </a:rPr>
              <a:t>Hink</a:t>
            </a:r>
            <a:endParaRPr lang="en-US" altLang="en-US" sz="2000" dirty="0">
              <a:solidFill>
                <a:srgbClr val="151517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000" dirty="0">
                <a:solidFill>
                  <a:srgbClr val="151517"/>
                </a:solidFill>
                <a:latin typeface="Comic Sans MS" panose="030F0702030302020204" pitchFamily="66" charset="0"/>
              </a:rPr>
              <a:t>A. </a:t>
            </a:r>
            <a:r>
              <a:rPr lang="en-US" altLang="en-US" sz="2000" dirty="0" err="1">
                <a:solidFill>
                  <a:srgbClr val="151517"/>
                </a:solidFill>
                <a:latin typeface="Comic Sans MS" panose="030F0702030302020204" pitchFamily="66" charset="0"/>
              </a:rPr>
              <a:t>Ronzhin</a:t>
            </a:r>
            <a:endParaRPr lang="en-US" altLang="en-US" sz="2000" dirty="0">
              <a:solidFill>
                <a:srgbClr val="151517"/>
              </a:solidFill>
              <a:latin typeface="Comic Sans MS" panose="030F0702030302020204" pitchFamily="66" charset="0"/>
            </a:endParaRPr>
          </a:p>
        </p:txBody>
      </p:sp>
      <p:sp>
        <p:nvSpPr>
          <p:cNvPr id="34835" name="Text Box 21"/>
          <p:cNvSpPr txBox="1">
            <a:spLocks noChangeArrowheads="1"/>
          </p:cNvSpPr>
          <p:nvPr/>
        </p:nvSpPr>
        <p:spPr bwMode="auto">
          <a:xfrm>
            <a:off x="2463800" y="2047875"/>
            <a:ext cx="2090738" cy="2064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u="sng" dirty="0">
                <a:solidFill>
                  <a:srgbClr val="151517"/>
                </a:solidFill>
                <a:latin typeface="Comic Sans MS" pitchFamily="66" charset="0"/>
              </a:rPr>
              <a:t>Bob Wagner</a:t>
            </a:r>
          </a:p>
          <a:p>
            <a:pPr algn="ctr">
              <a:lnSpc>
                <a:spcPct val="80000"/>
              </a:lnSpc>
              <a:spcBef>
                <a:spcPct val="10000"/>
              </a:spcBef>
            </a:pPr>
            <a:r>
              <a:rPr lang="en-US" altLang="en-US" sz="2000" dirty="0" err="1">
                <a:solidFill>
                  <a:srgbClr val="151517"/>
                </a:solidFill>
                <a:latin typeface="Comic Sans MS" pitchFamily="66" charset="0"/>
              </a:rPr>
              <a:t>K.Attenkofer</a:t>
            </a:r>
            <a:endParaRPr lang="en-US" altLang="en-US" sz="2000" dirty="0">
              <a:solidFill>
                <a:srgbClr val="151517"/>
              </a:solidFill>
              <a:latin typeface="Comic Sans MS" pitchFamily="66" charset="0"/>
            </a:endParaRPr>
          </a:p>
          <a:p>
            <a:pPr algn="ctr">
              <a:lnSpc>
                <a:spcPct val="80000"/>
              </a:lnSpc>
              <a:spcBef>
                <a:spcPct val="10000"/>
              </a:spcBef>
              <a:buFontTx/>
              <a:buAutoNum type="alphaUcPeriod"/>
            </a:pPr>
            <a:r>
              <a:rPr lang="en-US" altLang="en-US" sz="2000" dirty="0" err="1">
                <a:solidFill>
                  <a:srgbClr val="151517"/>
                </a:solidFill>
                <a:latin typeface="Comic Sans MS" pitchFamily="66" charset="0"/>
              </a:rPr>
              <a:t>Bross</a:t>
            </a:r>
            <a:endParaRPr lang="en-US" altLang="en-US" sz="2000" dirty="0">
              <a:solidFill>
                <a:srgbClr val="151517"/>
              </a:solidFill>
              <a:latin typeface="Comic Sans MS" pitchFamily="66" charset="0"/>
            </a:endParaRPr>
          </a:p>
          <a:p>
            <a:pPr algn="ctr">
              <a:lnSpc>
                <a:spcPct val="80000"/>
              </a:lnSpc>
              <a:spcBef>
                <a:spcPct val="10000"/>
              </a:spcBef>
            </a:pPr>
            <a:r>
              <a:rPr lang="en-US" altLang="en-US" sz="2000" dirty="0">
                <a:solidFill>
                  <a:srgbClr val="151517"/>
                </a:solidFill>
                <a:latin typeface="Comic Sans MS" pitchFamily="66" charset="0"/>
              </a:rPr>
              <a:t>Z. </a:t>
            </a:r>
            <a:r>
              <a:rPr lang="en-US" altLang="en-US" sz="2000" dirty="0" err="1">
                <a:solidFill>
                  <a:srgbClr val="151517"/>
                </a:solidFill>
                <a:latin typeface="Comic Sans MS" pitchFamily="66" charset="0"/>
              </a:rPr>
              <a:t>Insepov</a:t>
            </a:r>
            <a:endParaRPr lang="en-US" altLang="en-US" sz="2000" dirty="0">
              <a:solidFill>
                <a:srgbClr val="151517"/>
              </a:solidFill>
              <a:latin typeface="Comic Sans MS" pitchFamily="66" charset="0"/>
            </a:endParaRPr>
          </a:p>
          <a:p>
            <a:pPr algn="ctr">
              <a:lnSpc>
                <a:spcPct val="80000"/>
              </a:lnSpc>
              <a:spcBef>
                <a:spcPct val="10000"/>
              </a:spcBef>
              <a:buFontTx/>
              <a:buAutoNum type="alphaUcPeriod"/>
            </a:pPr>
            <a:r>
              <a:rPr lang="en-US" altLang="en-US" sz="2000" dirty="0" err="1">
                <a:solidFill>
                  <a:srgbClr val="151517"/>
                </a:solidFill>
                <a:latin typeface="Comic Sans MS" pitchFamily="66" charset="0"/>
              </a:rPr>
              <a:t>Tremsin</a:t>
            </a:r>
            <a:endParaRPr lang="en-US" altLang="en-US" sz="2000" dirty="0">
              <a:solidFill>
                <a:srgbClr val="151517"/>
              </a:solidFill>
              <a:latin typeface="Comic Sans MS" pitchFamily="66" charset="0"/>
            </a:endParaRPr>
          </a:p>
          <a:p>
            <a:pPr algn="ctr">
              <a:lnSpc>
                <a:spcPct val="80000"/>
              </a:lnSpc>
              <a:spcBef>
                <a:spcPct val="10000"/>
              </a:spcBef>
            </a:pPr>
            <a:r>
              <a:rPr lang="en-US" altLang="en-US" sz="2000" dirty="0">
                <a:solidFill>
                  <a:srgbClr val="151517"/>
                </a:solidFill>
                <a:latin typeface="Comic Sans MS" pitchFamily="66" charset="0"/>
              </a:rPr>
              <a:t>J. </a:t>
            </a:r>
            <a:r>
              <a:rPr lang="en-US" altLang="en-US" sz="2000" dirty="0" err="1">
                <a:solidFill>
                  <a:srgbClr val="151517"/>
                </a:solidFill>
                <a:latin typeface="Comic Sans MS" pitchFamily="66" charset="0"/>
              </a:rPr>
              <a:t>Va’vra</a:t>
            </a:r>
            <a:endParaRPr lang="en-US" altLang="en-US" sz="2000" dirty="0">
              <a:solidFill>
                <a:srgbClr val="151517"/>
              </a:solidFill>
              <a:latin typeface="Comic Sans MS" pitchFamily="66" charset="0"/>
            </a:endParaRPr>
          </a:p>
          <a:p>
            <a:pPr algn="ctr">
              <a:lnSpc>
                <a:spcPct val="80000"/>
              </a:lnSpc>
              <a:spcBef>
                <a:spcPct val="10000"/>
              </a:spcBef>
            </a:pPr>
            <a:r>
              <a:rPr lang="en-US" altLang="en-US" sz="2000" dirty="0">
                <a:solidFill>
                  <a:srgbClr val="151517"/>
                </a:solidFill>
                <a:latin typeface="Comic Sans MS" pitchFamily="66" charset="0"/>
              </a:rPr>
              <a:t>A. </a:t>
            </a:r>
            <a:r>
              <a:rPr lang="en-US" altLang="en-US" sz="2000" dirty="0" err="1">
                <a:solidFill>
                  <a:srgbClr val="151517"/>
                </a:solidFill>
                <a:latin typeface="Comic Sans MS" pitchFamily="66" charset="0"/>
              </a:rPr>
              <a:t>Zinovev</a:t>
            </a:r>
            <a:endParaRPr lang="en-US" altLang="en-US" sz="2000" dirty="0">
              <a:solidFill>
                <a:srgbClr val="151517"/>
              </a:solidFill>
              <a:latin typeface="Comic Sans MS" pitchFamily="66" charset="0"/>
            </a:endParaRPr>
          </a:p>
        </p:txBody>
      </p:sp>
      <p:sp>
        <p:nvSpPr>
          <p:cNvPr id="34836" name="Text Box 23"/>
          <p:cNvSpPr txBox="1">
            <a:spLocks noChangeArrowheads="1"/>
          </p:cNvSpPr>
          <p:nvPr/>
        </p:nvSpPr>
        <p:spPr bwMode="auto">
          <a:xfrm>
            <a:off x="4808538" y="2068513"/>
            <a:ext cx="2090737" cy="2303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u="sng" dirty="0">
                <a:solidFill>
                  <a:srgbClr val="151517"/>
                </a:solidFill>
                <a:latin typeface="Comic Sans MS" pitchFamily="66" charset="0"/>
              </a:rPr>
              <a:t>Gary Varner</a:t>
            </a:r>
          </a:p>
          <a:p>
            <a:pPr algn="ctr">
              <a:lnSpc>
                <a:spcPct val="80000"/>
              </a:lnSpc>
              <a:spcBef>
                <a:spcPct val="10000"/>
              </a:spcBef>
            </a:pPr>
            <a:r>
              <a:rPr lang="en-US" altLang="en-US" sz="2000" dirty="0">
                <a:solidFill>
                  <a:srgbClr val="151517"/>
                </a:solidFill>
                <a:latin typeface="Comic Sans MS" pitchFamily="66" charset="0"/>
              </a:rPr>
              <a:t>J. Buckley</a:t>
            </a:r>
          </a:p>
          <a:p>
            <a:pPr algn="ctr">
              <a:lnSpc>
                <a:spcPct val="80000"/>
              </a:lnSpc>
              <a:spcBef>
                <a:spcPct val="10000"/>
              </a:spcBef>
            </a:pPr>
            <a:r>
              <a:rPr lang="en-US" altLang="en-US" sz="2000" dirty="0">
                <a:solidFill>
                  <a:srgbClr val="151517"/>
                </a:solidFill>
                <a:latin typeface="Comic Sans MS" pitchFamily="66" charset="0"/>
              </a:rPr>
              <a:t>K. </a:t>
            </a:r>
            <a:r>
              <a:rPr lang="en-US" altLang="en-US" sz="2000" dirty="0" err="1">
                <a:solidFill>
                  <a:srgbClr val="151517"/>
                </a:solidFill>
                <a:latin typeface="Comic Sans MS" pitchFamily="66" charset="0"/>
              </a:rPr>
              <a:t>Harkay</a:t>
            </a:r>
            <a:endParaRPr lang="en-US" altLang="en-US" sz="2000" dirty="0">
              <a:solidFill>
                <a:srgbClr val="151517"/>
              </a:solidFill>
              <a:latin typeface="Comic Sans MS" pitchFamily="66" charset="0"/>
            </a:endParaRPr>
          </a:p>
          <a:p>
            <a:pPr algn="ctr">
              <a:lnSpc>
                <a:spcPct val="80000"/>
              </a:lnSpc>
              <a:spcBef>
                <a:spcPct val="10000"/>
              </a:spcBef>
            </a:pPr>
            <a:r>
              <a:rPr lang="en-US" altLang="en-US" sz="2000" dirty="0">
                <a:solidFill>
                  <a:srgbClr val="151517"/>
                </a:solidFill>
                <a:latin typeface="Comic Sans MS" pitchFamily="66" charset="0"/>
              </a:rPr>
              <a:t>V. Ivanov</a:t>
            </a:r>
          </a:p>
          <a:p>
            <a:pPr algn="ctr">
              <a:lnSpc>
                <a:spcPct val="80000"/>
              </a:lnSpc>
              <a:spcBef>
                <a:spcPct val="10000"/>
              </a:spcBef>
              <a:buFontTx/>
              <a:buAutoNum type="alphaUcPeriod"/>
            </a:pPr>
            <a:r>
              <a:rPr lang="en-US" altLang="en-US" sz="2000" dirty="0" err="1">
                <a:solidFill>
                  <a:srgbClr val="151517"/>
                </a:solidFill>
                <a:latin typeface="Comic Sans MS" pitchFamily="66" charset="0"/>
              </a:rPr>
              <a:t>Lyashenko</a:t>
            </a:r>
            <a:endParaRPr lang="en-US" altLang="en-US" sz="2000" dirty="0">
              <a:solidFill>
                <a:srgbClr val="151517"/>
              </a:solidFill>
              <a:latin typeface="Comic Sans MS" pitchFamily="66" charset="0"/>
            </a:endParaRPr>
          </a:p>
          <a:p>
            <a:pPr algn="ctr">
              <a:lnSpc>
                <a:spcPct val="80000"/>
              </a:lnSpc>
              <a:spcBef>
                <a:spcPct val="10000"/>
              </a:spcBef>
            </a:pPr>
            <a:r>
              <a:rPr lang="en-US" altLang="en-US" sz="2000" dirty="0">
                <a:solidFill>
                  <a:srgbClr val="151517"/>
                </a:solidFill>
                <a:latin typeface="Comic Sans MS" pitchFamily="66" charset="0"/>
              </a:rPr>
              <a:t>T. </a:t>
            </a:r>
            <a:r>
              <a:rPr lang="en-US" altLang="en-US" sz="2000" dirty="0" err="1">
                <a:solidFill>
                  <a:srgbClr val="151517"/>
                </a:solidFill>
                <a:latin typeface="Comic Sans MS" pitchFamily="66" charset="0"/>
              </a:rPr>
              <a:t>Prolier</a:t>
            </a:r>
            <a:endParaRPr lang="en-US" altLang="en-US" sz="2000" dirty="0">
              <a:solidFill>
                <a:srgbClr val="151517"/>
              </a:solidFill>
              <a:latin typeface="Comic Sans MS" pitchFamily="66" charset="0"/>
            </a:endParaRPr>
          </a:p>
          <a:p>
            <a:pPr algn="ctr">
              <a:lnSpc>
                <a:spcPct val="80000"/>
              </a:lnSpc>
              <a:spcBef>
                <a:spcPct val="10000"/>
              </a:spcBef>
            </a:pPr>
            <a:r>
              <a:rPr lang="en-US" altLang="en-US" sz="2000" dirty="0">
                <a:solidFill>
                  <a:srgbClr val="151517"/>
                </a:solidFill>
                <a:latin typeface="Comic Sans MS" pitchFamily="66" charset="0"/>
              </a:rPr>
              <a:t>M. </a:t>
            </a:r>
            <a:r>
              <a:rPr lang="en-US" altLang="en-US" sz="2000" dirty="0" err="1">
                <a:solidFill>
                  <a:srgbClr val="151517"/>
                </a:solidFill>
                <a:latin typeface="Comic Sans MS" pitchFamily="66" charset="0"/>
              </a:rPr>
              <a:t>Wetstein</a:t>
            </a:r>
            <a:endParaRPr lang="en-US" altLang="en-US" sz="2000" dirty="0">
              <a:solidFill>
                <a:srgbClr val="151517"/>
              </a:solidFill>
              <a:latin typeface="Comic Sans MS" pitchFamily="66" charset="0"/>
            </a:endParaRPr>
          </a:p>
          <a:p>
            <a:pPr algn="ctr">
              <a:lnSpc>
                <a:spcPct val="70000"/>
              </a:lnSpc>
              <a:spcBef>
                <a:spcPct val="5000"/>
              </a:spcBef>
            </a:pPr>
            <a:endParaRPr lang="en-US" altLang="en-US" sz="2000" dirty="0">
              <a:solidFill>
                <a:srgbClr val="151517"/>
              </a:solidFill>
              <a:latin typeface="Comic Sans MS" pitchFamily="66" charset="0"/>
            </a:endParaRPr>
          </a:p>
        </p:txBody>
      </p:sp>
      <p:sp>
        <p:nvSpPr>
          <p:cNvPr id="34837" name="Text Box 24"/>
          <p:cNvSpPr txBox="1">
            <a:spLocks noChangeArrowheads="1"/>
          </p:cNvSpPr>
          <p:nvPr/>
        </p:nvSpPr>
        <p:spPr bwMode="auto">
          <a:xfrm>
            <a:off x="7053263" y="2106613"/>
            <a:ext cx="209073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u="sng" dirty="0" err="1">
                <a:solidFill>
                  <a:srgbClr val="151517"/>
                </a:solidFill>
                <a:latin typeface="Comic Sans MS" pitchFamily="66" charset="0"/>
              </a:rPr>
              <a:t>Zikri</a:t>
            </a:r>
            <a:r>
              <a:rPr lang="en-US" altLang="en-US" sz="2000" u="sng" dirty="0">
                <a:solidFill>
                  <a:srgbClr val="151517"/>
                </a:solidFill>
                <a:latin typeface="Comic Sans MS" pitchFamily="66" charset="0"/>
              </a:rPr>
              <a:t> </a:t>
            </a:r>
            <a:r>
              <a:rPr lang="en-US" altLang="en-US" sz="2000" u="sng" dirty="0" err="1">
                <a:solidFill>
                  <a:srgbClr val="151517"/>
                </a:solidFill>
                <a:latin typeface="Comic Sans MS" pitchFamily="66" charset="0"/>
              </a:rPr>
              <a:t>Yusof</a:t>
            </a:r>
            <a:endParaRPr lang="en-US" altLang="en-US" sz="2000" u="sng" dirty="0">
              <a:solidFill>
                <a:srgbClr val="151517"/>
              </a:solidFill>
              <a:latin typeface="Comic Sans MS" pitchFamily="66" charset="0"/>
            </a:endParaRPr>
          </a:p>
          <a:p>
            <a:pPr algn="ctr">
              <a:lnSpc>
                <a:spcPct val="80000"/>
              </a:lnSpc>
              <a:spcBef>
                <a:spcPct val="10000"/>
              </a:spcBef>
            </a:pPr>
            <a:r>
              <a:rPr lang="en-US" altLang="en-US" sz="2000" dirty="0">
                <a:solidFill>
                  <a:srgbClr val="151517"/>
                </a:solidFill>
                <a:latin typeface="Comic Sans MS" pitchFamily="66" charset="0"/>
              </a:rPr>
              <a:t>B. Adams</a:t>
            </a:r>
          </a:p>
          <a:p>
            <a:pPr algn="ctr">
              <a:lnSpc>
                <a:spcPct val="80000"/>
              </a:lnSpc>
              <a:spcBef>
                <a:spcPct val="10000"/>
              </a:spcBef>
            </a:pPr>
            <a:r>
              <a:rPr lang="en-US" altLang="en-US" sz="2000" dirty="0">
                <a:solidFill>
                  <a:srgbClr val="151517"/>
                </a:solidFill>
                <a:latin typeface="Comic Sans MS" pitchFamily="66" charset="0"/>
              </a:rPr>
              <a:t>M. </a:t>
            </a:r>
            <a:r>
              <a:rPr lang="en-US" altLang="en-US" sz="2000" dirty="0" err="1">
                <a:solidFill>
                  <a:srgbClr val="151517"/>
                </a:solidFill>
                <a:latin typeface="Comic Sans MS" pitchFamily="66" charset="0"/>
              </a:rPr>
              <a:t>Demarteau</a:t>
            </a:r>
            <a:endParaRPr lang="en-US" altLang="en-US" sz="2000" dirty="0">
              <a:solidFill>
                <a:srgbClr val="151517"/>
              </a:solidFill>
              <a:latin typeface="Comic Sans MS" pitchFamily="66" charset="0"/>
            </a:endParaRPr>
          </a:p>
          <a:p>
            <a:pPr algn="ctr">
              <a:lnSpc>
                <a:spcPct val="80000"/>
              </a:lnSpc>
              <a:spcBef>
                <a:spcPct val="10000"/>
              </a:spcBef>
            </a:pPr>
            <a:r>
              <a:rPr lang="en-US" altLang="en-US" sz="2000" dirty="0">
                <a:solidFill>
                  <a:srgbClr val="151517"/>
                </a:solidFill>
                <a:latin typeface="Comic Sans MS" pitchFamily="66" charset="0"/>
              </a:rPr>
              <a:t>G. Drake</a:t>
            </a:r>
          </a:p>
          <a:p>
            <a:pPr algn="ctr">
              <a:lnSpc>
                <a:spcPct val="80000"/>
              </a:lnSpc>
              <a:spcBef>
                <a:spcPct val="10000"/>
              </a:spcBef>
            </a:pPr>
            <a:r>
              <a:rPr lang="en-US" altLang="en-US" sz="2000" dirty="0">
                <a:solidFill>
                  <a:srgbClr val="151517"/>
                </a:solidFill>
                <a:latin typeface="Comic Sans MS" pitchFamily="66" charset="0"/>
              </a:rPr>
              <a:t>T. Liu</a:t>
            </a:r>
          </a:p>
          <a:p>
            <a:pPr algn="ctr">
              <a:lnSpc>
                <a:spcPct val="80000"/>
              </a:lnSpc>
              <a:spcBef>
                <a:spcPct val="10000"/>
              </a:spcBef>
            </a:pPr>
            <a:r>
              <a:rPr lang="en-US" altLang="en-US" sz="2000" dirty="0">
                <a:solidFill>
                  <a:srgbClr val="151517"/>
                </a:solidFill>
                <a:latin typeface="Comic Sans MS" pitchFamily="66" charset="0"/>
              </a:rPr>
              <a:t>I. </a:t>
            </a:r>
            <a:r>
              <a:rPr lang="en-US" altLang="en-US" sz="2000" dirty="0" err="1">
                <a:solidFill>
                  <a:srgbClr val="151517"/>
                </a:solidFill>
                <a:latin typeface="Comic Sans MS" pitchFamily="66" charset="0"/>
              </a:rPr>
              <a:t>Veryovkin</a:t>
            </a:r>
            <a:endParaRPr lang="en-US" altLang="en-US" sz="2000" dirty="0">
              <a:solidFill>
                <a:srgbClr val="151517"/>
              </a:solidFill>
              <a:latin typeface="Comic Sans MS" pitchFamily="66" charset="0"/>
            </a:endParaRPr>
          </a:p>
          <a:p>
            <a:pPr algn="ctr">
              <a:lnSpc>
                <a:spcPct val="80000"/>
              </a:lnSpc>
              <a:spcBef>
                <a:spcPct val="10000"/>
              </a:spcBef>
            </a:pPr>
            <a:r>
              <a:rPr lang="en-US" altLang="en-US" sz="2000" dirty="0">
                <a:solidFill>
                  <a:srgbClr val="151517"/>
                </a:solidFill>
                <a:latin typeface="Comic Sans MS" pitchFamily="66" charset="0"/>
              </a:rPr>
              <a:t>S. Ross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8588" y="6172200"/>
            <a:ext cx="9015412" cy="333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 smtClean="0">
                <a:solidFill>
                  <a:schemeClr val="tx1">
                    <a:lumMod val="75000"/>
                  </a:schemeClr>
                </a:solidFill>
              </a:rPr>
              <a:t>Note added: note that the Chair was internal to LAPPD but from a different 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 smtClean="0"/>
              <a:t>‘Portfolio of Risk’- Parallel Efforts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067800" cy="4525963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Two parallel but intertwined efforts at different levels of risk, reward:</a:t>
            </a:r>
          </a:p>
          <a:p>
            <a:pPr lvl="1"/>
            <a:r>
              <a:rPr lang="en-US" dirty="0" smtClean="0"/>
              <a:t> </a:t>
            </a:r>
            <a:r>
              <a:rPr lang="en-US" b="1" dirty="0" smtClean="0">
                <a:solidFill>
                  <a:srgbClr val="002060"/>
                </a:solidFill>
              </a:rPr>
              <a:t>SSL/Hawaii </a:t>
            </a:r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en-US" dirty="0" err="1" smtClean="0">
                <a:solidFill>
                  <a:srgbClr val="002060"/>
                </a:solidFill>
              </a:rPr>
              <a:t>Siegmund</a:t>
            </a:r>
            <a:r>
              <a:rPr lang="en-US" dirty="0" smtClean="0">
                <a:solidFill>
                  <a:srgbClr val="002060"/>
                </a:solidFill>
              </a:rPr>
              <a:t>)- ceramic package based on </a:t>
            </a:r>
            <a:r>
              <a:rPr lang="en-US" dirty="0" err="1" smtClean="0">
                <a:solidFill>
                  <a:srgbClr val="002060"/>
                </a:solidFill>
              </a:rPr>
              <a:t>Planacon</a:t>
            </a:r>
            <a:r>
              <a:rPr lang="en-US" dirty="0" smtClean="0">
                <a:solidFill>
                  <a:srgbClr val="002060"/>
                </a:solidFill>
              </a:rPr>
              <a:t> experience, </a:t>
            </a:r>
            <a:r>
              <a:rPr lang="en-US" dirty="0" err="1" smtClean="0">
                <a:solidFill>
                  <a:srgbClr val="002060"/>
                </a:solidFill>
              </a:rPr>
              <a:t>NaKSb</a:t>
            </a:r>
            <a:r>
              <a:rPr lang="en-US" dirty="0" smtClean="0">
                <a:solidFill>
                  <a:srgbClr val="002060"/>
                </a:solidFill>
              </a:rPr>
              <a:t> cathode, higher cost, smaller area, lower throughput,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lower risk due to fewer innovations, more experience;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ANL/UC </a:t>
            </a:r>
            <a:r>
              <a:rPr lang="en-US" dirty="0" smtClean="0">
                <a:solidFill>
                  <a:srgbClr val="002060"/>
                </a:solidFill>
              </a:rPr>
              <a:t>(Wagner, </a:t>
            </a:r>
            <a:r>
              <a:rPr lang="en-US" dirty="0" err="1" smtClean="0">
                <a:solidFill>
                  <a:srgbClr val="002060"/>
                </a:solidFill>
              </a:rPr>
              <a:t>Byrum,Frisch</a:t>
            </a:r>
            <a:r>
              <a:rPr lang="en-US" dirty="0" smtClean="0">
                <a:solidFill>
                  <a:srgbClr val="002060"/>
                </a:solidFill>
              </a:rPr>
              <a:t>)- glass package, </a:t>
            </a:r>
            <a:r>
              <a:rPr lang="en-US" dirty="0" err="1" smtClean="0">
                <a:solidFill>
                  <a:srgbClr val="002060"/>
                </a:solidFill>
              </a:rPr>
              <a:t>KCsSb</a:t>
            </a:r>
            <a:r>
              <a:rPr lang="en-US" dirty="0" smtClean="0">
                <a:solidFill>
                  <a:srgbClr val="002060"/>
                </a:solidFill>
              </a:rPr>
              <a:t> cathode, lower cost, larger area, higher throughput, </a:t>
            </a:r>
            <a:r>
              <a:rPr lang="en-US" b="1" dirty="0" smtClean="0">
                <a:solidFill>
                  <a:srgbClr val="FF0000"/>
                </a:solidFill>
              </a:rPr>
              <a:t>higher risk, but more innovation and use of new technologies.</a:t>
            </a:r>
          </a:p>
          <a:p>
            <a:r>
              <a:rPr lang="en-US" sz="2800" b="1" dirty="0" smtClean="0"/>
              <a:t>Reduce risk and enhance reward by diversification onto the 2 paths. </a:t>
            </a:r>
            <a:r>
              <a:rPr lang="en-US" sz="2800" dirty="0" smtClean="0"/>
              <a:t>Has proved very beneficial to both efforts (much cross-fertilization, and shared MCP development)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2348-8410-4D24-BCEA-4D22B30E0C63}" type="datetime1">
              <a:rPr lang="en-US" smtClean="0"/>
              <a:t>7/18/2015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51517"/>
                </a:solidFill>
              </a:rPr>
              <a:t>DOE Germantown</a:t>
            </a:r>
            <a:endParaRPr lang="en-US" dirty="0">
              <a:solidFill>
                <a:srgbClr val="15151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6629400"/>
            <a:ext cx="2667000" cy="333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Old slide (2010?)</a:t>
            </a:r>
          </a:p>
        </p:txBody>
      </p:sp>
    </p:spTree>
    <p:extLst>
      <p:ext uri="{BB962C8B-B14F-4D97-AF65-F5344CB8AC3E}">
        <p14:creationId xmlns:p14="http://schemas.microsoft.com/office/powerpoint/2010/main" val="159142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1">
      <a:dk1>
        <a:srgbClr val="84A3FF"/>
      </a:dk1>
      <a:lt1>
        <a:srgbClr val="FFFFFF"/>
      </a:lt1>
      <a:dk2>
        <a:srgbClr val="84A3FF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151515"/>
      </a:hlink>
      <a:folHlink>
        <a:srgbClr val="FFFF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rgbClr val="002060"/>
          </a:solidFill>
        </a:ln>
      </a:spPr>
      <a:bodyPr wrap="square" rtlCol="0" anchor="ctr">
        <a:spAutoFit/>
      </a:bodyPr>
      <a:lstStyle>
        <a:defPPr algn="ctr">
          <a:lnSpc>
            <a:spcPct val="85000"/>
          </a:lnSpc>
          <a:defRPr sz="2400" b="1" dirty="0" smtClean="0">
            <a:solidFill>
              <a:srgbClr val="151517"/>
            </a:solidFill>
          </a:defRPr>
        </a:defPPr>
      </a:lstStyle>
    </a:spDef>
    <a:txDef>
      <a:spPr>
        <a:noFill/>
      </a:spPr>
      <a:bodyPr wrap="none" rtlCol="0">
        <a:spAutoFit/>
      </a:bodyPr>
      <a:lstStyle>
        <a:defPPr>
          <a:lnSpc>
            <a:spcPct val="75000"/>
          </a:lnSpc>
          <a:defRPr sz="2800" dirty="0" smtClean="0">
            <a:solidFill>
              <a:srgbClr val="FF0000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11305</TotalTime>
  <Words>2568</Words>
  <Application>Microsoft Office PowerPoint</Application>
  <PresentationFormat>On-screen Show (4:3)</PresentationFormat>
  <Paragraphs>376</Paragraphs>
  <Slides>34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Custom Design</vt:lpstr>
      <vt:lpstr>1_Custom Design</vt:lpstr>
      <vt:lpstr>Office Theme</vt:lpstr>
      <vt:lpstr>2_Custom Design</vt:lpstr>
      <vt:lpstr>Stream</vt:lpstr>
      <vt:lpstr>Graph</vt:lpstr>
      <vt:lpstr>  History of the LAPPD Collaboration July 2009- Dec. 2012</vt:lpstr>
      <vt:lpstr>Plans to Implement This</vt:lpstr>
      <vt:lpstr>The Large-Area Psec Photo-Detector Collaboration-2010</vt:lpstr>
      <vt:lpstr>Parallel Efforts on Specific Applications</vt:lpstr>
      <vt:lpstr>  Organization of the Collaboration</vt:lpstr>
      <vt:lpstr>  R&amp;D used complementary strengths of  Natl. Labs, Universities, Industry</vt:lpstr>
      <vt:lpstr>The 4 `Divisions’ of glass LAPPD</vt:lpstr>
      <vt:lpstr>2010 GodParent Review Panels</vt:lpstr>
      <vt:lpstr>‘Portfolio of Risk’- Parallel Efforts</vt:lpstr>
      <vt:lpstr> Achievements of DOE R&amp;D</vt:lpstr>
      <vt:lpstr>  Key R&amp;D Questions have been resolved </vt:lpstr>
      <vt:lpstr>PowerPoint Presentation</vt:lpstr>
      <vt:lpstr>Example of key R&amp;D from Ossy’s group </vt:lpstr>
      <vt:lpstr>PowerPoint Presentation</vt:lpstr>
      <vt:lpstr>PowerPoint Presentation</vt:lpstr>
      <vt:lpstr>DUSEL  Detector Motivation vs Collider  </vt:lpstr>
      <vt:lpstr>  DUSEL-driven Tech Transfer Proposal</vt:lpstr>
      <vt:lpstr>Slide from Confidential Company-X Proposal</vt:lpstr>
      <vt:lpstr>Slide from Confidential Proposal</vt:lpstr>
      <vt:lpstr>Slide from Confidential  Proposal</vt:lpstr>
      <vt:lpstr>LAPPD Papers, Patents, and Trademark</vt:lpstr>
      <vt:lpstr>Other Impacts</vt:lpstr>
      <vt:lpstr>Other Impacts</vt:lpstr>
      <vt:lpstr> Beyond LAPPD- Transition to PreProduction</vt:lpstr>
      <vt:lpstr>Making a Sealed Functional Tile</vt:lpstr>
      <vt:lpstr>  My Own Questions For the Committee and Collaborators</vt:lpstr>
      <vt:lpstr>The End</vt:lpstr>
      <vt:lpstr>Backup slides</vt:lpstr>
      <vt:lpstr>The Transition from 3 Years of R&amp;D to Applications: Roles of SBIR/STTR and TTO</vt:lpstr>
      <vt:lpstr>A Vision of the Upside of the Technology</vt:lpstr>
      <vt:lpstr>The Relationship of SBIR/STTR/TTO to Needs</vt:lpstr>
      <vt:lpstr>Simulation (crosses all groups) Valentin Ivanov, Zeke Insepov, Zeke Yusof, Sergey Antipov </vt:lpstr>
      <vt:lpstr>Status of ARRA Milestones</vt:lpstr>
      <vt:lpstr>Work Planned but Slowed/Stopped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frisch</dc:creator>
  <cp:lastModifiedBy>frisch</cp:lastModifiedBy>
  <cp:revision>571</cp:revision>
  <dcterms:created xsi:type="dcterms:W3CDTF">2011-10-07T14:54:54Z</dcterms:created>
  <dcterms:modified xsi:type="dcterms:W3CDTF">2015-07-19T18:51:08Z</dcterms:modified>
</cp:coreProperties>
</file>