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9" r:id="rId2"/>
    <p:sldId id="476" r:id="rId3"/>
    <p:sldId id="448" r:id="rId4"/>
    <p:sldId id="359" r:id="rId5"/>
    <p:sldId id="463" r:id="rId6"/>
    <p:sldId id="360" r:id="rId7"/>
    <p:sldId id="355" r:id="rId8"/>
    <p:sldId id="437" r:id="rId9"/>
    <p:sldId id="404" r:id="rId10"/>
    <p:sldId id="449" r:id="rId11"/>
    <p:sldId id="495" r:id="rId12"/>
    <p:sldId id="430" r:id="rId13"/>
    <p:sldId id="438" r:id="rId14"/>
    <p:sldId id="513" r:id="rId15"/>
    <p:sldId id="432" r:id="rId16"/>
    <p:sldId id="465" r:id="rId17"/>
    <p:sldId id="466" r:id="rId18"/>
    <p:sldId id="464" r:id="rId19"/>
    <p:sldId id="540" r:id="rId20"/>
    <p:sldId id="436" r:id="rId21"/>
    <p:sldId id="443" r:id="rId22"/>
    <p:sldId id="444" r:id="rId23"/>
    <p:sldId id="440" r:id="rId24"/>
    <p:sldId id="431" r:id="rId25"/>
    <p:sldId id="535" r:id="rId26"/>
    <p:sldId id="473" r:id="rId27"/>
    <p:sldId id="408" r:id="rId28"/>
    <p:sldId id="420" r:id="rId29"/>
    <p:sldId id="426" r:id="rId30"/>
    <p:sldId id="345" r:id="rId31"/>
    <p:sldId id="374" r:id="rId32"/>
    <p:sldId id="421" r:id="rId33"/>
    <p:sldId id="309" r:id="rId34"/>
    <p:sldId id="472" r:id="rId35"/>
    <p:sldId id="534" r:id="rId36"/>
    <p:sldId id="485" r:id="rId37"/>
    <p:sldId id="510" r:id="rId38"/>
    <p:sldId id="541" r:id="rId39"/>
    <p:sldId id="468" r:id="rId40"/>
    <p:sldId id="351" r:id="rId41"/>
    <p:sldId id="384" r:id="rId42"/>
    <p:sldId id="532" r:id="rId43"/>
    <p:sldId id="368" r:id="rId44"/>
    <p:sldId id="48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517"/>
    <a:srgbClr val="FF3300"/>
    <a:srgbClr val="04CC47"/>
    <a:srgbClr val="FF3399"/>
    <a:srgbClr val="2E0229"/>
    <a:srgbClr val="FF6600"/>
    <a:srgbClr val="FF0066"/>
    <a:srgbClr val="81794B"/>
    <a:srgbClr val="FF9999"/>
    <a:srgbClr val="B94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2" autoAdjust="0"/>
    <p:restoredTop sz="94687" autoAdjust="0"/>
  </p:normalViewPr>
  <p:slideViewPr>
    <p:cSldViewPr showGuides="1">
      <p:cViewPr>
        <p:scale>
          <a:sx n="53" d="100"/>
          <a:sy n="53" d="100"/>
        </p:scale>
        <p:origin x="-1482" y="-228"/>
      </p:cViewPr>
      <p:guideLst>
        <p:guide orient="horz" pos="17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76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8ACB3-96A2-4B32-9A36-A39E45CFA1D0}" type="datetimeFigureOut">
              <a:rPr lang="en-US" smtClean="0"/>
              <a:t>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F528-1CCE-49DE-B2FC-C646304B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8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9BA72-4219-4FE6-955A-80E4314CF73D}" type="slidenum">
              <a:rPr lang="en-US"/>
              <a:pPr/>
              <a:t>3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9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C0C99-3A71-4D73-A71E-D100555C3DE9}" type="slidenum">
              <a:rPr lang="en-US"/>
              <a:pPr/>
              <a:t>16</a:t>
            </a:fld>
            <a:endParaRPr lang="en-US"/>
          </a:p>
        </p:txBody>
      </p:sp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Very schematic – not correct open area ratio</a:t>
            </a:r>
          </a:p>
          <a:p>
            <a:r>
              <a:rPr lang="en-US"/>
              <a:t>Might need to do Au before Al2O3 for better contact</a:t>
            </a:r>
          </a:p>
          <a:p>
            <a:r>
              <a:rPr lang="en-US"/>
              <a:t>Add HV leads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E03C5CC-C3BB-4976-8C6B-776756742B51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16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D2FA-9C17-4250-A5D0-163E424A8D03}" type="slidenum">
              <a:rPr lang="en-US"/>
              <a:pPr/>
              <a:t>17</a:t>
            </a:fld>
            <a:endParaRPr lang="en-US"/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4660D2F0-4755-4173-AD1E-04DFD5AA3BEF}" type="slidenum">
              <a:rPr lang="en-US" sz="11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17</a:t>
            </a:fld>
            <a:endParaRPr lang="en-US" sz="11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For the technologies that I’ll be describing today, ALD has attributes that uniquely suit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B8F8-BD3C-4123-A83A-59B09D2E4A06}" type="datetime1">
              <a:rPr lang="en-US" smtClean="0"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292A3-A987-4774-8826-1579E658A0F2}" type="datetime1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58E0-8119-4A5E-BB2F-F60799B2AAEA}" type="datetime1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C91AC1E2-A6C9-488B-B12D-71B7701361E8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2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CB40-3247-4E2C-811F-14DBAB17384E}" type="datetime1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04CAA-5809-45D0-9186-B2E16C326411}" type="datetime1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62162-DC36-4034-9986-644F8BEBB4CC}" type="datetime1">
              <a:rPr lang="en-US" smtClean="0"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08051-09D6-4729-80E6-846C54895072}" type="datetime1">
              <a:rPr lang="en-US" smtClean="0"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FFB12-4B37-4239-BFD4-1F8D2957EEC9}" type="datetime1">
              <a:rPr lang="en-US" smtClean="0"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8450D-D507-4448-A1F8-160B701A72E4}" type="datetime1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5FE2D-F25D-4D56-AF5D-C5C0DEFA716B}" type="datetime1">
              <a:rPr lang="en-US" smtClean="0"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DCBC-EBB3-4A81-BEAE-742AFD0D122A}" type="datetime1">
              <a:rPr lang="en-US" smtClean="0"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psec.uchicago.edu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227575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  The Development of Large-Area       Pico-second Photodetectors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015349"/>
            <a:ext cx="5638800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Henry Frisch,  Enrico Fermi Institute, Univ. of Chicago</a:t>
            </a:r>
          </a:p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For the LAPPD Collaboration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23545" r="18235" b="7751"/>
          <a:stretch/>
        </p:blipFill>
        <p:spPr>
          <a:xfrm>
            <a:off x="3991233" y="2057400"/>
            <a:ext cx="5076567" cy="391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33184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b="1" dirty="0"/>
              <a:t>Sampling </a:t>
            </a:r>
            <a:r>
              <a:rPr lang="en-US" b="1" dirty="0" err="1"/>
              <a:t>Calorimetry</a:t>
            </a:r>
            <a:r>
              <a:rPr lang="en-US" b="1" dirty="0"/>
              <a:t> in </a:t>
            </a:r>
            <a:r>
              <a:rPr lang="en-US" b="1" dirty="0" smtClean="0"/>
              <a:t>PET (1B$ </a:t>
            </a:r>
            <a:r>
              <a:rPr lang="en-US" b="1" dirty="0" err="1" smtClean="0"/>
              <a:t>Mkt</a:t>
            </a:r>
            <a:r>
              <a:rPr lang="en-US" b="1" dirty="0" smtClean="0"/>
              <a:t>)</a:t>
            </a:r>
            <a:r>
              <a:rPr lang="en-US" b="1" dirty="0"/>
              <a:t/>
            </a:r>
            <a:br>
              <a:rPr lang="en-US" b="1" dirty="0"/>
            </a:b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370638"/>
            <a:ext cx="2971800" cy="487362"/>
          </a:xfrm>
        </p:spPr>
        <p:txBody>
          <a:bodyPr/>
          <a:lstStyle/>
          <a:p>
            <a:pPr>
              <a:lnSpc>
                <a:spcPct val="5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Depth in crystal by time-difference</a:t>
            </a:r>
          </a:p>
        </p:txBody>
      </p:sp>
      <p:pic>
        <p:nvPicPr>
          <p:cNvPr id="138244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2895600" y="6096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heejong_doi_time_d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2766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heejong_doi_energy_asy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2766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5486400" y="41148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1981200" y="43434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76200" y="914400"/>
            <a:ext cx="2743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we solve the depth-of-interaction problem and also use cheaper faster radiators?</a:t>
            </a: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7391400" y="685800"/>
            <a:ext cx="1752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Alternating radiator and cheap 30-50 psec planar mcp-pmt’s on each side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6553200" y="1219200"/>
            <a:ext cx="83820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4572000" y="1219200"/>
            <a:ext cx="27432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5257800" y="6370638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Depth in crystal by energy- asymmetry</a:t>
            </a:r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Simulations by Heejong Kim (Chicago)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19E1-64C7-413D-829B-C2D1990CF470}" type="datetime1">
              <a:rPr lang="en-US" smtClean="0"/>
              <a:t>4/10/2013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EM/Had-separating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2235-288F-482C-8A0C-C24213551ACE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IIT Colloquium April 2013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09CE16-C8CE-4B3C-8257-87EADE6EEF0B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1517"/>
                </a:solidFill>
              </a:rPr>
              <a:t>How Does it Work?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53755" y="5829300"/>
            <a:ext cx="1143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64403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Requires large-area,  </a:t>
            </a:r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ain &gt;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, low noise,  low-power, long life,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</a:t>
            </a:r>
          </a:p>
          <a:p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(t)&lt;10 psec,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(x) &lt; 1mm, and low large-area system cost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62200" y="2057400"/>
            <a:ext cx="4679546" cy="4343400"/>
            <a:chOff x="1899745" y="1600200"/>
            <a:chExt cx="5137610" cy="4800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84" y="1600200"/>
              <a:ext cx="3488397" cy="48006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899745" y="3200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81998" y="2057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745" y="41910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99745" y="4343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372586" y="1685597"/>
              <a:ext cx="2239496" cy="2194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5105401" y="2858581"/>
              <a:ext cx="1311927" cy="26561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414186" y="3747008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441141" y="4953000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1219200"/>
            <a:ext cx="9144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Realized that an MCP-PMT</a:t>
            </a:r>
            <a:r>
              <a:rPr lang="en-US" sz="24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has all these but large-area, low-cost: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(since intrinsic time and space scales are set by the pore sizes- 2-20µ)</a:t>
            </a:r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95935"/>
            <a:ext cx="24384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Photocathode on inside of window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4038600"/>
            <a:ext cx="23622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Pair of micro-channel plates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598467"/>
            <a:ext cx="1524000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RF strip-line anode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9400" y="1828800"/>
            <a:ext cx="230567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Incoming charged particle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6921" y="3576562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Photo-electron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rom cathode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719" y="2898136"/>
            <a:ext cx="27726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Radiated Cherenkov photon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6204" y="4749254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Output pulse of 10</a:t>
            </a:r>
            <a:r>
              <a:rPr lang="en-US" sz="2400" b="1" baseline="30000" dirty="0" smtClean="0">
                <a:solidFill>
                  <a:schemeClr val="tx1">
                    <a:lumMod val="50000"/>
                  </a:schemeClr>
                </a:solidFill>
              </a:rPr>
              <a:t>7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electrons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12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5BCF-56AD-4FA5-AF95-FC5B809B4D68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229600" cy="808038"/>
          </a:xfrm>
        </p:spPr>
        <p:txBody>
          <a:bodyPr/>
          <a:lstStyle/>
          <a:p>
            <a:r>
              <a:rPr lang="en-US" sz="4000" b="1"/>
              <a:t>Simplifying MCP Construction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191000"/>
            <a:ext cx="4572000" cy="19812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2400" b="1" dirty="0"/>
              <a:t>Chemically produced and treated  </a:t>
            </a:r>
            <a:r>
              <a:rPr lang="en-US" sz="2400" b="1" dirty="0" err="1"/>
              <a:t>Pb</a:t>
            </a:r>
            <a:r>
              <a:rPr lang="en-US" sz="2400" b="1" dirty="0"/>
              <a:t>-glass does 3-functions:</a:t>
            </a:r>
            <a:endParaRPr lang="en-US" sz="2400" dirty="0"/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Provide pores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Resistive layer supplies electric field in the pore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 err="1"/>
              <a:t>Pb</a:t>
            </a:r>
            <a:r>
              <a:rPr lang="en-US" sz="2400" b="1" dirty="0"/>
              <a:t>-oxide layer provides secondary electron emission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99332" name="Picture 4" descr="burle_m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ncom_ETD2622-12b_10-9-08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52400" y="1084183"/>
            <a:ext cx="4572000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Conventional </a:t>
            </a:r>
            <a:r>
              <a:rPr lang="en-US" sz="2800" b="1" dirty="0" err="1">
                <a:solidFill>
                  <a:schemeClr val="bg1"/>
                </a:solidFill>
              </a:rPr>
              <a:t>Pb</a:t>
            </a:r>
            <a:r>
              <a:rPr lang="en-US" sz="2800" b="1" dirty="0">
                <a:solidFill>
                  <a:schemeClr val="bg1"/>
                </a:solidFill>
              </a:rPr>
              <a:t>-glass M</a:t>
            </a:r>
            <a:r>
              <a:rPr lang="en-US" sz="2800" dirty="0">
                <a:solidFill>
                  <a:schemeClr val="bg1"/>
                </a:solidFill>
              </a:rPr>
              <a:t>CP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OLD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4572000" y="9906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 err="1"/>
              <a:t>Incom</a:t>
            </a:r>
            <a:r>
              <a:rPr lang="en-US" sz="3200" b="1" dirty="0"/>
              <a:t> Glass Substrate</a:t>
            </a:r>
          </a:p>
          <a:p>
            <a:pPr algn="ctr">
              <a:spcBef>
                <a:spcPct val="25000"/>
              </a:spcBef>
              <a:buFontTx/>
              <a:buNone/>
            </a:pPr>
            <a:endParaRPr lang="en-US" sz="3200" b="1" dirty="0"/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/>
              <a:t>NEW</a:t>
            </a: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572000" y="4038600"/>
            <a:ext cx="4419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1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4183872"/>
            <a:ext cx="4572000" cy="22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Separate the three functions: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Hard glass substrate provides pores;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Tuned Resistive Layer (ALD) provides current for electric field (possible NTC?);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Specific Emitting layer provides SEE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205D-7221-4924-9027-E550C6F1AA07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Development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642AC-86C8-45BE-B35B-3CEF8D1C6039}" type="datetime1">
              <a:rPr lang="en-US" smtClean="0"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80212" y="990600"/>
            <a:ext cx="4339988" cy="14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imulation of electric field in 1 or several  pores- with </a:t>
            </a:r>
            <a:r>
              <a:rPr lang="en-US" sz="2800" b="1" dirty="0" err="1" smtClean="0">
                <a:solidFill>
                  <a:srgbClr val="FF0000"/>
                </a:solidFill>
              </a:rPr>
              <a:t>endspoiling</a:t>
            </a:r>
            <a:r>
              <a:rPr lang="en-US" sz="2800" b="1" dirty="0" smtClean="0">
                <a:solidFill>
                  <a:srgbClr val="FF0000"/>
                </a:solidFill>
              </a:rPr>
              <a:t>; (attempted) comparison with data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531447"/>
            <a:ext cx="4267200" cy="28412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600" y="5314248"/>
            <a:ext cx="45720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0000"/>
                </a:solidFill>
              </a:rPr>
              <a:t>Incom</a:t>
            </a:r>
            <a:r>
              <a:rPr lang="en-US" sz="2800" b="1" dirty="0" smtClean="0">
                <a:solidFill>
                  <a:srgbClr val="FF0000"/>
                </a:solidFill>
              </a:rPr>
              <a:t>   8”-sq high-quality MCP plate with &gt; 65% OAR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8" name="Picture 14" descr="sergey_endsp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3840" r="9233" b="4470"/>
          <a:stretch/>
        </p:blipFill>
        <p:spPr bwMode="auto">
          <a:xfrm>
            <a:off x="76200" y="762000"/>
            <a:ext cx="4867740" cy="29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7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 </a:t>
            </a:r>
            <a:r>
              <a:rPr lang="en-US" b="1" dirty="0" err="1" smtClean="0">
                <a:solidFill>
                  <a:srgbClr val="151517"/>
                </a:solidFill>
              </a:rPr>
              <a:t>Incom</a:t>
            </a:r>
            <a:r>
              <a:rPr lang="en-US" b="1" dirty="0" smtClean="0">
                <a:solidFill>
                  <a:srgbClr val="151517"/>
                </a:solidFill>
              </a:rPr>
              <a:t> </a:t>
            </a:r>
            <a:r>
              <a:rPr lang="en-US" b="1" dirty="0" err="1" smtClean="0">
                <a:solidFill>
                  <a:srgbClr val="151517"/>
                </a:solidFill>
              </a:rPr>
              <a:t>Micropore</a:t>
            </a:r>
            <a:r>
              <a:rPr lang="en-US" b="1" dirty="0" smtClean="0">
                <a:solidFill>
                  <a:srgbClr val="151517"/>
                </a:solidFill>
              </a:rPr>
              <a:t> Substrate</a:t>
            </a:r>
            <a:endParaRPr lang="en-US" b="1" dirty="0">
              <a:solidFill>
                <a:srgbClr val="151517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5400" y="609600"/>
            <a:ext cx="6629400" cy="5879068"/>
            <a:chOff x="4602163" y="1042988"/>
            <a:chExt cx="4084637" cy="3063875"/>
          </a:xfrm>
        </p:grpSpPr>
        <p:pic>
          <p:nvPicPr>
            <p:cNvPr id="8" name="Picture 8" descr="Incom_20Âµm_por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1042988"/>
              <a:ext cx="4084637" cy="306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021263" y="1620838"/>
              <a:ext cx="3365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8142288" y="1614488"/>
              <a:ext cx="4968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935663" y="1455738"/>
              <a:ext cx="1925637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.075”</a:t>
              </a:r>
            </a:p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~150 20</a:t>
              </a:r>
              <a:r>
                <a:rPr lang="en-US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600">
                  <a:solidFill>
                    <a:srgbClr val="FF0000"/>
                  </a:solidFill>
                </a:rPr>
                <a:t> pores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608638" y="3054350"/>
              <a:ext cx="1925637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800" b="1" dirty="0">
                  <a:solidFill>
                    <a:srgbClr val="FF0000"/>
                  </a:solidFill>
                </a:rPr>
                <a:t>INCOM glass substrate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38800" y="6488668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51517"/>
                </a:solidFill>
              </a:rPr>
              <a:t>Incom.inc, Charlton Mass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420" y="5178280"/>
            <a:ext cx="6691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80 million 20-micron pores in an 8”-sq plate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65% open-area ratio; 1.2mm thick (L/D=60)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15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04D1-D0F3-4454-83AC-4D05D1A9528A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52"/>
          <p:cNvGrpSpPr>
            <a:grpSpLocks/>
          </p:cNvGrpSpPr>
          <p:nvPr/>
        </p:nvGrpSpPr>
        <p:grpSpPr bwMode="auto">
          <a:xfrm>
            <a:off x="2052638" y="4646613"/>
            <a:ext cx="950912" cy="819150"/>
            <a:chOff x="2053082" y="4809467"/>
            <a:chExt cx="950638" cy="819516"/>
          </a:xfrm>
        </p:grpSpPr>
        <p:sp>
          <p:nvSpPr>
            <p:cNvPr id="144387" name="Oval 44"/>
            <p:cNvSpPr>
              <a:spLocks noChangeArrowheads="1"/>
            </p:cNvSpPr>
            <p:nvPr/>
          </p:nvSpPr>
          <p:spPr bwMode="auto">
            <a:xfrm>
              <a:off x="2247180" y="4938614"/>
              <a:ext cx="569344" cy="56934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88" name="Hexagon 51"/>
            <p:cNvSpPr>
              <a:spLocks noChangeArrowheads="1"/>
            </p:cNvSpPr>
            <p:nvPr/>
          </p:nvSpPr>
          <p:spPr bwMode="auto">
            <a:xfrm>
              <a:off x="2053082" y="4809467"/>
              <a:ext cx="950638" cy="819516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4488" y="1262063"/>
            <a:ext cx="5994400" cy="2651125"/>
            <a:chOff x="1620467" y="1921076"/>
            <a:chExt cx="5994132" cy="2651763"/>
          </a:xfrm>
        </p:grpSpPr>
        <p:sp>
          <p:nvSpPr>
            <p:cNvPr id="144390" name="Rectangle 21"/>
            <p:cNvSpPr>
              <a:spLocks/>
            </p:cNvSpPr>
            <p:nvPr/>
          </p:nvSpPr>
          <p:spPr bwMode="auto">
            <a:xfrm>
              <a:off x="1620467" y="1921076"/>
              <a:ext cx="827719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1" name="Rectangle 22"/>
            <p:cNvSpPr>
              <a:spLocks noChangeArrowheads="1"/>
            </p:cNvSpPr>
            <p:nvPr/>
          </p:nvSpPr>
          <p:spPr bwMode="auto">
            <a:xfrm>
              <a:off x="265287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2" name="Rectangle 23"/>
            <p:cNvSpPr>
              <a:spLocks noChangeArrowheads="1"/>
            </p:cNvSpPr>
            <p:nvPr/>
          </p:nvSpPr>
          <p:spPr bwMode="auto">
            <a:xfrm>
              <a:off x="368528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3" name="Rectangle 24"/>
            <p:cNvSpPr>
              <a:spLocks noChangeArrowheads="1"/>
            </p:cNvSpPr>
            <p:nvPr/>
          </p:nvSpPr>
          <p:spPr bwMode="auto">
            <a:xfrm>
              <a:off x="471768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4" name="Rectangle 25"/>
            <p:cNvSpPr>
              <a:spLocks noChangeArrowheads="1"/>
            </p:cNvSpPr>
            <p:nvPr/>
          </p:nvSpPr>
          <p:spPr bwMode="auto">
            <a:xfrm>
              <a:off x="575009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5" name="Rectangle 26"/>
            <p:cNvSpPr>
              <a:spLocks noChangeArrowheads="1"/>
            </p:cNvSpPr>
            <p:nvPr/>
          </p:nvSpPr>
          <p:spPr bwMode="auto">
            <a:xfrm>
              <a:off x="678249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671638" y="1319213"/>
            <a:ext cx="5873750" cy="2509837"/>
            <a:chOff x="1620471" y="1921079"/>
            <a:chExt cx="5873692" cy="2509708"/>
          </a:xfrm>
        </p:grpSpPr>
        <p:sp>
          <p:nvSpPr>
            <p:cNvPr id="144397" name="Rectangle 12"/>
            <p:cNvSpPr>
              <a:spLocks noChangeArrowheads="1"/>
            </p:cNvSpPr>
            <p:nvPr/>
          </p:nvSpPr>
          <p:spPr bwMode="auto">
            <a:xfrm>
              <a:off x="162047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8" name="Rectangle 14"/>
            <p:cNvSpPr>
              <a:spLocks noChangeArrowheads="1"/>
            </p:cNvSpPr>
            <p:nvPr/>
          </p:nvSpPr>
          <p:spPr bwMode="auto">
            <a:xfrm>
              <a:off x="265287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9" name="Rectangle 15"/>
            <p:cNvSpPr>
              <a:spLocks noChangeArrowheads="1"/>
            </p:cNvSpPr>
            <p:nvPr/>
          </p:nvSpPr>
          <p:spPr bwMode="auto">
            <a:xfrm>
              <a:off x="368528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471768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1" name="Rectangle 17"/>
            <p:cNvSpPr>
              <a:spLocks noChangeArrowheads="1"/>
            </p:cNvSpPr>
            <p:nvPr/>
          </p:nvSpPr>
          <p:spPr bwMode="auto">
            <a:xfrm>
              <a:off x="575009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2" name="Rectangle 18"/>
            <p:cNvSpPr>
              <a:spLocks noChangeArrowheads="1"/>
            </p:cNvSpPr>
            <p:nvPr/>
          </p:nvSpPr>
          <p:spPr bwMode="auto">
            <a:xfrm>
              <a:off x="678249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4403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23275"/>
          </a:xfrm>
        </p:spPr>
        <p:txBody>
          <a:bodyPr tIns="0" anchor="t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New MCP Structure (not to scale)</a:t>
            </a:r>
          </a:p>
        </p:txBody>
      </p:sp>
      <p:sp>
        <p:nvSpPr>
          <p:cNvPr id="144404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200A08B-B8B7-4ED0-93E0-FCBC230719BB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16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44405" name="Group 13"/>
          <p:cNvGrpSpPr>
            <a:grpSpLocks/>
          </p:cNvGrpSpPr>
          <p:nvPr/>
        </p:nvGrpSpPr>
        <p:grpSpPr bwMode="auto">
          <a:xfrm>
            <a:off x="1804988" y="1444625"/>
            <a:ext cx="5614987" cy="2286000"/>
            <a:chOff x="1753298" y="2046914"/>
            <a:chExt cx="5615033" cy="2284602"/>
          </a:xfrm>
        </p:grpSpPr>
        <p:sp>
          <p:nvSpPr>
            <p:cNvPr id="144406" name="Rectangle 6"/>
            <p:cNvSpPr>
              <a:spLocks noChangeArrowheads="1"/>
            </p:cNvSpPr>
            <p:nvPr/>
          </p:nvSpPr>
          <p:spPr bwMode="auto">
            <a:xfrm>
              <a:off x="1753298" y="2046914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7" name="Rectangle 7"/>
            <p:cNvSpPr>
              <a:spLocks noChangeArrowheads="1"/>
            </p:cNvSpPr>
            <p:nvPr/>
          </p:nvSpPr>
          <p:spPr bwMode="auto">
            <a:xfrm>
              <a:off x="4845482" y="2056701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8" name="Rectangle 8"/>
            <p:cNvSpPr>
              <a:spLocks noChangeArrowheads="1"/>
            </p:cNvSpPr>
            <p:nvPr/>
          </p:nvSpPr>
          <p:spPr bwMode="auto">
            <a:xfrm>
              <a:off x="3814754" y="2065090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9" name="Rectangle 9"/>
            <p:cNvSpPr>
              <a:spLocks noChangeArrowheads="1"/>
            </p:cNvSpPr>
            <p:nvPr/>
          </p:nvSpPr>
          <p:spPr bwMode="auto">
            <a:xfrm>
              <a:off x="278402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0" name="Rectangle 10"/>
            <p:cNvSpPr>
              <a:spLocks noChangeArrowheads="1"/>
            </p:cNvSpPr>
            <p:nvPr/>
          </p:nvSpPr>
          <p:spPr bwMode="auto">
            <a:xfrm>
              <a:off x="690693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1" name="Rectangle 11"/>
            <p:cNvSpPr>
              <a:spLocks noChangeArrowheads="1"/>
            </p:cNvSpPr>
            <p:nvPr/>
          </p:nvSpPr>
          <p:spPr bwMode="auto">
            <a:xfrm>
              <a:off x="5876210" y="2066488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06825" y="4429125"/>
            <a:ext cx="4518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resistive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emissive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conductive coating (thermal evaporation or sputtering)</a:t>
            </a:r>
          </a:p>
        </p:txBody>
      </p:sp>
      <p:grpSp>
        <p:nvGrpSpPr>
          <p:cNvPr id="6" name="Group 40"/>
          <p:cNvGrpSpPr/>
          <p:nvPr/>
        </p:nvGrpSpPr>
        <p:grpSpPr>
          <a:xfrm>
            <a:off x="1613366" y="1065465"/>
            <a:ext cx="5997873" cy="3032166"/>
            <a:chOff x="1561608" y="1298370"/>
            <a:chExt cx="5997873" cy="3032166"/>
          </a:xfrm>
          <a:solidFill>
            <a:srgbClr val="FFFF00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156160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5880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6263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527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6910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72341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56556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5919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6302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567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6950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72737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4414" name="Straight Arrow Connector 42"/>
          <p:cNvCxnSpPr>
            <a:cxnSpLocks noChangeShapeType="1"/>
          </p:cNvCxnSpPr>
          <p:nvPr/>
        </p:nvCxnSpPr>
        <p:spPr bwMode="auto">
          <a:xfrm rot="5400000">
            <a:off x="664369" y="2666207"/>
            <a:ext cx="3743325" cy="15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15" name="TextBox 43"/>
          <p:cNvSpPr txBox="1">
            <a:spLocks noChangeArrowheads="1"/>
          </p:cNvSpPr>
          <p:nvPr/>
        </p:nvSpPr>
        <p:spPr bwMode="auto">
          <a:xfrm>
            <a:off x="2484438" y="6207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800" b="0">
                <a:ea typeface="Arial Unicode MS" pitchFamily="34" charset="-128"/>
                <a:cs typeface="Arial Unicode MS" pitchFamily="34" charset="-128"/>
              </a:rPr>
              <a:t>pore</a:t>
            </a:r>
          </a:p>
        </p:txBody>
      </p:sp>
      <p:sp>
        <p:nvSpPr>
          <p:cNvPr id="54" name="Hexagon 53"/>
          <p:cNvSpPr>
            <a:spLocks noChangeArrowheads="1"/>
          </p:cNvSpPr>
          <p:nvPr/>
        </p:nvSpPr>
        <p:spPr bwMode="auto">
          <a:xfrm>
            <a:off x="2052638" y="4652963"/>
            <a:ext cx="950912" cy="819150"/>
          </a:xfrm>
          <a:prstGeom prst="hexagon">
            <a:avLst>
              <a:gd name="adj" fmla="val 25017"/>
              <a:gd name="vf" fmla="val 115470"/>
            </a:avLst>
          </a:prstGeom>
          <a:solidFill>
            <a:srgbClr val="FFFF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295525" y="4822825"/>
            <a:ext cx="473075" cy="4730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2384425" y="4911725"/>
            <a:ext cx="295275" cy="2952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673100" y="1144588"/>
            <a:ext cx="939800" cy="2871787"/>
            <a:chOff x="672361" y="1144533"/>
            <a:chExt cx="941005" cy="2871307"/>
          </a:xfrm>
        </p:grpSpPr>
        <p:cxnSp>
          <p:nvCxnSpPr>
            <p:cNvPr id="144420" name="Straight Connector 47"/>
            <p:cNvCxnSpPr>
              <a:cxnSpLocks noChangeShapeType="1"/>
            </p:cNvCxnSpPr>
            <p:nvPr/>
          </p:nvCxnSpPr>
          <p:spPr bwMode="auto">
            <a:xfrm rot="10800000" flipV="1">
              <a:off x="1337310" y="115452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1" name="Straight Connector 51"/>
            <p:cNvCxnSpPr>
              <a:cxnSpLocks noChangeShapeType="1"/>
            </p:cNvCxnSpPr>
            <p:nvPr/>
          </p:nvCxnSpPr>
          <p:spPr bwMode="auto">
            <a:xfrm rot="5400000">
              <a:off x="736097" y="1751463"/>
              <a:ext cx="1213859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4422" name="Group 64"/>
            <p:cNvGrpSpPr>
              <a:grpSpLocks/>
            </p:cNvGrpSpPr>
            <p:nvPr/>
          </p:nvGrpSpPr>
          <p:grpSpPr bwMode="auto">
            <a:xfrm>
              <a:off x="1234440" y="2391335"/>
              <a:ext cx="213360" cy="163830"/>
              <a:chOff x="1234440" y="2400300"/>
              <a:chExt cx="213360" cy="163830"/>
            </a:xfrm>
          </p:grpSpPr>
          <p:cxnSp>
            <p:nvCxnSpPr>
              <p:cNvPr id="144423" name="Straight Connector 56"/>
              <p:cNvCxnSpPr>
                <a:cxnSpLocks noChangeShapeType="1"/>
              </p:cNvCxnSpPr>
              <p:nvPr/>
            </p:nvCxnSpPr>
            <p:spPr bwMode="auto">
              <a:xfrm>
                <a:off x="1287780" y="240030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4" name="Straight Connector 58"/>
              <p:cNvCxnSpPr>
                <a:cxnSpLocks noChangeShapeType="1"/>
              </p:cNvCxnSpPr>
              <p:nvPr/>
            </p:nvCxnSpPr>
            <p:spPr bwMode="auto">
              <a:xfrm>
                <a:off x="1234440" y="245364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5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1287780" y="251079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6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1234440" y="256413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4427" name="Straight Connector 61"/>
            <p:cNvCxnSpPr>
              <a:cxnSpLocks noChangeShapeType="1"/>
            </p:cNvCxnSpPr>
            <p:nvPr/>
          </p:nvCxnSpPr>
          <p:spPr bwMode="auto">
            <a:xfrm rot="10800000" flipV="1">
              <a:off x="1329690" y="401583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8" name="Straight Connector 62"/>
            <p:cNvCxnSpPr>
              <a:cxnSpLocks noChangeShapeType="1"/>
            </p:cNvCxnSpPr>
            <p:nvPr/>
          </p:nvCxnSpPr>
          <p:spPr bwMode="auto">
            <a:xfrm rot="5400000">
              <a:off x="622936" y="3291839"/>
              <a:ext cx="1440181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429" name="TextBox 65"/>
            <p:cNvSpPr txBox="1">
              <a:spLocks noChangeArrowheads="1"/>
            </p:cNvSpPr>
            <p:nvPr/>
          </p:nvSpPr>
          <p:spPr bwMode="auto">
            <a:xfrm>
              <a:off x="672361" y="2312887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 b="0">
                  <a:ea typeface="Arial Unicode MS" pitchFamily="34" charset="-128"/>
                  <a:cs typeface="Arial Unicode MS" pitchFamily="34" charset="-128"/>
                </a:rPr>
                <a:t>1 KV</a:t>
              </a:r>
            </a:p>
          </p:txBody>
        </p:sp>
      </p:grpSp>
      <p:sp>
        <p:nvSpPr>
          <p:cNvPr id="144430" name="Text Box 46"/>
          <p:cNvSpPr txBox="1">
            <a:spLocks noChangeArrowheads="1"/>
          </p:cNvSpPr>
          <p:nvPr/>
        </p:nvSpPr>
        <p:spPr bwMode="auto">
          <a:xfrm>
            <a:off x="5867400" y="5867400"/>
            <a:ext cx="3276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7DCD-8256-42EF-8034-D14C7DCCB3F9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9725" y="0"/>
            <a:ext cx="8804275" cy="1308050"/>
          </a:xfrm>
        </p:spPr>
        <p:txBody>
          <a:bodyPr tIns="0" anchor="t">
            <a:spAutoFit/>
          </a:bodyPr>
          <a:lstStyle/>
          <a:p>
            <a:r>
              <a:rPr lang="en-US" sz="4100" b="1" dirty="0">
                <a:solidFill>
                  <a:srgbClr val="FF0000"/>
                </a:solidFill>
              </a:rPr>
              <a:t>Atomic Layer Deposition (ALD) Thin Film Coating Technology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962400" cy="2244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periodic chart - 10_18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724400" cy="33639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4953000" y="4343400"/>
            <a:ext cx="4191000" cy="127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Atomic level thickness control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Deposit nearly any material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Precise coatings on 3-D objects (JE) 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029200" y="6096000"/>
            <a:ext cx="3886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pictures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57200" y="4953000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Lots of possible materials =&gt; much room for higher performance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AABB-E4E7-48BA-B452-95F9AFC81B0F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997409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05400" y="5253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Slade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Jokela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 (ANL)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18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C227-C081-4BD1-89F7-06A0380E6B35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FFB12-4B37-4239-BFD4-1F8D2957EEC9}" type="datetime1">
              <a:rPr lang="en-US" smtClean="0"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85800"/>
            <a:ext cx="5105399" cy="522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ALD-Coated  </a:t>
            </a:r>
            <a:r>
              <a:rPr lang="en-US" sz="3200" b="1" dirty="0" err="1" smtClean="0">
                <a:solidFill>
                  <a:srgbClr val="FF0000"/>
                </a:solidFill>
              </a:rPr>
              <a:t>Incom</a:t>
            </a:r>
            <a:r>
              <a:rPr lang="en-US" sz="3200" b="1" dirty="0" smtClean="0">
                <a:solidFill>
                  <a:srgbClr val="FF0000"/>
                </a:solidFill>
              </a:rPr>
              <a:t> 8” by 8”  </a:t>
            </a:r>
            <a:r>
              <a:rPr lang="en-US" sz="3200" b="1" dirty="0" err="1" smtClean="0">
                <a:solidFill>
                  <a:srgbClr val="FF0000"/>
                </a:solidFill>
              </a:rPr>
              <a:t>Microchannel</a:t>
            </a:r>
            <a:r>
              <a:rPr lang="en-US" sz="3200" b="1" dirty="0" smtClean="0">
                <a:solidFill>
                  <a:srgbClr val="FF0000"/>
                </a:solidFill>
              </a:rPr>
              <a:t> Plate 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71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80,000,000 pores</a:t>
            </a:r>
            <a:endParaRPr lang="en-US" sz="24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6259" y="95610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Anil Mane and Jeff Elam (ANL)</a:t>
            </a:r>
            <a:endParaRPr lang="en-US" sz="24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917526"/>
            <a:ext cx="81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 commercial 2”-square  plate is more than $1000 and isn’t as good in </a:t>
            </a:r>
            <a:r>
              <a:rPr lang="en-US" sz="2400" b="1" i="1" dirty="0" smtClean="0">
                <a:solidFill>
                  <a:schemeClr val="accent4">
                    <a:lumMod val="10000"/>
                  </a:schemeClr>
                </a:solidFill>
              </a:rPr>
              <a:t>many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ways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Outline</a:t>
            </a:r>
            <a:endParaRPr lang="en-US" sz="60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08331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dirty="0" smtClean="0"/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  <a:t>New Types of Detectors Can Change  Whole Areas of Science, Medical   Imaging, Nuclear </a:t>
            </a:r>
            <a: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  <a:t>Non-proliferation</a:t>
            </a:r>
            <a:endParaRPr lang="en-US" sz="35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Technical details of LAPPD: Surface Physics, </a:t>
            </a:r>
            <a:r>
              <a:rPr lang="en-US" sz="35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GigaHz</a:t>
            </a:r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E&amp;M, Glass, Circuit (ASIC) design, Tech Transfer to Industry</a:t>
            </a: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000" b="1" dirty="0"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500" b="1" dirty="0" smtClean="0">
                <a:latin typeface="Comic Sans MS" pitchFamily="66" charset="0"/>
              </a:rPr>
              <a:t>Photocathodes- learning SS physics (!)</a:t>
            </a:r>
            <a:endParaRPr lang="en-US" sz="3500" b="1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500" b="1" dirty="0" smtClean="0">
                <a:solidFill>
                  <a:srgbClr val="002060"/>
                </a:solidFill>
                <a:latin typeface="Comic Sans MS" pitchFamily="66" charset="0"/>
              </a:rPr>
              <a:t>Opportunities – many PhD theses in many fields- a broad collaborative effort, including industry</a:t>
            </a:r>
            <a:endParaRPr lang="en-US" sz="35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5997714"/>
            <a:ext cx="92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Acknowledgements-   LAPPD collaborators,  Howard Nicholson and the DOE HEP, ANL Management, and the NSF.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166D-07BE-46CD-8677-BA12FC5B583A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-7620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ALD &amp;Integration tests at ANL</a:t>
            </a:r>
          </a:p>
        </p:txBody>
      </p:sp>
      <p:pic>
        <p:nvPicPr>
          <p:cNvPr id="4098" name="Picture 2" descr="C:\Users\frisch\Desktop\Documents\fast_timing\Figures\matt_test_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2467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0515" r="24613" b="20883"/>
          <a:stretch/>
        </p:blipFill>
        <p:spPr bwMode="auto">
          <a:xfrm>
            <a:off x="304800" y="4191000"/>
            <a:ext cx="3984955" cy="26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ANLAnil\ANL work\ANL Photos taken by camera\grid photos\P327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508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5848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Anil Mani and Bob Wagner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3216" y="6581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8EA49F1-D0D2-46DA-9061-68D53CE00DA3}" type="slidenum">
              <a:rPr lang="en-US" sz="1200">
                <a:latin typeface="Arial" pitchFamily="34" charset="0"/>
              </a:rPr>
              <a:pPr/>
              <a:t>20</a:t>
            </a:fld>
            <a:endParaRPr lang="en-US" sz="1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3CE65-0768-43A3-BCD7-66193456F01D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6266329"/>
            <a:ext cx="410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and Matt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685800"/>
            <a:ext cx="43185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Bernhard Adams, Andrei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Elagin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Eric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Matt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Using &lt;100 </a:t>
            </a:r>
            <a:r>
              <a:rPr lang="en-US" sz="2800" b="1" dirty="0" err="1" smtClean="0">
                <a:solidFill>
                  <a:srgbClr val="002060"/>
                </a:solidFill>
              </a:rPr>
              <a:t>Femtosec</a:t>
            </a:r>
            <a:r>
              <a:rPr lang="en-US" sz="2800" b="1" dirty="0" smtClean="0">
                <a:solidFill>
                  <a:srgbClr val="002060"/>
                </a:solidFill>
              </a:rPr>
              <a:t> laser, </a:t>
            </a:r>
            <a:r>
              <a:rPr lang="en-US" sz="2800" b="1" dirty="0">
                <a:solidFill>
                  <a:srgbClr val="002060"/>
                </a:solidFill>
              </a:rPr>
              <a:t>lots </a:t>
            </a:r>
            <a:r>
              <a:rPr lang="en-US" sz="2800" b="1" dirty="0" smtClean="0">
                <a:solidFill>
                  <a:srgbClr val="002060"/>
                </a:solidFill>
              </a:rPr>
              <a:t>of</a:t>
            </a:r>
            <a:r>
              <a:rPr lang="en-US" sz="2800" b="1" dirty="0">
                <a:solidFill>
                  <a:srgbClr val="002060"/>
                </a:solidFill>
              </a:rPr>
              <a:t> vacuum (sic)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1676400"/>
            <a:ext cx="838200" cy="10363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27827" y="2819400"/>
            <a:ext cx="1003427" cy="1905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16268" y="2450068"/>
            <a:ext cx="2946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FF3300"/>
                </a:solidFill>
              </a:rPr>
              <a:t>ALD-coated MCP plate (Anil)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A2C4E-4004-4EC6-B193-8848AB018389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C44D-DB46-4871-98D5-92BC7140F136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C5B8-7923-46CB-8B43-525363994500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3810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Half-Meter-Squared </a:t>
            </a:r>
            <a:r>
              <a:rPr lang="en-US" b="1" dirty="0" err="1" smtClean="0">
                <a:solidFill>
                  <a:srgbClr val="FF0000"/>
                </a:solidFill>
              </a:rPr>
              <a:t>SuperModule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0" y="3582782"/>
            <a:ext cx="4580979" cy="2741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3554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`tile’ is a sealed vacuum-tube with cathode, 2 MCP’s, RF-strip anode, and internal voltage divider</a:t>
            </a:r>
          </a:p>
          <a:p>
            <a:r>
              <a:rPr lang="en-US" sz="2400" b="1" dirty="0" smtClean="0">
                <a:solidFill>
                  <a:srgbClr val="151517"/>
                </a:solidFill>
              </a:rPr>
              <a:t>HV string is made with ALD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685800"/>
            <a:ext cx="486727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SuperModule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holds 12 tiles in 3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tile-rows.  15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waveform sampling ASICS on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each end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 the tray digitize 90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strips.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layers of local processing (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Altera) measure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extract charge, time,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position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goodness-of-fit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1"/>
          <a:stretch/>
        </p:blipFill>
        <p:spPr>
          <a:xfrm>
            <a:off x="4724400" y="2796217"/>
            <a:ext cx="4419600" cy="40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228600"/>
            <a:ext cx="92964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Demonstrated Position Sensitivity</a:t>
            </a:r>
            <a:endParaRPr lang="en-US" sz="48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" y="1295400"/>
            <a:ext cx="2540579" cy="38108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C1E2-A6C9-488B-B12D-71B7701361E8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42102"/>
            <a:ext cx="6535994" cy="4930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699737"/>
            <a:ext cx="36576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Razib’s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scanning stage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3340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4-tile 	`tile-row’ </a:t>
            </a: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f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Supermodule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60198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Time difference of 2 ends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vs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laser position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the Internal ALD HV Divider  in the Demountable Tile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87882"/>
            <a:ext cx="3733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0" y="76200"/>
            <a:ext cx="2286000" cy="3511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r="7871" b="1"/>
          <a:stretch/>
        </p:blipFill>
        <p:spPr>
          <a:xfrm>
            <a:off x="3156562" y="927100"/>
            <a:ext cx="4311038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71" y="4266489"/>
            <a:ext cx="3611891" cy="2210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3962400"/>
            <a:ext cx="3359557" cy="22733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921" y="6058611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Scanning the laser: t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x </a:t>
            </a:r>
            <a:endParaRPr lang="en-US" sz="2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2821" y="3848100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Average pulse shape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HV</a:t>
            </a:r>
            <a:endParaRPr lang="en-US" sz="24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48581" y="6318382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IV Curve (expected 32 Megs)</a:t>
            </a:r>
            <a:endParaRPr lang="en-US" sz="2400" b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E42C-0F83-4F14-840A-92EB5C535FC2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Developing and Testing the Electronics, Anodes, and DAQ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9220200" cy="1249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Eric </a:t>
            </a:r>
            <a:r>
              <a:rPr lang="en-US" b="1" dirty="0" err="1" smtClean="0"/>
              <a:t>Oberla</a:t>
            </a:r>
            <a:r>
              <a:rPr lang="en-US" b="1" dirty="0" smtClean="0"/>
              <a:t> (grad student) and Craig </a:t>
            </a:r>
            <a:r>
              <a:rPr lang="en-US" b="1" dirty="0" err="1" smtClean="0"/>
              <a:t>Harabedian</a:t>
            </a:r>
            <a:r>
              <a:rPr lang="en-US" b="1" dirty="0" smtClean="0"/>
              <a:t> (engineer) working on the Tray layout and cabling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94400" cy="44958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83B3-D053-4845-8C1C-5A4BFA21EDEE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Anode Testing for ABW, Crosstalk,..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693005"/>
            <a:ext cx="6534912" cy="4340352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1981200" y="4267200"/>
            <a:ext cx="1219200" cy="18905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00800" y="5029200"/>
            <a:ext cx="838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Network Analyzer                                Tile Anode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143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’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Dave McGinnis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FBCF-5A0F-46A5-885C-680937104FE9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Anode Testing for ABW, Crosstalk</a:t>
            </a:r>
            <a:r>
              <a:rPr lang="en-US" b="1" dirty="0" smtClean="0"/>
              <a:t>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3889" r="7761" b="5123"/>
          <a:stretch/>
        </p:blipFill>
        <p:spPr>
          <a:xfrm>
            <a:off x="228600" y="1425300"/>
            <a:ext cx="8704858" cy="4518300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7620000" y="1447800"/>
            <a:ext cx="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63710" y="60960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446301"/>
            <a:ext cx="2299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Crosstalk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49956" y="1516559"/>
            <a:ext cx="1344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ABW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0746-F6FB-4E8D-B3D4-B126B0D4762B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Why has 100 psec been the # for 60 </a:t>
            </a:r>
            <a:r>
              <a:rPr lang="en-US" sz="4000" b="1" dirty="0" err="1">
                <a:solidFill>
                  <a:srgbClr val="FF0000"/>
                </a:solidFill>
              </a:rPr>
              <a:t>yrs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22563" name="Picture 3" descr="scintillator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29000"/>
            <a:ext cx="35814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0" y="838200"/>
            <a:ext cx="9372600" cy="11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path lengths for light and electrons are set by physical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dimensions of the light collection and amplifying device.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2133600"/>
            <a:ext cx="9372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These are </a:t>
            </a:r>
            <a:r>
              <a:rPr lang="en-US" sz="2800" b="1" dirty="0" smtClean="0">
                <a:solidFill>
                  <a:srgbClr val="FF3300"/>
                </a:solidFill>
              </a:rPr>
              <a:t>on </a:t>
            </a:r>
            <a:r>
              <a:rPr lang="en-US" sz="2800" b="1" dirty="0">
                <a:solidFill>
                  <a:srgbClr val="FF3300"/>
                </a:solidFill>
              </a:rPr>
              <a:t>the order of  an inch. One inch is 100 psec. That’s what we measure- no surprise!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 smtClean="0">
                <a:solidFill>
                  <a:srgbClr val="FF3300"/>
                </a:solidFill>
              </a:rPr>
              <a:t>(LH picture </a:t>
            </a:r>
            <a:r>
              <a:rPr lang="en-US" sz="2400" dirty="0">
                <a:solidFill>
                  <a:srgbClr val="FF3300"/>
                </a:solidFill>
              </a:rPr>
              <a:t>from T. Credo)</a:t>
            </a: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0" y="6096000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Light Source (With Bounces)</a:t>
            </a: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3810000" y="60960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Typical </a:t>
            </a:r>
            <a:r>
              <a:rPr lang="en-US" dirty="0" smtClean="0"/>
              <a:t>PMT’s </a:t>
            </a:r>
            <a:r>
              <a:rPr lang="en-US" dirty="0" smtClean="0"/>
              <a:t> </a:t>
            </a:r>
            <a:r>
              <a:rPr lang="en-US" dirty="0"/>
              <a:t>(With Long Path Lengths)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3048000"/>
            <a:ext cx="4305300" cy="30201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PSEC-4 ASIC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92" y="1447800"/>
            <a:ext cx="5875867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DCIM\100_FUJI\DSCF0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3094" r="26097" b="17147"/>
          <a:stretch/>
        </p:blipFill>
        <p:spPr bwMode="auto">
          <a:xfrm>
            <a:off x="288175" y="914400"/>
            <a:ext cx="3567064" cy="3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429000" y="4114800"/>
            <a:ext cx="2622665" cy="931025"/>
          </a:xfrm>
          <a:prstGeom prst="line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30292" y="4495800"/>
            <a:ext cx="3222508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6-channel “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oscilloscope on a chip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(1.6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GHz,10-15 GS/s)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Evaluation board uses USB 2.0 interface + PC data acquisition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141987"/>
            <a:ext cx="233963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LAPPD Collaboration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8413063" y="239154"/>
            <a:ext cx="654737" cy="83489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40332" y="670886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5551-E3AF-4EFC-AC25-F56F1F6004FF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6-channel `Scope-on-a-chip’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56755" y="5976192"/>
            <a:ext cx="3029997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20 GS/scope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4-channels (142K$)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05" y="1074513"/>
            <a:ext cx="6193195" cy="464489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216" y="3733800"/>
            <a:ext cx="2242984" cy="22423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467600" y="4345605"/>
            <a:ext cx="352900" cy="1630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12289" y="6033159"/>
            <a:ext cx="319831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17 GS/PSEC-4 chip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-channels ($130 ?!)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6247" y="5713613"/>
            <a:ext cx="497270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Real digitized traces from anode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8382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908959"/>
            <a:ext cx="4002589" cy="281045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05400" y="5160899"/>
            <a:ext cx="609600" cy="63030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399" y="1295400"/>
            <a:ext cx="2362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Designed by Eric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Oberla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(UC grad student)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working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in EDG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ith EDG tools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and engineers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(H.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, J.F.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Genat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4F34-AFFC-4EC0-A4E0-695E40E9EA13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PSEC-4 Performance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Documents and Settings\eric\Desktop\PSEC4-code\psec4eval_term\Default Profile\800M_10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7" y="2425334"/>
            <a:ext cx="4200061" cy="3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7" y="2453539"/>
            <a:ext cx="4124848" cy="30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87318" y="968432"/>
            <a:ext cx="3286863" cy="59051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Digitized Waveforms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2298" y="1581116"/>
            <a:ext cx="408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Input: 800MHz, 300 mV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</a:rPr>
              <a:t> sine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3863" y="1950454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10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847" y="2095179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13.3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575380"/>
            <a:ext cx="843563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Only simple pedestal correction to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As the sampling rate-to-input frequency ratio decreases, the need for time-base calibration becomes more apparent (depending on necessary timing resolution)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0387" y="85066"/>
            <a:ext cx="31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9EB2-06AE-42EF-8CA4-83F3BF14A8C3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60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1"/>
            <a:ext cx="8408833" cy="1219200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b="1" dirty="0" smtClean="0">
                <a:solidFill>
                  <a:srgbClr val="151517"/>
                </a:solidFill>
              </a:rPr>
              <a:t>LAPPD goal- 20-25% QE, 8”-square- conv. alkali </a:t>
            </a:r>
            <a:endParaRPr lang="en-US" b="1" dirty="0">
              <a:solidFill>
                <a:srgbClr val="151517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31364" r="24452" b="15210"/>
          <a:stretch/>
        </p:blipFill>
        <p:spPr bwMode="auto">
          <a:xfrm>
            <a:off x="3594699" y="2126347"/>
            <a:ext cx="5478433" cy="358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" y="1573918"/>
            <a:ext cx="3222523" cy="429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" y="1104529"/>
            <a:ext cx="960120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Bef>
                <a:spcPct val="20000"/>
              </a:spcBef>
              <a:buSzPct val="125000"/>
              <a:defRPr/>
            </a:pPr>
            <a:r>
              <a:rPr lang="en-US" sz="3200" b="1" dirty="0" smtClean="0">
                <a:solidFill>
                  <a:srgbClr val="151517"/>
                </a:solidFill>
              </a:rPr>
              <a:t>2 parallel efforts: SSL (knows how), and ANL (learning) </a:t>
            </a:r>
            <a:endParaRPr lang="en-US" sz="3200" b="1" dirty="0">
              <a:solidFill>
                <a:srgbClr val="15151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5604" y="2057400"/>
            <a:ext cx="2427396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ANL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Optical stand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1058" y="5719920"/>
            <a:ext cx="482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51517"/>
                </a:solidFill>
              </a:rPr>
              <a:t>First cathodes made at ANL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8200" y="3657600"/>
            <a:ext cx="228600" cy="206232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9561" y="5766107"/>
            <a:ext cx="325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Burle</a:t>
            </a:r>
            <a:r>
              <a:rPr lang="en-US" sz="3200" b="1" dirty="0" smtClean="0">
                <a:solidFill>
                  <a:srgbClr val="C00000"/>
                </a:solidFill>
              </a:rPr>
              <a:t> commercial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equipment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66800" y="3795076"/>
            <a:ext cx="1610033" cy="1924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1" y="2819400"/>
            <a:ext cx="390832" cy="1128076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B368-4494-4DCE-BF60-750BF06BDFE1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Status of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34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96D07-CB9C-4AC0-B638-00CBB5379940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PhotoCathode</a:t>
            </a:r>
            <a:r>
              <a:rPr lang="en-US" sz="4800" b="1" dirty="0" smtClean="0">
                <a:solidFill>
                  <a:srgbClr val="FF0000"/>
                </a:solidFill>
              </a:rPr>
              <a:t> Research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76200" y="457200"/>
            <a:ext cx="9372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 smtClean="0"/>
              <a:t>Ongoing collaboration with BNL, UCB, UC, ANL for `Theory-Based Photocathodes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3429000"/>
            <a:ext cx="4088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Xray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diffraction while growing 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35</a:t>
            </a:fld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7391400" y="92075"/>
            <a:ext cx="1600200" cy="365125"/>
          </a:xfrm>
        </p:spPr>
        <p:txBody>
          <a:bodyPr/>
          <a:lstStyle/>
          <a:p>
            <a:fld id="{00B96D07-CB9C-4AC0-B638-00CBB5379940}" type="datetime1">
              <a:rPr lang="en-US" smtClean="0"/>
              <a:t>4/10/2013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6" y="857310"/>
            <a:ext cx="5174159" cy="272409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32296" r="17173" b="741"/>
          <a:stretch/>
        </p:blipFill>
        <p:spPr bwMode="auto">
          <a:xfrm>
            <a:off x="914400" y="4184506"/>
            <a:ext cx="3021820" cy="214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67" y="1828800"/>
            <a:ext cx="4149033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038600" y="526350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, Carlos, and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Junqi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put a PMT into</a:t>
            </a:r>
          </a:p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a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n APS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Xray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beam (you should ask them any questions…) 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48400" y="4724400"/>
            <a:ext cx="76200" cy="530153"/>
          </a:xfrm>
          <a:prstGeom prst="straightConnector1">
            <a:avLst/>
          </a:prstGeom>
          <a:ln w="57150">
            <a:solidFill>
              <a:srgbClr val="1515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191000" y="5024438"/>
            <a:ext cx="1905000" cy="239062"/>
          </a:xfrm>
          <a:prstGeom prst="straightConnector1">
            <a:avLst/>
          </a:prstGeom>
          <a:ln w="57150">
            <a:solidFill>
              <a:srgbClr val="15151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151517"/>
                </a:solidFill>
                <a:latin typeface="Comic Sans MS" pitchFamily="66" charset="0"/>
              </a:rPr>
              <a:t>Conclusions</a:t>
            </a:r>
            <a:endParaRPr lang="en-US" sz="8800" b="1" dirty="0">
              <a:solidFill>
                <a:srgbClr val="151517"/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ED2F2-9E93-42ED-A62C-9C0E051EA134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8”-MCP Pair and Strip Anode Work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A5AB-45E2-4EE9-BD03-E9184BDB29D9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101"/>
            <a:ext cx="4251354" cy="250209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11" y="3505200"/>
            <a:ext cx="4441489" cy="3119214"/>
          </a:xfrm>
        </p:spPr>
      </p:pic>
      <p:cxnSp>
        <p:nvCxnSpPr>
          <p:cNvPr id="11" name="Straight Arrow Connector 10"/>
          <p:cNvCxnSpPr/>
          <p:nvPr/>
        </p:nvCxnSpPr>
        <p:spPr>
          <a:xfrm>
            <a:off x="3581400" y="5367010"/>
            <a:ext cx="984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51354" y="1943100"/>
            <a:ext cx="998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81600" y="1530679"/>
            <a:ext cx="3857766" cy="8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Laser mirrors and 8” anode for 8” MCP tests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6200" y="4954589"/>
            <a:ext cx="413076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Pulses from one strip of 8” anode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with 8” MCP pair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943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Matt </a:t>
            </a:r>
            <a:r>
              <a:rPr lang="en-US" sz="1600" b="1" dirty="0" err="1" smtClean="0">
                <a:solidFill>
                  <a:srgbClr val="FF0000"/>
                </a:solidFill>
              </a:rPr>
              <a:t>Wetstein</a:t>
            </a:r>
            <a:r>
              <a:rPr lang="en-US" sz="1600" b="1" dirty="0" smtClean="0">
                <a:solidFill>
                  <a:srgbClr val="FF0000"/>
                </a:solidFill>
              </a:rPr>
              <a:t>, Bernhard Adams, </a:t>
            </a:r>
            <a:r>
              <a:rPr lang="en-US" sz="1600" b="1" dirty="0" err="1" smtClean="0">
                <a:solidFill>
                  <a:srgbClr val="FF0000"/>
                </a:solidFill>
              </a:rPr>
              <a:t>Andrey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Elagin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Razib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Obaid</a:t>
            </a:r>
            <a:r>
              <a:rPr lang="en-US" sz="1600" b="1" dirty="0" smtClean="0">
                <a:solidFill>
                  <a:srgbClr val="FF0000"/>
                </a:solidFill>
              </a:rPr>
              <a:t>, Sasha </a:t>
            </a:r>
            <a:r>
              <a:rPr lang="en-US" sz="1600" b="1" dirty="0" err="1" smtClean="0">
                <a:solidFill>
                  <a:srgbClr val="FF0000"/>
                </a:solidFill>
              </a:rPr>
              <a:t>Vostrikov</a:t>
            </a:r>
            <a:r>
              <a:rPr lang="en-US" sz="1600" b="1" dirty="0" smtClean="0">
                <a:solidFill>
                  <a:srgbClr val="FF0000"/>
                </a:solidFill>
              </a:rPr>
              <a:t>, Bob Wagner</a:t>
            </a:r>
          </a:p>
        </p:txBody>
      </p:sp>
    </p:spTree>
    <p:extLst>
      <p:ext uri="{BB962C8B-B14F-4D97-AF65-F5344CB8AC3E}">
        <p14:creationId xmlns:p14="http://schemas.microsoft.com/office/powerpoint/2010/main" val="3202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228600"/>
            <a:ext cx="9296400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Demonstrated Position Sensitivity</a:t>
            </a:r>
            <a:endParaRPr lang="en-US" sz="48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1" y="1295400"/>
            <a:ext cx="2540579" cy="38108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C1E2-A6C9-488B-B12D-71B7701361E8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42102"/>
            <a:ext cx="6535994" cy="4930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3000" y="699737"/>
            <a:ext cx="36576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Razib’s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scanning stage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3340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4-tile 	`tile-row’ </a:t>
            </a: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f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Supermodule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3200" y="60198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Time difference of 2 ends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vs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laser position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82200" cy="6858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 Timing res agrees with MC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838200" y="504822"/>
            <a:ext cx="7315200" cy="56594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5200" y="43434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8”-anode strip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sz="2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 (pair of 8” MCP’s) </a:t>
            </a:r>
            <a:endParaRPr lang="en-US" sz="2000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6400" y="3114020"/>
            <a:ext cx="685800" cy="9245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2514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&lt; 6 psec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616431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B. Adams,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Elagin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R.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Vostrikov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…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" y="49530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4666869"/>
            <a:ext cx="1752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Laser spot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size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3CA9-4AD7-4718-A4C0-63722A3E9ED1}" type="datetime1">
              <a:rPr lang="en-US" smtClean="0"/>
              <a:t>4/10/2013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2964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Colliders: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71" name="Picture 4" descr="top_c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000822" cy="309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3648" y="4674715"/>
            <a:ext cx="9144000" cy="167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Differential TOF:  </a:t>
            </a:r>
            <a:r>
              <a:rPr lang="en-US" sz="3600" dirty="0" smtClean="0">
                <a:solidFill>
                  <a:srgbClr val="C00000"/>
                </a:solidFill>
              </a:rPr>
              <a:t>measure </a:t>
            </a:r>
            <a:r>
              <a:rPr lang="en-US" sz="3600" dirty="0">
                <a:solidFill>
                  <a:srgbClr val="C00000"/>
                </a:solidFill>
              </a:rPr>
              <a:t>the difference in arrival times </a:t>
            </a:r>
            <a:r>
              <a:rPr lang="en-US" sz="3600" dirty="0" smtClean="0">
                <a:solidFill>
                  <a:srgbClr val="C00000"/>
                </a:solidFill>
              </a:rPr>
              <a:t>of photons and charged particles </a:t>
            </a:r>
            <a:r>
              <a:rPr lang="en-US" sz="3600" dirty="0">
                <a:solidFill>
                  <a:srgbClr val="C00000"/>
                </a:solidFill>
              </a:rPr>
              <a:t>which arrive a few psec </a:t>
            </a:r>
            <a:r>
              <a:rPr lang="en-US" sz="3600" dirty="0" smtClean="0">
                <a:solidFill>
                  <a:srgbClr val="C00000"/>
                </a:solidFill>
              </a:rPr>
              <a:t>later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smtClean="0">
                <a:solidFill>
                  <a:srgbClr val="C00000"/>
                </a:solidFill>
              </a:rPr>
              <a:t>(gives precise local time-dependent calibration </a:t>
            </a:r>
            <a:endParaRPr lang="en-US" sz="3600" dirty="0" smtClean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9167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1) 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dentify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 quark content of charged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particles;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photons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; 3) Separate vertices; 4) Discovery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8" y="2133600"/>
            <a:ext cx="2262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xtract </a:t>
            </a:r>
            <a:r>
              <a:rPr lang="en-US" sz="2400" b="1" i="1" dirty="0" smtClean="0">
                <a:solidFill>
                  <a:srgbClr val="FF0000"/>
                </a:solidFill>
              </a:rPr>
              <a:t>all </a:t>
            </a:r>
            <a:r>
              <a:rPr lang="en-US" sz="2400" b="1" dirty="0" smtClean="0">
                <a:solidFill>
                  <a:srgbClr val="FF0000"/>
                </a:solidFill>
              </a:rPr>
              <a:t> the information in each event </a:t>
            </a:r>
            <a:r>
              <a:rPr lang="en-US" b="1" dirty="0" smtClean="0">
                <a:solidFill>
                  <a:srgbClr val="FF0000"/>
                </a:solidFill>
              </a:rPr>
              <a:t>(4-vectors) – only spins remain…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4422" y="1617831"/>
            <a:ext cx="297180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Light source is Cherenkov light in the 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window or radiator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6350879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Will come back to this at the end…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Going Another Order-of-Magnitude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7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7" t="8555" r="4854" b="38026"/>
          <a:stretch/>
        </p:blipFill>
        <p:spPr>
          <a:xfrm>
            <a:off x="2362200" y="685801"/>
            <a:ext cx="6324600" cy="3657600"/>
          </a:xfrm>
        </p:spPr>
      </p:pic>
      <p:cxnSp>
        <p:nvCxnSpPr>
          <p:cNvPr id="13" name="Straight Arrow Connector 12"/>
          <p:cNvCxnSpPr/>
          <p:nvPr/>
        </p:nvCxnSpPr>
        <p:spPr>
          <a:xfrm flipV="1">
            <a:off x="1981200" y="4626018"/>
            <a:ext cx="822632" cy="629014"/>
          </a:xfrm>
          <a:prstGeom prst="straightConnector1">
            <a:avLst/>
          </a:prstGeom>
          <a:ln w="57150">
            <a:solidFill>
              <a:srgbClr val="04CC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162800" y="3760788"/>
            <a:ext cx="914400" cy="354012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7391400" y="4114801"/>
            <a:ext cx="228600" cy="77218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TextBox 3072"/>
          <p:cNvSpPr txBox="1"/>
          <p:nvPr/>
        </p:nvSpPr>
        <p:spPr>
          <a:xfrm>
            <a:off x="6172200" y="4777979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100 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sz="3200" b="1" dirty="0" err="1" smtClean="0">
                <a:solidFill>
                  <a:schemeClr val="tx1">
                    <a:lumMod val="50000"/>
                  </a:schemeClr>
                </a:solidFill>
              </a:rPr>
              <a:t>emtosec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</a:rPr>
              <a:t> (!) </a:t>
            </a:r>
            <a:endParaRPr lang="en-US" sz="32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078" name="TextBox 3077"/>
          <p:cNvSpPr txBox="1"/>
          <p:nvPr/>
        </p:nvSpPr>
        <p:spPr>
          <a:xfrm>
            <a:off x="76200" y="1600200"/>
            <a:ext cx="1905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Stefan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Ritt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slide, doctored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438900" y="6552745"/>
            <a:ext cx="2133600" cy="365125"/>
          </a:xfrm>
        </p:spPr>
        <p:txBody>
          <a:bodyPr/>
          <a:lstStyle/>
          <a:p>
            <a:fld id="{AB0EC223-A7B5-4DD2-A08B-A6AE1FA05384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8755" y="5257800"/>
            <a:ext cx="53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3300"/>
                </a:solidFill>
              </a:rPr>
              <a:t>Subject of a 2013 SBIR with </a:t>
            </a:r>
            <a:r>
              <a:rPr lang="en-US" sz="2400" b="1" dirty="0" err="1" smtClean="0">
                <a:solidFill>
                  <a:srgbClr val="FF3300"/>
                </a:solidFill>
              </a:rPr>
              <a:t>Innosys</a:t>
            </a:r>
            <a:r>
              <a:rPr lang="en-US" sz="2400" b="1" dirty="0" smtClean="0">
                <a:solidFill>
                  <a:srgbClr val="FF3300"/>
                </a:solidFill>
              </a:rPr>
              <a:t>, SLC</a:t>
            </a:r>
            <a:endParaRPr lang="en-US" sz="2400" b="1" dirty="0" smtClean="0">
              <a:solidFill>
                <a:srgbClr val="FF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06" y="2637385"/>
            <a:ext cx="2049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(agrees with JF MC)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4600" y="4124980"/>
            <a:ext cx="685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4CC47"/>
                </a:solidFill>
              </a:rPr>
              <a:t>1.0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8755" y="4124980"/>
            <a:ext cx="7532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4CC47"/>
                </a:solidFill>
              </a:rPr>
              <a:t>0.7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0259" y="4124980"/>
            <a:ext cx="1066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CC47"/>
                </a:solidFill>
              </a:rPr>
              <a:t> </a:t>
            </a:r>
            <a:r>
              <a:rPr lang="en-US" sz="2800" b="1" dirty="0" smtClean="0">
                <a:solidFill>
                  <a:srgbClr val="04CC47"/>
                </a:solidFill>
              </a:rPr>
              <a:t>17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2200" y="4114800"/>
            <a:ext cx="76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CC47"/>
                </a:solidFill>
              </a:rPr>
              <a:t> </a:t>
            </a:r>
            <a:r>
              <a:rPr lang="en-US" sz="2800" b="1" dirty="0" smtClean="0">
                <a:solidFill>
                  <a:srgbClr val="04CC47"/>
                </a:solidFill>
              </a:rPr>
              <a:t>1.6 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1270" y="4114801"/>
            <a:ext cx="80234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CC47"/>
                </a:solidFill>
              </a:rPr>
              <a:t> </a:t>
            </a:r>
            <a:r>
              <a:rPr lang="en-US" sz="2800" b="1" dirty="0" smtClean="0">
                <a:solidFill>
                  <a:srgbClr val="04CC47"/>
                </a:solidFill>
              </a:rPr>
              <a:t>17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62600" y="4124980"/>
            <a:ext cx="609600" cy="11300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" name="TextBox 3071"/>
          <p:cNvSpPr txBox="1"/>
          <p:nvPr/>
        </p:nvSpPr>
        <p:spPr>
          <a:xfrm>
            <a:off x="0" y="5070366"/>
            <a:ext cx="240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4CC47"/>
                </a:solidFill>
                <a:latin typeface="Comic Sans MS" pitchFamily="66" charset="0"/>
              </a:rPr>
              <a:t>Achieved</a:t>
            </a:r>
            <a:r>
              <a:rPr lang="en-US" sz="2800" b="1" dirty="0" smtClean="0">
                <a:solidFill>
                  <a:srgbClr val="04CC47"/>
                </a:solidFill>
              </a:rPr>
              <a:t> by LAPPD</a:t>
            </a:r>
            <a:endParaRPr lang="en-US" sz="2800" b="1" dirty="0" smtClean="0">
              <a:solidFill>
                <a:srgbClr val="04CC47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133600" y="4648200"/>
            <a:ext cx="1905000" cy="597126"/>
          </a:xfrm>
          <a:prstGeom prst="straightConnector1">
            <a:avLst/>
          </a:prstGeom>
          <a:ln w="57150">
            <a:solidFill>
              <a:srgbClr val="04CC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194232" y="4626018"/>
            <a:ext cx="2991850" cy="736736"/>
          </a:xfrm>
          <a:prstGeom prst="straightConnector1">
            <a:avLst/>
          </a:prstGeom>
          <a:ln w="57150">
            <a:solidFill>
              <a:srgbClr val="04CC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133600" y="4500891"/>
            <a:ext cx="4191000" cy="1014263"/>
          </a:xfrm>
          <a:prstGeom prst="straightConnector1">
            <a:avLst/>
          </a:prstGeom>
          <a:ln w="57150">
            <a:solidFill>
              <a:srgbClr val="04CC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-30718" y="3657600"/>
            <a:ext cx="24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For 100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fsec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958266" y="3962400"/>
            <a:ext cx="434250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TextBox 3088"/>
          <p:cNvSpPr txBox="1"/>
          <p:nvPr/>
        </p:nvSpPr>
        <p:spPr>
          <a:xfrm>
            <a:off x="2803832" y="5719465"/>
            <a:ext cx="5425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D</a:t>
            </a:r>
            <a:r>
              <a:rPr lang="en-US" sz="2800" b="1" u="sng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800" b="1" u="sng" dirty="0" smtClean="0">
                <a:solidFill>
                  <a:schemeClr val="accent4">
                    <a:lumMod val="10000"/>
                  </a:schemeClr>
                </a:solidFill>
              </a:rPr>
              <a:t>:    </a:t>
            </a:r>
            <a:r>
              <a:rPr lang="en-US" sz="2800" b="1" u="sng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 </a:t>
            </a:r>
            <a:r>
              <a:rPr lang="en-US" sz="2800" b="1" u="sng" dirty="0" smtClean="0">
                <a:solidFill>
                  <a:schemeClr val="accent4">
                    <a:lumMod val="10000"/>
                  </a:schemeClr>
                </a:solidFill>
              </a:rPr>
              <a:t>   e      </a:t>
            </a:r>
            <a:r>
              <a:rPr lang="en-US" sz="2800" b="1" u="sng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 </a:t>
            </a:r>
            <a:r>
              <a:rPr lang="en-US" sz="2800" b="1" u="sng" dirty="0" smtClean="0">
                <a:solidFill>
                  <a:schemeClr val="accent4">
                    <a:lumMod val="10000"/>
                  </a:schemeClr>
                </a:solidFill>
              </a:rPr>
              <a:t>    K     p     </a:t>
            </a:r>
          </a:p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(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ps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  0    10</a:t>
            </a:r>
            <a:r>
              <a:rPr lang="en-US" sz="2000" b="1" baseline="30000" dirty="0" smtClean="0">
                <a:solidFill>
                  <a:schemeClr val="accent4">
                    <a:lumMod val="10000"/>
                  </a:schemeClr>
                </a:solidFill>
              </a:rPr>
              <a:t>-6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   0.13   1.6     6.25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090" name="TextBox 3089"/>
          <p:cNvSpPr txBox="1"/>
          <p:nvPr/>
        </p:nvSpPr>
        <p:spPr>
          <a:xfrm>
            <a:off x="144632" y="6029158"/>
            <a:ext cx="2712868" cy="75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Differential TOF:</a:t>
            </a:r>
          </a:p>
          <a:p>
            <a:pPr>
              <a:lnSpc>
                <a:spcPct val="7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1.5m path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What’s the limit? (2009 cartoon)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1981200" y="2276475"/>
            <a:ext cx="5562600" cy="771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2209800" y="3352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1806575" y="6149975"/>
            <a:ext cx="6491288" cy="96838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79239" name="Rectangle 7" descr="Denim"/>
          <p:cNvSpPr>
            <a:spLocks noChangeArrowheads="1"/>
          </p:cNvSpPr>
          <p:nvPr/>
        </p:nvSpPr>
        <p:spPr bwMode="auto">
          <a:xfrm>
            <a:off x="1981200" y="6246813"/>
            <a:ext cx="6049963" cy="2174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9240" name="Group 8"/>
          <p:cNvGrpSpPr>
            <a:grpSpLocks/>
          </p:cNvGrpSpPr>
          <p:nvPr/>
        </p:nvGrpSpPr>
        <p:grpSpPr bwMode="auto">
          <a:xfrm>
            <a:off x="1981200" y="3341688"/>
            <a:ext cx="1538288" cy="2830512"/>
            <a:chOff x="1248" y="2105"/>
            <a:chExt cx="969" cy="1783"/>
          </a:xfrm>
        </p:grpSpPr>
        <p:grpSp>
          <p:nvGrpSpPr>
            <p:cNvPr id="479241" name="Group 9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42" name="Group 10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43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4" name="Line 1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5" name="Line 1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46" name="Rectangle 14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7" name="Rectangle 15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8" name="Rectangle 16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9" name="Rectangle 17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0" name="Rectangle 18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51" name="Group 19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52" name="Group 20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53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4" name="Line 2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5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56" name="Rectangle 24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7" name="Rectangle 25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8" name="Rectangle 26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9" name="Rectangle 27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0" name="Rectangle 28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61" name="Group 29"/>
          <p:cNvGrpSpPr>
            <a:grpSpLocks/>
          </p:cNvGrpSpPr>
          <p:nvPr/>
        </p:nvGrpSpPr>
        <p:grpSpPr bwMode="auto">
          <a:xfrm>
            <a:off x="3205163" y="3352800"/>
            <a:ext cx="1538287" cy="2830513"/>
            <a:chOff x="1248" y="2105"/>
            <a:chExt cx="969" cy="1783"/>
          </a:xfrm>
        </p:grpSpPr>
        <p:grpSp>
          <p:nvGrpSpPr>
            <p:cNvPr id="479262" name="Group 30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63" name="Group 31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64" name="Line 32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5" name="Line 3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6" name="Line 3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67" name="Rectangle 35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8" name="Rectangle 36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9" name="Rectangle 37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0" name="Rectangle 38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1" name="Rectangle 39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72" name="Group 40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73" name="Group 41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7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5" name="Line 4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6" name="Line 4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77" name="Rectangle 45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8" name="Rectangle 46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9" name="Rectangle 47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0" name="Rectangle 48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1" name="Rectangle 49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82" name="Group 50"/>
          <p:cNvGrpSpPr>
            <a:grpSpLocks/>
          </p:cNvGrpSpPr>
          <p:nvPr/>
        </p:nvGrpSpPr>
        <p:grpSpPr bwMode="auto">
          <a:xfrm>
            <a:off x="4495800" y="3352800"/>
            <a:ext cx="1538288" cy="2830513"/>
            <a:chOff x="1248" y="2105"/>
            <a:chExt cx="969" cy="1783"/>
          </a:xfrm>
        </p:grpSpPr>
        <p:grpSp>
          <p:nvGrpSpPr>
            <p:cNvPr id="479283" name="Group 51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84" name="Group 52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85" name="Line 53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6" name="Line 5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7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88" name="Rectangle 56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9" name="Rectangle 57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0" name="Rectangle 58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1" name="Rectangle 59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2" name="Rectangle 60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93" name="Group 61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94" name="Group 62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95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6" name="Line 6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7" name="Line 6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98" name="Rectangle 66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9" name="Rectangle 67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0" name="Rectangle 68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1" name="Rectangle 69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2" name="Rectangle 70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303" name="Group 71"/>
          <p:cNvGrpSpPr>
            <a:grpSpLocks/>
          </p:cNvGrpSpPr>
          <p:nvPr/>
        </p:nvGrpSpPr>
        <p:grpSpPr bwMode="auto">
          <a:xfrm>
            <a:off x="5805488" y="3352800"/>
            <a:ext cx="1538287" cy="2830513"/>
            <a:chOff x="1248" y="2105"/>
            <a:chExt cx="969" cy="1783"/>
          </a:xfrm>
        </p:grpSpPr>
        <p:grpSp>
          <p:nvGrpSpPr>
            <p:cNvPr id="479304" name="Group 72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305" name="Group 73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306" name="Line 74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7" name="Line 7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8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09" name="Rectangle 77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0" name="Rectangle 78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1" name="Rectangle 79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2" name="Rectangle 80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3" name="Rectangle 81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314" name="Group 82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315" name="Group 83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31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7" name="Line 8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8" name="Line 8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19" name="Rectangle 87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0" name="Rectangle 88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1" name="Rectangle 89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2" name="Rectangle 90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3" name="Rectangle 91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79324" name="Rectangle 92"/>
          <p:cNvSpPr>
            <a:spLocks noChangeArrowheads="1"/>
          </p:cNvSpPr>
          <p:nvPr/>
        </p:nvSpPr>
        <p:spPr bwMode="auto">
          <a:xfrm>
            <a:off x="1981200" y="6464300"/>
            <a:ext cx="2533650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5" name="Rectangle 93"/>
          <p:cNvSpPr>
            <a:spLocks noChangeArrowheads="1"/>
          </p:cNvSpPr>
          <p:nvPr/>
        </p:nvSpPr>
        <p:spPr bwMode="auto">
          <a:xfrm>
            <a:off x="4514850" y="6464300"/>
            <a:ext cx="2828925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6" name="Rectangle 94"/>
          <p:cNvSpPr>
            <a:spLocks noChangeArrowheads="1"/>
          </p:cNvSpPr>
          <p:nvPr/>
        </p:nvSpPr>
        <p:spPr bwMode="auto">
          <a:xfrm>
            <a:off x="7343775" y="6464300"/>
            <a:ext cx="954088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7" name="Text Box 95"/>
          <p:cNvSpPr txBox="1">
            <a:spLocks noChangeArrowheads="1"/>
          </p:cNvSpPr>
          <p:nvPr/>
        </p:nvSpPr>
        <p:spPr bwMode="auto">
          <a:xfrm>
            <a:off x="292100" y="179863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Front Window and Radiator </a:t>
            </a:r>
          </a:p>
        </p:txBody>
      </p:sp>
      <p:sp>
        <p:nvSpPr>
          <p:cNvPr id="479328" name="Line 96"/>
          <p:cNvSpPr>
            <a:spLocks noChangeShapeType="1"/>
          </p:cNvSpPr>
          <p:nvPr/>
        </p:nvSpPr>
        <p:spPr bwMode="auto">
          <a:xfrm>
            <a:off x="3205163" y="2008188"/>
            <a:ext cx="41910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29" name="Text Box 97"/>
          <p:cNvSpPr txBox="1">
            <a:spLocks noChangeArrowheads="1"/>
          </p:cNvSpPr>
          <p:nvPr/>
        </p:nvSpPr>
        <p:spPr bwMode="auto">
          <a:xfrm>
            <a:off x="0" y="2660650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Photocathode</a:t>
            </a:r>
          </a:p>
        </p:txBody>
      </p:sp>
      <p:sp>
        <p:nvSpPr>
          <p:cNvPr id="479330" name="Text Box 98"/>
          <p:cNvSpPr txBox="1">
            <a:spLocks noChangeArrowheads="1"/>
          </p:cNvSpPr>
          <p:nvPr/>
        </p:nvSpPr>
        <p:spPr bwMode="auto">
          <a:xfrm>
            <a:off x="0" y="3124200"/>
            <a:ext cx="1614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Pump Gap</a:t>
            </a:r>
          </a:p>
        </p:txBody>
      </p:sp>
      <p:sp>
        <p:nvSpPr>
          <p:cNvPr id="479331" name="Text Box 99"/>
          <p:cNvSpPr txBox="1">
            <a:spLocks noChangeArrowheads="1"/>
          </p:cNvSpPr>
          <p:nvPr/>
        </p:nvSpPr>
        <p:spPr bwMode="auto">
          <a:xfrm>
            <a:off x="-1" y="3668713"/>
            <a:ext cx="2107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High Emissivity Material</a:t>
            </a:r>
          </a:p>
        </p:txBody>
      </p:sp>
      <p:sp>
        <p:nvSpPr>
          <p:cNvPr id="479332" name="Rectangle 100"/>
          <p:cNvSpPr>
            <a:spLocks noChangeArrowheads="1"/>
          </p:cNvSpPr>
          <p:nvPr/>
        </p:nvSpPr>
        <p:spPr bwMode="auto">
          <a:xfrm>
            <a:off x="7497763" y="3646488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Low Emissivity Material</a:t>
            </a:r>
          </a:p>
        </p:txBody>
      </p:sp>
      <p:sp>
        <p:nvSpPr>
          <p:cNvPr id="479333" name="Rectangle 101"/>
          <p:cNvSpPr>
            <a:spLocks noChangeArrowheads="1"/>
          </p:cNvSpPr>
          <p:nvPr/>
        </p:nvSpPr>
        <p:spPr bwMode="auto">
          <a:xfrm>
            <a:off x="7605713" y="4619625"/>
            <a:ext cx="1614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`Normal’ MCP pore material</a:t>
            </a:r>
          </a:p>
        </p:txBody>
      </p:sp>
      <p:sp>
        <p:nvSpPr>
          <p:cNvPr id="479334" name="Text Box 102"/>
          <p:cNvSpPr txBox="1">
            <a:spLocks noChangeArrowheads="1"/>
          </p:cNvSpPr>
          <p:nvPr/>
        </p:nvSpPr>
        <p:spPr bwMode="auto">
          <a:xfrm>
            <a:off x="1588" y="5387975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Gold Anode</a:t>
            </a:r>
          </a:p>
        </p:txBody>
      </p:sp>
      <p:sp>
        <p:nvSpPr>
          <p:cNvPr id="479335" name="Text Box 103"/>
          <p:cNvSpPr txBox="1">
            <a:spLocks noChangeArrowheads="1"/>
          </p:cNvSpPr>
          <p:nvPr/>
        </p:nvSpPr>
        <p:spPr bwMode="auto">
          <a:xfrm>
            <a:off x="6924675" y="5462588"/>
            <a:ext cx="1979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charset="0"/>
              </a:rPr>
              <a:t>50 Ohm Transmission Line</a:t>
            </a:r>
          </a:p>
        </p:txBody>
      </p:sp>
      <p:sp>
        <p:nvSpPr>
          <p:cNvPr id="479336" name="Text Box 104"/>
          <p:cNvSpPr txBox="1">
            <a:spLocks noChangeArrowheads="1"/>
          </p:cNvSpPr>
          <p:nvPr/>
        </p:nvSpPr>
        <p:spPr bwMode="auto">
          <a:xfrm>
            <a:off x="0" y="5916613"/>
            <a:ext cx="1257300" cy="64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Rogers PC Card</a:t>
            </a:r>
          </a:p>
        </p:txBody>
      </p:sp>
      <p:sp>
        <p:nvSpPr>
          <p:cNvPr id="479337" name="Text Box 105"/>
          <p:cNvSpPr txBox="1">
            <a:spLocks noChangeArrowheads="1"/>
          </p:cNvSpPr>
          <p:nvPr/>
        </p:nvSpPr>
        <p:spPr bwMode="auto">
          <a:xfrm>
            <a:off x="461963" y="6540500"/>
            <a:ext cx="5153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Capacitive Pickup to Sampling Readout </a:t>
            </a:r>
          </a:p>
        </p:txBody>
      </p:sp>
      <p:sp>
        <p:nvSpPr>
          <p:cNvPr id="479338" name="Line 106"/>
          <p:cNvSpPr>
            <a:spLocks noChangeShapeType="1"/>
          </p:cNvSpPr>
          <p:nvPr/>
        </p:nvSpPr>
        <p:spPr bwMode="auto">
          <a:xfrm>
            <a:off x="1614488" y="2898775"/>
            <a:ext cx="1423987" cy="592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39" name="Line 107"/>
          <p:cNvSpPr>
            <a:spLocks noChangeShapeType="1"/>
          </p:cNvSpPr>
          <p:nvPr/>
        </p:nvSpPr>
        <p:spPr bwMode="auto">
          <a:xfrm flipV="1">
            <a:off x="1257300" y="3286125"/>
            <a:ext cx="723900" cy="55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1" name="Line 109"/>
          <p:cNvSpPr>
            <a:spLocks noChangeShapeType="1"/>
          </p:cNvSpPr>
          <p:nvPr/>
        </p:nvSpPr>
        <p:spPr bwMode="auto">
          <a:xfrm>
            <a:off x="1614488" y="3865563"/>
            <a:ext cx="709612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2" name="Line 110"/>
          <p:cNvSpPr>
            <a:spLocks noChangeShapeType="1"/>
          </p:cNvSpPr>
          <p:nvPr/>
        </p:nvSpPr>
        <p:spPr bwMode="auto">
          <a:xfrm flipH="1" flipV="1">
            <a:off x="6924675" y="3865563"/>
            <a:ext cx="5730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3" name="Line 111"/>
          <p:cNvSpPr>
            <a:spLocks noChangeShapeType="1"/>
          </p:cNvSpPr>
          <p:nvPr/>
        </p:nvSpPr>
        <p:spPr bwMode="auto">
          <a:xfrm flipH="1" flipV="1">
            <a:off x="7000875" y="4865688"/>
            <a:ext cx="60483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4" name="Line 112"/>
          <p:cNvSpPr>
            <a:spLocks noChangeShapeType="1"/>
          </p:cNvSpPr>
          <p:nvPr/>
        </p:nvSpPr>
        <p:spPr bwMode="auto">
          <a:xfrm>
            <a:off x="1470025" y="5535613"/>
            <a:ext cx="854075" cy="355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5" name="Line 113"/>
          <p:cNvSpPr>
            <a:spLocks noChangeShapeType="1"/>
          </p:cNvSpPr>
          <p:nvPr/>
        </p:nvSpPr>
        <p:spPr bwMode="auto">
          <a:xfrm flipV="1">
            <a:off x="4610100" y="6584950"/>
            <a:ext cx="595313" cy="139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6" name="Line 114"/>
          <p:cNvSpPr>
            <a:spLocks noChangeShapeType="1"/>
          </p:cNvSpPr>
          <p:nvPr/>
        </p:nvSpPr>
        <p:spPr bwMode="auto">
          <a:xfrm flipH="1">
            <a:off x="8053388" y="6010275"/>
            <a:ext cx="266700" cy="88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7" name="Line 115"/>
          <p:cNvSpPr>
            <a:spLocks noChangeShapeType="1"/>
          </p:cNvSpPr>
          <p:nvPr/>
        </p:nvSpPr>
        <p:spPr bwMode="auto">
          <a:xfrm>
            <a:off x="1049338" y="6386513"/>
            <a:ext cx="8540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9" name="Text Box 117"/>
          <p:cNvSpPr txBox="1">
            <a:spLocks noChangeArrowheads="1"/>
          </p:cNvSpPr>
          <p:nvPr/>
        </p:nvSpPr>
        <p:spPr bwMode="auto">
          <a:xfrm>
            <a:off x="5486400" y="1371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N.B.- this is a `cartoon’- working on workable designs-join us…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49" y="914400"/>
            <a:ext cx="755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Funnel pore with reflection cathode, dynode rings, ceramic anode,…</a:t>
            </a:r>
          </a:p>
        </p:txBody>
      </p:sp>
    </p:spTree>
    <p:extLst>
      <p:ext uri="{BB962C8B-B14F-4D97-AF65-F5344CB8AC3E}">
        <p14:creationId xmlns:p14="http://schemas.microsoft.com/office/powerpoint/2010/main" val="2779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Comparison with existing detectors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4" y="1112837"/>
            <a:ext cx="7140476" cy="5440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C1E2-A6C9-488B-B12D-71B7701361E8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6096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K.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Arisaka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; UCLA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34107" y="3501107"/>
            <a:ext cx="125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</a:rPr>
              <a:t>Psec</a:t>
            </a:r>
            <a:endParaRPr lang="en-US" sz="32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8385" y="5816025"/>
            <a:ext cx="2090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</a:rPr>
              <a:t>Cm</a:t>
            </a:r>
            <a:r>
              <a:rPr lang="en-US" sz="3200" b="1" baseline="30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endParaRPr lang="en-US" sz="3200" b="1" baseline="30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b="1" u="sng" dirty="0" smtClean="0">
                <a:solidFill>
                  <a:srgbClr val="FF0000"/>
                </a:solidFill>
              </a:rPr>
              <a:t>More Information on LAPPD: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1524000"/>
            <a:ext cx="9144000" cy="427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Main Page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3600" dirty="0" smtClean="0">
                <a:solidFill>
                  <a:srgbClr val="FF0000"/>
                </a:solidFill>
                <a:hlinkClick r:id="rId2"/>
              </a:rPr>
              <a:t>psec.uchicago.edu</a:t>
            </a:r>
            <a:r>
              <a:rPr lang="en-US" sz="3600" dirty="0" smtClean="0">
                <a:solidFill>
                  <a:srgbClr val="FF0000"/>
                </a:solidFill>
              </a:rPr>
              <a:t>     (has the links to the Library and Blogs)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151517"/>
                </a:solidFill>
              </a:rPr>
              <a:t>Library: </a:t>
            </a:r>
            <a:r>
              <a:rPr lang="en-US" sz="3600" dirty="0" smtClean="0">
                <a:solidFill>
                  <a:srgbClr val="151517"/>
                </a:solidFill>
              </a:rPr>
              <a:t>Workshops, Godparent Reviews, Image </a:t>
            </a:r>
            <a:r>
              <a:rPr lang="en-US" sz="3600" dirty="0">
                <a:solidFill>
                  <a:srgbClr val="151517"/>
                </a:solidFill>
              </a:rPr>
              <a:t>Library, Document </a:t>
            </a:r>
            <a:r>
              <a:rPr lang="en-US" sz="3600" dirty="0" smtClean="0">
                <a:solidFill>
                  <a:srgbClr val="151517"/>
                </a:solidFill>
              </a:rPr>
              <a:t>Library, </a:t>
            </a:r>
            <a:r>
              <a:rPr lang="en-US" sz="3600" dirty="0">
                <a:solidFill>
                  <a:srgbClr val="151517"/>
                </a:solidFill>
              </a:rPr>
              <a:t>Links to MCP, Photocathode, Materials Literature, etc.;</a:t>
            </a: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Blog: Our log-book- open to all (say yes to certificate Cerberus, etc.)- can keep track of us (at least several companies do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</a:rPr>
              <a:t>);</a:t>
            </a:r>
            <a:endParaRPr 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Colloquium April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43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6E3B-1C24-45C5-89EB-AA9E8E7926A4}" type="datetime1">
              <a:rPr lang="en-US" smtClean="0"/>
              <a:t>4/10/2013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The End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3ED1-BA66-47A1-888B-0A9CA9018DBE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4900" dirty="0"/>
          </a:p>
        </p:txBody>
      </p:sp>
      <p:sp>
        <p:nvSpPr>
          <p:cNvPr id="514055" name="Rectangle 7"/>
          <p:cNvSpPr>
            <a:spLocks noGrp="1" noChangeArrowheads="1"/>
          </p:cNvSpPr>
          <p:nvPr>
            <p:ph idx="1"/>
          </p:nvPr>
        </p:nvSpPr>
        <p:spPr>
          <a:xfrm>
            <a:off x="0" y="5943600"/>
            <a:ext cx="92964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Need, e.g.- Higgs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gamma-gamma at the LHC - tie the photons to the correct  vertex, and more precisely reconstruct the mass of the pair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4054" name="Picture 6" descr="toback_z_vs_t_pl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09625"/>
            <a:ext cx="5991225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9144000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Major problem coming up at LHC- </a:t>
            </a:r>
            <a:r>
              <a:rPr lang="en-US" sz="3600" b="1" dirty="0" err="1" smtClean="0">
                <a:solidFill>
                  <a:srgbClr val="FF0000"/>
                </a:solidFill>
              </a:rPr>
              <a:t>vertexing</a:t>
            </a:r>
            <a:r>
              <a:rPr lang="en-US" sz="3600" b="1" dirty="0" smtClean="0">
                <a:solidFill>
                  <a:srgbClr val="FF0000"/>
                </a:solidFill>
              </a:rPr>
              <a:t> at high luminosity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(e.g.  Joe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Incandela’s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UC seminar on CMS)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4546" y="2536254"/>
            <a:ext cx="226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Time (ns)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410200"/>
            <a:ext cx="803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Vertex position along beam line (cm)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48002" y="1828800"/>
            <a:ext cx="457198" cy="1143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68914" y="1886857"/>
            <a:ext cx="2017486" cy="1923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1886857"/>
            <a:ext cx="1981200" cy="1161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295400"/>
            <a:ext cx="39624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3 different interactions in one beam crossing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4648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Multi-vertex event at CDF (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Tevatron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9C48-3D3E-4D14-9492-D800932A9118}" type="datetime1">
              <a:rPr lang="en-US" smtClean="0"/>
              <a:t>4/10/2013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400" b="1" dirty="0" smtClean="0"/>
              <a:t>Neutrino Physics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76800"/>
            <a:ext cx="9296400" cy="1157308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Approach: </a:t>
            </a:r>
            <a:r>
              <a:rPr lang="en-US" dirty="0"/>
              <a:t>measure the </a:t>
            </a:r>
            <a:r>
              <a:rPr lang="en-US" dirty="0" smtClean="0"/>
              <a:t>arrival </a:t>
            </a:r>
            <a:r>
              <a:rPr lang="en-US" dirty="0"/>
              <a:t>times </a:t>
            </a:r>
            <a:r>
              <a:rPr lang="en-US" dirty="0" smtClean="0"/>
              <a:t>and positions of </a:t>
            </a:r>
            <a:r>
              <a:rPr lang="en-US" dirty="0"/>
              <a:t>photons and </a:t>
            </a:r>
            <a:r>
              <a:rPr lang="en-US" dirty="0" smtClean="0"/>
              <a:t>reconstruct  tracks  in water</a:t>
            </a:r>
            <a:endParaRPr lang="en-US" dirty="0"/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Benefit: </a:t>
            </a:r>
            <a:r>
              <a:rPr lang="en-US" dirty="0" smtClean="0"/>
              <a:t>Factor of 5 less volume needed, cost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33799" name="Picture 4" descr="constantinos_sideviewV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319" r="7417" b="7086"/>
          <a:stretch>
            <a:fillRect/>
          </a:stretch>
        </p:blipFill>
        <p:spPr bwMode="auto">
          <a:xfrm>
            <a:off x="1461405" y="1371600"/>
            <a:ext cx="62347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014" y="60025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</a:rPr>
              <a:t>: lower the cost  and extend the reach of large neutrino detectors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36848"/>
            <a:ext cx="9107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Competition-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  <a:latin typeface="+mj-lt"/>
              </a:rPr>
              <a:t>large PMT’s, Liquid Argon</a:t>
            </a:r>
            <a:endParaRPr lang="en-US" sz="1600" dirty="0">
              <a:solidFill>
                <a:srgbClr val="84A3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819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H. Nicholson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DB09-8493-4246-94B0-79C1091862DE}" type="datetime1">
              <a:rPr lang="en-US" smtClean="0"/>
              <a:t>4/10/2013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A </a:t>
            </a:r>
            <a:r>
              <a:rPr lang="en-US" sz="4800" b="1" dirty="0"/>
              <a:t>P</a:t>
            </a:r>
            <a:r>
              <a:rPr lang="en-US" sz="4800" b="1" dirty="0" smtClean="0"/>
              <a:t>hoton Time-Projection Chamber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0"/>
          <a:stretch/>
        </p:blipFill>
        <p:spPr>
          <a:xfrm>
            <a:off x="700852" y="914400"/>
            <a:ext cx="7681148" cy="4724399"/>
          </a:xfrm>
        </p:spPr>
      </p:pic>
      <p:sp>
        <p:nvSpPr>
          <p:cNvPr id="8" name="TextBox 7"/>
          <p:cNvSpPr txBox="1"/>
          <p:nvPr/>
        </p:nvSpPr>
        <p:spPr>
          <a:xfrm>
            <a:off x="457200" y="55990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Work of Matt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(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Argonne,&amp;Chicago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in his spare time (sic)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078E-5007-44AC-A600-387298D1639E}" type="datetime1">
              <a:rPr lang="en-US" smtClean="0"/>
              <a:t>4/10/2013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Daniel </a:t>
            </a:r>
            <a:r>
              <a:rPr lang="en-US" sz="5400" b="1" dirty="0" smtClean="0">
                <a:solidFill>
                  <a:srgbClr val="002060"/>
                </a:solidFill>
              </a:rPr>
              <a:t>Boone* </a:t>
            </a: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667845"/>
            <a:ext cx="5257800" cy="51995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Proposal (LDRD) to build a little proto-type to test photon-TPC ideas and as a simulation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testbed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`Book-on-end’ geometry- long, higher than wide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Close to 100% coverage so bigger Fid/Tot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 &lt;&lt; 1 cm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&lt; 100 psec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Magnetic field in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Idea: to reconstruct vertices, tracks, events as in a TPC (or, as in </a:t>
            </a:r>
            <a:r>
              <a:rPr lang="en-US" b="1" dirty="0" err="1" smtClean="0">
                <a:solidFill>
                  <a:srgbClr val="151517"/>
                </a:solidFill>
              </a:rPr>
              <a:t>LiA</a:t>
            </a:r>
            <a:r>
              <a:rPr lang="en-US" b="1" dirty="0" smtClean="0">
                <a:solidFill>
                  <a:srgbClr val="151517"/>
                </a:solidFill>
              </a:rPr>
              <a:t>).</a:t>
            </a:r>
          </a:p>
          <a:p>
            <a:pPr>
              <a:lnSpc>
                <a:spcPct val="80000"/>
              </a:lnSpc>
              <a:buSzPct val="125000"/>
              <a:defRPr/>
            </a:pPr>
            <a:endParaRPr lang="en-US" b="1" dirty="0" smtClean="0">
              <a:solidFill>
                <a:srgbClr val="15151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25" y="828020"/>
            <a:ext cx="4163175" cy="57251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943600" y="4098822"/>
            <a:ext cx="1403930" cy="854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40794" y="3622049"/>
            <a:ext cx="4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 rot="19643318">
            <a:off x="5736214" y="1885034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124952" y="3772428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9" name="TextBox 18"/>
          <p:cNvSpPr txBox="1"/>
          <p:nvPr/>
        </p:nvSpPr>
        <p:spPr>
          <a:xfrm rot="1892840">
            <a:off x="5829068" y="5447286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2970" y="1062113"/>
            <a:ext cx="24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caps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38800" y="1559551"/>
            <a:ext cx="0" cy="1945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29306" y="1447800"/>
            <a:ext cx="423894" cy="74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43909" y="5334000"/>
            <a:ext cx="13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Daniel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2A12C-F46A-4621-9270-34885A7A86EE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6015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Also ANNIE- Bob Svoboda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2454" y="685800"/>
            <a:ext cx="266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* Think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MiniBoone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etc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 w="76200">
            <a:solidFill>
              <a:srgbClr val="151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53600" y="4495800"/>
            <a:ext cx="914400" cy="914400"/>
          </a:xfrm>
          <a:prstGeom prst="straightConnector1">
            <a:avLst/>
          </a:prstGeom>
          <a:ln>
            <a:solidFill>
              <a:srgbClr val="151517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28800" y="2819400"/>
            <a:ext cx="4572000" cy="6096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28800" y="3429000"/>
            <a:ext cx="4572000" cy="1981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71600" y="3848100"/>
            <a:ext cx="457200" cy="4571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38030" y="3851512"/>
            <a:ext cx="914400" cy="914400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200" y="26478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53200" y="5263382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27504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(e.g.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accent4">
                    <a:lumMod val="10000"/>
                  </a:schemeClr>
                </a:solidFill>
              </a:rPr>
              <a:t>0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-&gt;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gg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Z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endParaRPr lang="en-US" sz="2000" b="1" baseline="-25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138289">
            <a:off x="4391431" y="253807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Photon 1</a:t>
            </a:r>
          </a:p>
        </p:txBody>
      </p:sp>
      <p:sp>
        <p:nvSpPr>
          <p:cNvPr id="35" name="TextBox 34"/>
          <p:cNvSpPr txBox="1"/>
          <p:nvPr/>
        </p:nvSpPr>
        <p:spPr>
          <a:xfrm rot="1350571">
            <a:off x="3401182" y="3989178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Photon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943600" y="2819400"/>
            <a:ext cx="381000" cy="2379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00800" y="133859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Detector Plane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4419600"/>
            <a:ext cx="337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One can reconstruct the vertex from the times and positions- 3D reconstruction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52600" y="3505200"/>
            <a:ext cx="76200" cy="99060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167552">
            <a:off x="3746045" y="3184637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(t1-tv)c</a:t>
            </a:r>
          </a:p>
        </p:txBody>
      </p:sp>
      <p:sp>
        <p:nvSpPr>
          <p:cNvPr id="24" name="TextBox 23"/>
          <p:cNvSpPr txBox="1"/>
          <p:nvPr/>
        </p:nvSpPr>
        <p:spPr>
          <a:xfrm rot="1385640">
            <a:off x="3920217" y="4646598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(t2-tv)c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IIT Colloquium April 2013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15BE-3705-4564-8732-B6045DDEDFEA}" type="datetime1">
              <a:rPr lang="en-US" smtClean="0"/>
              <a:t>4/10/2013</a:t>
            </a:fld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smtClean="0"/>
              <a:t>Rare Kaon Decays- backgd rejection by reconstructing </a:t>
            </a:r>
            <a:r>
              <a:rPr lang="en-US" b="1" smtClean="0">
                <a:latin typeface="Symbol" pitchFamily="18" charset="2"/>
              </a:rPr>
              <a:t>p</a:t>
            </a:r>
            <a:r>
              <a:rPr lang="en-US" b="1" baseline="30000" smtClean="0"/>
              <a:t>0 </a:t>
            </a:r>
            <a:r>
              <a:rPr lang="en-US" b="1" smtClean="0"/>
              <a:t> vertex space point: 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2476" y="1066800"/>
            <a:ext cx="622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for KOTO (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Yau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Wah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JPARC)-beat down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combinatoric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 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bkgds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2060"/>
          </a:solidFill>
        </a:ln>
      </a:spPr>
      <a:bodyPr wrap="square" rtlCol="0" anchor="ctr">
        <a:spAutoFit/>
      </a:bodyPr>
      <a:lstStyle>
        <a:defPPr algn="ctr">
          <a:lnSpc>
            <a:spcPct val="85000"/>
          </a:lnSpc>
          <a:defRPr sz="2400" b="1" dirty="0" smtClean="0">
            <a:solidFill>
              <a:srgbClr val="151517"/>
            </a:solidFill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b="1" dirty="0" err="1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12677</TotalTime>
  <Words>2249</Words>
  <Application>Microsoft Office PowerPoint</Application>
  <PresentationFormat>On-screen Show (4:3)</PresentationFormat>
  <Paragraphs>418</Paragraphs>
  <Slides>44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Graph</vt:lpstr>
      <vt:lpstr>  The Development of Large-Area       Pico-second Photodetectors</vt:lpstr>
      <vt:lpstr>Outline</vt:lpstr>
      <vt:lpstr>Why has 100 psec been the # for 60 yrs?</vt:lpstr>
      <vt:lpstr>Colliders: </vt:lpstr>
      <vt:lpstr>  </vt:lpstr>
      <vt:lpstr> Neutrino Physics</vt:lpstr>
      <vt:lpstr>A Photon Time-Projection Chamber </vt:lpstr>
      <vt:lpstr> Daniel Boone*  </vt:lpstr>
      <vt:lpstr>PowerPoint Presentation</vt:lpstr>
      <vt:lpstr>Sampling Calorimetry in PET (1B$ Mkt) </vt:lpstr>
      <vt:lpstr> Cherenkov-sensitive Sampling Quasi- Digital  EM/Had-separating Calorimeters</vt:lpstr>
      <vt:lpstr>How Does it Work?</vt:lpstr>
      <vt:lpstr>Simplifying MCP Construction</vt:lpstr>
      <vt:lpstr> Micro-Channel Plate Development</vt:lpstr>
      <vt:lpstr> Incom Micropore Substrate</vt:lpstr>
      <vt:lpstr>New MCP Structure (not to scale)</vt:lpstr>
      <vt:lpstr>Atomic Layer Deposition (ALD) Thin Film Coating Technology</vt:lpstr>
      <vt:lpstr>PowerPoint Presentation</vt:lpstr>
      <vt:lpstr>PowerPoint Presentation</vt:lpstr>
      <vt:lpstr>ALD &amp;Integration tests at ANL</vt:lpstr>
      <vt:lpstr>Microchannel Plates-4b</vt:lpstr>
      <vt:lpstr>Microchannel Plates-4d</vt:lpstr>
      <vt:lpstr>Signal- want large for S/N</vt:lpstr>
      <vt:lpstr> The Half-Meter-Squared SuperModule</vt:lpstr>
      <vt:lpstr>Demonstrated Position Sensitivity</vt:lpstr>
      <vt:lpstr>Demonstration of the Internal ALD HV Divider  in the Demountable Tile</vt:lpstr>
      <vt:lpstr>Developing and Testing the Electronics, Anodes, and DAQ</vt:lpstr>
      <vt:lpstr>Anode Testing for ABW, Crosstalk,..</vt:lpstr>
      <vt:lpstr>Anode Testing for ABW, Crosstalk,..</vt:lpstr>
      <vt:lpstr>PowerPoint Presentation</vt:lpstr>
      <vt:lpstr>6-channel `Scope-on-a-chip’ </vt:lpstr>
      <vt:lpstr>PowerPoint Presentation</vt:lpstr>
      <vt:lpstr>Photocathodes </vt:lpstr>
      <vt:lpstr>Status of PhotoCathodes</vt:lpstr>
      <vt:lpstr>PhotoCathode Research</vt:lpstr>
      <vt:lpstr>Conclusions</vt:lpstr>
      <vt:lpstr>8”-MCP Pair and Strip Anode Work</vt:lpstr>
      <vt:lpstr>Demonstrated Position Sensitivity</vt:lpstr>
      <vt:lpstr> Timing res agrees with MC</vt:lpstr>
      <vt:lpstr>Going Another Order-of-Magnitude </vt:lpstr>
      <vt:lpstr>What’s the limit? (2009 cartoon)</vt:lpstr>
      <vt:lpstr>Comparison with existing detectors</vt:lpstr>
      <vt:lpstr>More Information on LAPPD:</vt:lpstr>
      <vt:lpstr>The End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</dc:creator>
  <cp:lastModifiedBy>frisch</cp:lastModifiedBy>
  <cp:revision>492</cp:revision>
  <dcterms:created xsi:type="dcterms:W3CDTF">2011-10-07T14:54:54Z</dcterms:created>
  <dcterms:modified xsi:type="dcterms:W3CDTF">2013-04-10T22:09:46Z</dcterms:modified>
</cp:coreProperties>
</file>