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259" r:id="rId2"/>
    <p:sldId id="370" r:id="rId3"/>
    <p:sldId id="319" r:id="rId4"/>
    <p:sldId id="321" r:id="rId5"/>
    <p:sldId id="318" r:id="rId6"/>
    <p:sldId id="320" r:id="rId7"/>
    <p:sldId id="291" r:id="rId8"/>
    <p:sldId id="325" r:id="rId9"/>
    <p:sldId id="326" r:id="rId10"/>
    <p:sldId id="327" r:id="rId11"/>
    <p:sldId id="328" r:id="rId12"/>
    <p:sldId id="329" r:id="rId13"/>
    <p:sldId id="332" r:id="rId14"/>
    <p:sldId id="330" r:id="rId15"/>
    <p:sldId id="331" r:id="rId16"/>
    <p:sldId id="333" r:id="rId17"/>
    <p:sldId id="345" r:id="rId18"/>
    <p:sldId id="371" r:id="rId19"/>
    <p:sldId id="347" r:id="rId20"/>
    <p:sldId id="348" r:id="rId21"/>
    <p:sldId id="350" r:id="rId22"/>
    <p:sldId id="352" r:id="rId23"/>
    <p:sldId id="351" r:id="rId24"/>
    <p:sldId id="266" r:id="rId25"/>
    <p:sldId id="360" r:id="rId26"/>
    <p:sldId id="354" r:id="rId27"/>
    <p:sldId id="355" r:id="rId28"/>
    <p:sldId id="324" r:id="rId29"/>
    <p:sldId id="358" r:id="rId30"/>
    <p:sldId id="369" r:id="rId31"/>
    <p:sldId id="359" r:id="rId32"/>
    <p:sldId id="364" r:id="rId33"/>
    <p:sldId id="365" r:id="rId34"/>
    <p:sldId id="366" r:id="rId35"/>
    <p:sldId id="367" r:id="rId36"/>
    <p:sldId id="368" r:id="rId37"/>
    <p:sldId id="357" r:id="rId38"/>
    <p:sldId id="258" r:id="rId39"/>
    <p:sldId id="262" r:id="rId40"/>
    <p:sldId id="300" r:id="rId41"/>
    <p:sldId id="301" r:id="rId42"/>
    <p:sldId id="303" r:id="rId43"/>
    <p:sldId id="305" r:id="rId44"/>
    <p:sldId id="307" r:id="rId45"/>
    <p:sldId id="309" r:id="rId46"/>
    <p:sldId id="310" r:id="rId47"/>
    <p:sldId id="317" r:id="rId48"/>
    <p:sldId id="28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  <a:srgbClr val="FF3300"/>
    <a:srgbClr val="151517"/>
    <a:srgbClr val="81794B"/>
    <a:srgbClr val="FF9999"/>
    <a:srgbClr val="B9479B"/>
    <a:srgbClr val="F9FAD4"/>
    <a:srgbClr val="FF3399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0" d="100"/>
          <a:sy n="60" d="100"/>
        </p:scale>
        <p:origin x="-612" y="-162"/>
      </p:cViewPr>
      <p:guideLst>
        <p:guide orient="horz" pos="1776"/>
        <p:guide pos="3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8ACB3-96A2-4B32-9A36-A39E45CFA1D0}" type="datetimeFigureOut">
              <a:rPr lang="en-US" smtClean="0"/>
              <a:t>10/31/2011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F528-1CCE-49DE-B2FC-C646304B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0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071C-E9C5-41C7-A36B-213720C89B3E}" type="datetimeFigureOut">
              <a:rPr lang="en-US" smtClean="0"/>
              <a:t>10/31/2011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2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48B3-4EA6-454D-A42D-CB5FF27FCF8D}" type="datetime1">
              <a:rPr lang="en-US" smtClean="0"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4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063F-CA93-4E3D-A792-FED2562A1310}" type="datetime1">
              <a:rPr lang="en-US" smtClean="0"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rgbClr val="151517"/>
                </a:solidFill>
              </a:rPr>
              <a:t>Light11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151517"/>
                </a:solidFill>
              </a:rPr>
              <a:t>Ringberg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</a:lstStyle>
          <a:p>
            <a:fld id="{6F3AE956-26F0-4794-8F4C-97BAC66ADD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2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92A4-E903-449B-9FB8-30C5D47AD910}" type="datetime1">
              <a:rPr lang="en-US" smtClean="0"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B0C0-2BF8-4A2F-96BF-0093636FBAB7}" type="datetime1">
              <a:rPr lang="en-US" smtClean="0"/>
              <a:t>10/31/2011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858BB-F265-4489-AC01-8D49D54E2DD4}" type="datetime1">
              <a:rPr lang="en-US" smtClean="0"/>
              <a:t>10/31/2011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845B-CDE0-4DC0-8A60-D64516A1034C}" type="datetime1">
              <a:rPr lang="en-US" smtClean="0"/>
              <a:t>10/31/2011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9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F3D05-BCDA-4D6F-9A61-BA81BF267465}" type="datetime1">
              <a:rPr lang="en-US" smtClean="0"/>
              <a:t>10/31/2011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1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75650-8FD2-4446-B721-29E24DE08AE6}" type="datetime1">
              <a:rPr lang="en-US" smtClean="0"/>
              <a:t>10/31/2011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C138-3E14-4933-98E4-D068508C626F}" type="datetime1">
              <a:rPr lang="en-US" smtClean="0"/>
              <a:t>10/31/2011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7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6446-0FC1-4304-9EAC-DA18F484EA09}" type="datetime1">
              <a:rPr lang="en-US" smtClean="0"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5"/>
            <a:ext cx="9144000" cy="152297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</a:rPr>
              <a:t>L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arge-area MCP-based Photo-detectors, Ultra-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</a:rPr>
              <a:t>f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ast timing, and  sub-mm Spatial Resolution (LAPPD)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6573" r="24121" b="10288"/>
          <a:stretch/>
        </p:blipFill>
        <p:spPr bwMode="auto">
          <a:xfrm>
            <a:off x="1752600" y="2341186"/>
            <a:ext cx="5562600" cy="444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13716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Henry Frisch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Enrico Fermi Institute, Univ. of Chicago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and HEPD, Argonne National Laboratory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Extract time, position of pulse</a:t>
            </a:r>
            <a:br>
              <a:rPr lang="en-US" b="1" dirty="0" smtClean="0"/>
            </a:br>
            <a:r>
              <a:rPr lang="en-US" b="1" dirty="0" smtClean="0"/>
              <a:t>using time from both ends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 from ANT11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5" y="1112837"/>
            <a:ext cx="6837745" cy="5135563"/>
          </a:xfrm>
        </p:spPr>
      </p:pic>
    </p:spTree>
    <p:extLst>
      <p:ext uri="{BB962C8B-B14F-4D97-AF65-F5344CB8AC3E}">
        <p14:creationId xmlns:p14="http://schemas.microsoft.com/office/powerpoint/2010/main" val="393138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chemeClr val="bg2">
                    <a:lumMod val="50000"/>
                  </a:schemeClr>
                </a:solidFill>
              </a:rPr>
              <a:t>The 4 Determinants of Time </a:t>
            </a:r>
            <a:r>
              <a:rPr lang="en-US" sz="6600" b="1" dirty="0" smtClean="0">
                <a:solidFill>
                  <a:schemeClr val="bg2">
                    <a:lumMod val="50000"/>
                  </a:schemeClr>
                </a:solidFill>
              </a:rPr>
              <a:t>Resolution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799"/>
            <a:ext cx="9144000" cy="281940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rgbClr val="FF6600"/>
                </a:solidFill>
              </a:rPr>
              <a:t>Signal/Noise (S/N)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rgbClr val="FF0066"/>
                </a:solidFill>
              </a:rPr>
              <a:t>Analog Band-width (ABW)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rgbClr val="B9479B"/>
                </a:solidFill>
              </a:rPr>
              <a:t>Sampling Rate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Signal statistics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2759" y="5147608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51517"/>
                </a:solidFill>
              </a:rPr>
              <a:t>J.F. </a:t>
            </a:r>
            <a:r>
              <a:rPr lang="en-US" sz="2400" dirty="0" err="1" smtClean="0">
                <a:solidFill>
                  <a:srgbClr val="151517"/>
                </a:solidFill>
              </a:rPr>
              <a:t>Genat</a:t>
            </a:r>
            <a:r>
              <a:rPr lang="en-US" sz="2400" dirty="0" smtClean="0">
                <a:solidFill>
                  <a:srgbClr val="151517"/>
                </a:solidFill>
              </a:rPr>
              <a:t>, F. Tang, H. Frisch, and G. Varner; </a:t>
            </a:r>
            <a:r>
              <a:rPr lang="en-US" sz="2400" i="1" dirty="0" smtClean="0">
                <a:solidFill>
                  <a:srgbClr val="151517"/>
                </a:solidFill>
              </a:rPr>
              <a:t>Picosecond Resolution Timing Measurements, </a:t>
            </a:r>
            <a:r>
              <a:rPr lang="en-US" sz="2400" dirty="0" err="1" smtClean="0">
                <a:solidFill>
                  <a:srgbClr val="151517"/>
                </a:solidFill>
              </a:rPr>
              <a:t>Nucl</a:t>
            </a:r>
            <a:r>
              <a:rPr lang="en-US" sz="2400" dirty="0" smtClean="0">
                <a:solidFill>
                  <a:srgbClr val="151517"/>
                </a:solidFill>
              </a:rPr>
              <a:t>. Instr. Meth A607, 387 (2009);</a:t>
            </a:r>
          </a:p>
          <a:p>
            <a:r>
              <a:rPr lang="en-US" sz="2400" dirty="0" smtClean="0">
                <a:solidFill>
                  <a:srgbClr val="151517"/>
                </a:solidFill>
              </a:rPr>
              <a:t>Workshop on </a:t>
            </a:r>
            <a:r>
              <a:rPr lang="en-US" sz="2400" i="1" dirty="0" smtClean="0">
                <a:solidFill>
                  <a:srgbClr val="151517"/>
                </a:solidFill>
              </a:rPr>
              <a:t>The Factors that Limit Time Resolution in Photo-detectors, </a:t>
            </a:r>
            <a:r>
              <a:rPr lang="en-US" sz="2400" dirty="0" smtClean="0">
                <a:solidFill>
                  <a:srgbClr val="151517"/>
                </a:solidFill>
              </a:rPr>
              <a:t>University of Chicago, April 28-29, 2011</a:t>
            </a:r>
          </a:p>
          <a:p>
            <a:endParaRPr lang="en-US" sz="2400" b="1" dirty="0" smtClean="0">
              <a:solidFill>
                <a:srgbClr val="151517"/>
              </a:solidFill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0" t="38076" r="31825" b="34951"/>
          <a:stretch/>
        </p:blipFill>
        <p:spPr>
          <a:xfrm>
            <a:off x="5808159" y="1600200"/>
            <a:ext cx="2726241" cy="3460224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6892159" y="4352538"/>
            <a:ext cx="190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F9FAD4"/>
                </a:solidFill>
              </a:rPr>
              <a:t>5 </a:t>
            </a:r>
            <a:r>
              <a:rPr lang="en-US" sz="2000" b="1" dirty="0" err="1">
                <a:solidFill>
                  <a:srgbClr val="F9FAD4"/>
                </a:solidFill>
              </a:rPr>
              <a:t>nsec</a:t>
            </a:r>
            <a:r>
              <a:rPr lang="en-US" sz="2000" b="1" dirty="0">
                <a:solidFill>
                  <a:srgbClr val="F9FAD4"/>
                </a:solidFill>
              </a:rPr>
              <a:t>/div</a:t>
            </a:r>
          </a:p>
          <a:p>
            <a:pPr lvl="0"/>
            <a:r>
              <a:rPr lang="en-US" sz="2000" b="1" dirty="0">
                <a:solidFill>
                  <a:srgbClr val="F9FAD4"/>
                </a:solidFill>
              </a:rPr>
              <a:t>50 psec/</a:t>
            </a:r>
            <a:r>
              <a:rPr lang="en-US" sz="2000" b="1" dirty="0" err="1">
                <a:solidFill>
                  <a:srgbClr val="F9FAD4"/>
                </a:solidFill>
              </a:rPr>
              <a:t>pt</a:t>
            </a:r>
            <a:endParaRPr lang="en-US" sz="2000" b="1" dirty="0">
              <a:solidFill>
                <a:srgbClr val="F9FAD4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529959" y="2057400"/>
            <a:ext cx="1108841" cy="22860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44659" y="12192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55324" y="3060984"/>
            <a:ext cx="1245476" cy="26932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733800" y="3429000"/>
            <a:ext cx="2667000" cy="381000"/>
          </a:xfrm>
          <a:prstGeom prst="straightConnector1">
            <a:avLst/>
          </a:prstGeom>
          <a:ln w="38100">
            <a:solidFill>
              <a:srgbClr val="B9479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6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b="1" dirty="0" smtClean="0"/>
              <a:t>Simulation of Resolution </a:t>
            </a:r>
            <a:r>
              <a:rPr lang="en-US" b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 err="1" smtClean="0"/>
              <a:t>abw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762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Jean-Francois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Genat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5800299"/>
            <a:ext cx="906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Brown line: 10 </a:t>
            </a:r>
            <a:r>
              <a:rPr lang="en-US" sz="2400" b="1" dirty="0" err="1" smtClean="0">
                <a:solidFill>
                  <a:srgbClr val="FF0000"/>
                </a:solidFill>
              </a:rPr>
              <a:t>Gs</a:t>
            </a:r>
            <a:r>
              <a:rPr lang="en-US" sz="2400" b="1" dirty="0" smtClean="0">
                <a:solidFill>
                  <a:srgbClr val="FF0000"/>
                </a:solidFill>
              </a:rPr>
              <a:t>/sec (we’ve done &gt;15);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1.5 GHz </a:t>
            </a:r>
            <a:r>
              <a:rPr lang="en-US" sz="2400" b="1" dirty="0" err="1" smtClean="0">
                <a:solidFill>
                  <a:srgbClr val="FF0000"/>
                </a:solidFill>
              </a:rPr>
              <a:t>abw</a:t>
            </a:r>
            <a:r>
              <a:rPr lang="en-US" sz="2400" b="1" dirty="0" smtClean="0">
                <a:solidFill>
                  <a:srgbClr val="FF0000"/>
                </a:solidFill>
              </a:rPr>
              <a:t> ( we’ve done 1.6); S/N 120  (N=0.75mv, S is app specific)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181600"/>
            <a:ext cx="3352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" b="40704"/>
          <a:stretch/>
        </p:blipFill>
        <p:spPr>
          <a:xfrm>
            <a:off x="149385" y="1328411"/>
            <a:ext cx="8918415" cy="4005589"/>
          </a:xfrm>
          <a:prstGeom prst="rect">
            <a:avLst/>
          </a:prstGeom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762000" y="4516666"/>
            <a:ext cx="609600" cy="751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716315" y="4483656"/>
            <a:ext cx="555734" cy="104593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48400" y="534418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029200" y="4419600"/>
            <a:ext cx="381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68866" y="4050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</a:rPr>
              <a:t>ps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868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Anode Testing for ABW, Crosstalk,..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1693005"/>
            <a:ext cx="6534912" cy="434035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81200" y="4267200"/>
            <a:ext cx="1219200" cy="18905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400800" y="5029200"/>
            <a:ext cx="8382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6096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Network Analyzer                                Tile Anode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09800" y="11430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’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Dave McGinnis</a:t>
            </a:r>
          </a:p>
        </p:txBody>
      </p:sp>
    </p:spTree>
    <p:extLst>
      <p:ext uri="{BB962C8B-B14F-4D97-AF65-F5344CB8AC3E}">
        <p14:creationId xmlns:p14="http://schemas.microsoft.com/office/powerpoint/2010/main" val="32707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86868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Anode Testing for ABW, Crosstalk,..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1" y="1440248"/>
            <a:ext cx="7196989" cy="477400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9144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Herve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’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Grabas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Razib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Obaid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Dave McGinnis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38400" y="4876800"/>
            <a:ext cx="2514600" cy="1447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00" y="60960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Tile row assembly of 3 tile anodes –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abw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&gt;500 MHz</a:t>
            </a:r>
          </a:p>
        </p:txBody>
      </p:sp>
    </p:spTree>
    <p:extLst>
      <p:ext uri="{BB962C8B-B14F-4D97-AF65-F5344CB8AC3E}">
        <p14:creationId xmlns:p14="http://schemas.microsoft.com/office/powerpoint/2010/main" val="11108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3889" r="7761" b="5123"/>
          <a:stretch/>
        </p:blipFill>
        <p:spPr>
          <a:xfrm>
            <a:off x="228600" y="1425300"/>
            <a:ext cx="8704858" cy="45183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7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Anode Testing for ABW, Crosstalk</a:t>
            </a:r>
            <a:r>
              <a:rPr lang="en-US" b="1" dirty="0" smtClean="0"/>
              <a:t>,..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20000" y="1447800"/>
            <a:ext cx="0" cy="7620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63710" y="6096000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95400" y="3446301"/>
            <a:ext cx="2299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+mj-ea"/>
                <a:cs typeface="+mj-cs"/>
              </a:rPr>
              <a:t>Crosstalk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49956" y="1516559"/>
            <a:ext cx="1344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ABW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PSEC4 Waveform Sampling ASIC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88" y="1223666"/>
            <a:ext cx="7281112" cy="541779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43000" y="762000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PSEC4: Eric </a:t>
            </a:r>
            <a:r>
              <a:rPr lang="en-US" sz="24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 and </a:t>
            </a:r>
            <a:r>
              <a:rPr lang="en-US" sz="24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400" b="1" dirty="0" err="1" smtClean="0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400" b="1" dirty="0" smtClean="0">
                <a:solidFill>
                  <a:srgbClr val="DADADA">
                    <a:lumMod val="10000"/>
                  </a:srgbClr>
                </a:solidFill>
              </a:rPr>
              <a:t>; and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friends…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2600" y="6172200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37807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10/11/2011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ANT'11 LAPPD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25AF-EADF-4703-80FA-161024CED24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Calibri" pitchFamily="34" charset="0"/>
                <a:cs typeface="Calibri" pitchFamily="34" charset="0"/>
              </a:rPr>
              <a:t>PSEC-4 ASIC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92" y="1447800"/>
            <a:ext cx="5875867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G:\DCIM\100_FUJI\DSCF05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t="13094" r="26097" b="17147"/>
          <a:stretch/>
        </p:blipFill>
        <p:spPr bwMode="auto">
          <a:xfrm>
            <a:off x="288175" y="914400"/>
            <a:ext cx="3567064" cy="34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429000" y="4114800"/>
            <a:ext cx="2622665" cy="931025"/>
          </a:xfrm>
          <a:prstGeom prst="line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 2"/>
          <p:cNvSpPr txBox="1">
            <a:spLocks/>
          </p:cNvSpPr>
          <p:nvPr/>
        </p:nvSpPr>
        <p:spPr>
          <a:xfrm>
            <a:off x="130292" y="4495800"/>
            <a:ext cx="3222508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6-channel “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oscilloscope on a chip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”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(1.6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GHz,10-15 GS/s)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Evaluation board uses USB 2.0 interface + PC data acquisition software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141987"/>
            <a:ext cx="233963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LAPPD Collaboration 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2" descr="C:\Users\Herve\Desktop\InsideOut.png"/>
          <p:cNvPicPr>
            <a:picLocks noChangeAspect="1" noChangeArrowheads="1"/>
          </p:cNvPicPr>
          <p:nvPr/>
        </p:nvPicPr>
        <p:blipFill rotWithShape="1">
          <a:blip r:embed="rId4" cstate="print"/>
          <a:srcRect l="23318" r="24219"/>
          <a:stretch/>
        </p:blipFill>
        <p:spPr>
          <a:xfrm>
            <a:off x="8413063" y="239154"/>
            <a:ext cx="654737" cy="834890"/>
          </a:xfrm>
          <a:prstGeom prst="rect">
            <a:avLst/>
          </a:prstGeom>
          <a:noFill/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740332" y="670886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8211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22238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6-channel `Scope-on-a-chip’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b="1" dirty="0" smtClean="0"/>
          </a:p>
        </p:txBody>
      </p:sp>
      <p:sp>
        <p:nvSpPr>
          <p:cNvPr id="3277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2D8660E-1C82-43F9-A6E8-E57C4C0DF592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ANT11 Drexel U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56755" y="5976192"/>
            <a:ext cx="3029997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20 GS/scope</a:t>
            </a:r>
          </a:p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4-channels (142K$)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04" y="1074513"/>
            <a:ext cx="6193195" cy="464489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500216" y="3733800"/>
            <a:ext cx="1404784" cy="224239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77000" y="4345605"/>
            <a:ext cx="1343500" cy="1630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12289" y="6033159"/>
            <a:ext cx="3198311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17 GS/PSEC-4 chip</a:t>
            </a:r>
          </a:p>
          <a:p>
            <a:pPr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</a:rPr>
              <a:t>-channels ($130 ?!)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36247" y="5713613"/>
            <a:ext cx="497270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Real digitized traces from anode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95600" y="2971800"/>
            <a:ext cx="152400" cy="274761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67000"/>
            <a:ext cx="2971800" cy="312420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105400" y="5160899"/>
            <a:ext cx="609600" cy="630301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1295400"/>
            <a:ext cx="1474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(grad student)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5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ANT'11 LAPPD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25AF-EADF-4703-80FA-161024CED24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PSEC-4 Performance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C:\Documents and Settings\eric\Desktop\PSEC4-code\psec4eval_term\Default Profile\800M_10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7" y="2425334"/>
            <a:ext cx="4200061" cy="31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eric\Desktop\PSEC4-code\psec4eval_term\Default Profile\800M_13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47" y="2453539"/>
            <a:ext cx="4124848" cy="30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87318" y="968432"/>
            <a:ext cx="3286863" cy="59051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Digitized Waveforms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2298" y="1581116"/>
            <a:ext cx="3662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Input: 800MHz, 300 mV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pp</a:t>
            </a:r>
            <a:r>
              <a:rPr lang="en-US" sz="2400" b="1" dirty="0" smtClean="0">
                <a:solidFill>
                  <a:srgbClr val="FF0000"/>
                </a:solidFill>
              </a:rPr>
              <a:t> sine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3682" y="2046932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10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8847" y="2095179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13.3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5575380"/>
            <a:ext cx="8435631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Only simple pedestal correction to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As the sampling rate-to-input frequency ratio decreases, the need for time-base calibration becomes more apparent (depending on necessary timing resolution)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0387" y="85066"/>
            <a:ext cx="31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21359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81000" y="6458462"/>
            <a:ext cx="2133600" cy="365125"/>
          </a:xfrm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7E6327F-26FA-4D6B-ABA2-B48AF1AC8448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705600" y="6492875"/>
            <a:ext cx="2133600" cy="365125"/>
          </a:xfrm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The 4 `Divisions’ of LAPPD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609599"/>
            <a:ext cx="4114800" cy="2915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3657600"/>
            <a:ext cx="4114800" cy="304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3505200" cy="457200"/>
          </a:xfrm>
        </p:spPr>
        <p:txBody>
          <a:bodyPr>
            <a:normAutofit/>
          </a:bodyPr>
          <a:lstStyle/>
          <a:p>
            <a:pPr marL="0" indent="0">
              <a:lnSpc>
                <a:spcPct val="65000"/>
              </a:lnSpc>
              <a:buClr>
                <a:srgbClr val="FFCC00"/>
              </a:buClr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Hermetic Packaging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609599"/>
            <a:ext cx="3962400" cy="2895600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8200" y="3677265"/>
            <a:ext cx="4038600" cy="30283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724400" y="685800"/>
            <a:ext cx="3846871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2060"/>
                </a:solidFill>
              </a:rPr>
              <a:t>Electronics/Integration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09600" y="3733800"/>
            <a:ext cx="373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err="1" smtClean="0">
                <a:solidFill>
                  <a:srgbClr val="FF3300"/>
                </a:solidFill>
              </a:rPr>
              <a:t>MicroChannel</a:t>
            </a:r>
            <a:r>
              <a:rPr lang="en-US" b="1" dirty="0" smtClean="0">
                <a:solidFill>
                  <a:srgbClr val="FF3300"/>
                </a:solidFill>
              </a:rPr>
              <a:t> Plates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105400" y="3733800"/>
            <a:ext cx="3505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Photocathodes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21704" r="3089" b="12022"/>
          <a:stretch/>
        </p:blipFill>
        <p:spPr>
          <a:xfrm>
            <a:off x="457201" y="1109194"/>
            <a:ext cx="3810000" cy="201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1143000"/>
            <a:ext cx="3715366" cy="1886478"/>
          </a:xfrm>
          <a:prstGeom prst="rect">
            <a:avLst/>
          </a:prstGeom>
        </p:spPr>
      </p:pic>
      <p:pic>
        <p:nvPicPr>
          <p:cNvPr id="19" name="Picture 18" descr="2500v_400v_UV_1000se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56" y="4191000"/>
            <a:ext cx="2192688" cy="2148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4089134"/>
            <a:ext cx="1729234" cy="2311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13464" r="51170" b="3806"/>
          <a:stretch/>
        </p:blipFill>
        <p:spPr>
          <a:xfrm>
            <a:off x="6705600" y="4113716"/>
            <a:ext cx="1598511" cy="2363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3135868"/>
            <a:ext cx="346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This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6336268"/>
            <a:ext cx="3404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See  (hear) Klaus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</a:rPr>
              <a:t>Attenkofer’s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0682" y="6339559"/>
            <a:ext cx="168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See  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</a:rPr>
              <a:t>Ossy’s</a:t>
            </a:r>
            <a:r>
              <a:rPr lang="en-US" b="1" smtClean="0">
                <a:solidFill>
                  <a:schemeClr val="tx2">
                    <a:lumMod val="10000"/>
                  </a:schemeClr>
                </a:solidFill>
              </a:rPr>
              <a:t>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1355" y="3135894"/>
            <a:ext cx="2487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See   Bob Wagner’s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Digitization Analog </a:t>
            </a:r>
            <a:r>
              <a:rPr lang="en-US" dirty="0" err="1" smtClean="0"/>
              <a:t>Bandwith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6" y="762000"/>
            <a:ext cx="787306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371600" y="4495800"/>
            <a:ext cx="60198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05600" y="3276600"/>
            <a:ext cx="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2971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ABW~1.6GHz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1200" y="442978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 </a:t>
            </a:r>
            <a:r>
              <a:rPr lang="en-US" sz="2800" b="1" dirty="0" err="1" smtClean="0">
                <a:solidFill>
                  <a:srgbClr val="FF0000"/>
                </a:solidFill>
              </a:rPr>
              <a:t>db</a:t>
            </a:r>
            <a:r>
              <a:rPr lang="en-US" sz="2800" b="1" dirty="0" smtClean="0">
                <a:solidFill>
                  <a:srgbClr val="FF0000"/>
                </a:solidFill>
              </a:rPr>
              <a:t> loss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2103" y="6296055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PSEC4: Eric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and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Herve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Grabas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+ friends…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09837" y="760521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33194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Noise (unshielded)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4" descr="C:\Documents and Settings\eric\My Documents\Downloads\nois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9" b="50000"/>
          <a:stretch/>
        </p:blipFill>
        <p:spPr bwMode="auto">
          <a:xfrm>
            <a:off x="1138165" y="838200"/>
            <a:ext cx="615486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10000" y="685800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PSEC4: Eric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 and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+ friends…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9101" y="4267200"/>
            <a:ext cx="510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RMS=755 microvolts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70" y="5827693"/>
            <a:ext cx="5103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Full-Scale ~1.2 volts (expect S/N&gt;=100, conservatively)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52475" y="6258580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</p:spTree>
    <p:extLst>
      <p:ext uri="{BB962C8B-B14F-4D97-AF65-F5344CB8AC3E}">
        <p14:creationId xmlns:p14="http://schemas.microsoft.com/office/powerpoint/2010/main" val="1933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D9B57F2-8849-460F-B7AF-128BD9647A59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Signal- want large for S/N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86" y="609600"/>
            <a:ext cx="9144000" cy="762000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We see gains </a:t>
            </a:r>
            <a:r>
              <a:rPr lang="en-US" sz="6500" b="1" i="1" dirty="0">
                <a:solidFill>
                  <a:schemeClr val="bg2">
                    <a:lumMod val="10000"/>
                  </a:schemeClr>
                </a:solidFill>
              </a:rPr>
              <a:t>&gt;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sz="6500" b="1" i="1" baseline="300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en-US" sz="44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in a chevron-pair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24167" r="42255" b="19167"/>
          <a:stretch/>
        </p:blipFill>
        <p:spPr bwMode="auto">
          <a:xfrm>
            <a:off x="2143685" y="1143000"/>
            <a:ext cx="5095315" cy="545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057400" cy="174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ALD by Anil Mane and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Jeff Elam, ANL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Can we go deep sub-</a:t>
            </a:r>
            <a:r>
              <a:rPr lang="en-US" sz="5300" b="1" dirty="0" err="1" smtClean="0"/>
              <a:t>picosec</a:t>
            </a:r>
            <a:r>
              <a:rPr lang="en-US" sz="5300" b="1" dirty="0" smtClean="0"/>
              <a:t>?:</a:t>
            </a:r>
            <a:br>
              <a:rPr lang="en-US" sz="5300" b="1" dirty="0" smtClean="0"/>
            </a:br>
            <a:r>
              <a:rPr lang="en-US" b="1" dirty="0" smtClean="0"/>
              <a:t> the </a:t>
            </a:r>
            <a:r>
              <a:rPr lang="en-US" b="1" dirty="0" err="1" smtClean="0"/>
              <a:t>Ritt</a:t>
            </a:r>
            <a:r>
              <a:rPr lang="en-US" b="1" dirty="0" smtClean="0"/>
              <a:t> Parameterization </a:t>
            </a:r>
            <a:r>
              <a:rPr lang="en-US" sz="2700" b="1" dirty="0" smtClean="0">
                <a:solidFill>
                  <a:schemeClr val="bg2">
                    <a:lumMod val="10000"/>
                  </a:schemeClr>
                </a:solidFill>
              </a:rPr>
              <a:t>(agrees with JF MC)</a:t>
            </a:r>
            <a:endParaRPr lang="en-US" sz="27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71" y="1219200"/>
            <a:ext cx="7080429" cy="53502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8869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E5E5FF">
                    <a:lumMod val="10000"/>
                  </a:srgbClr>
                </a:solidFill>
              </a:rPr>
              <a:t>S/N, </a:t>
            </a:r>
            <a:r>
              <a:rPr lang="en-US" sz="2800" b="1" dirty="0" err="1" smtClean="0">
                <a:solidFill>
                  <a:srgbClr val="E5E5FF">
                    <a:lumMod val="10000"/>
                  </a:srgbClr>
                </a:solidFill>
              </a:rPr>
              <a:t>f</a:t>
            </a:r>
            <a:r>
              <a:rPr lang="en-US" sz="2800" b="1" baseline="-25000" dirty="0" err="1" smtClean="0">
                <a:solidFill>
                  <a:srgbClr val="E5E5FF">
                    <a:lumMod val="10000"/>
                  </a:srgbClr>
                </a:solidFill>
              </a:rPr>
              <a:t>Z</a:t>
            </a:r>
            <a:r>
              <a:rPr lang="en-US" sz="2800" b="1" dirty="0" smtClean="0">
                <a:solidFill>
                  <a:srgbClr val="E5E5FF">
                    <a:lumMod val="10000"/>
                  </a:srgbClr>
                </a:solidFill>
              </a:rPr>
              <a:t>: DONE</a:t>
            </a:r>
            <a:endParaRPr lang="en-US" sz="2800" b="1" dirty="0">
              <a:solidFill>
                <a:srgbClr val="E5E5FF">
                  <a:lumMod val="1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314" y="5725180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 smtClean="0">
                <a:solidFill>
                  <a:srgbClr val="FF0000"/>
                </a:solidFill>
              </a:rPr>
              <a:t>abw</a:t>
            </a:r>
            <a:r>
              <a:rPr lang="en-US" sz="2800" b="1" dirty="0" smtClean="0">
                <a:solidFill>
                  <a:srgbClr val="FF0000"/>
                </a:solidFill>
              </a:rPr>
              <a:t>: NOT YET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 flipV="1">
            <a:off x="2514600" y="4419600"/>
            <a:ext cx="1219200" cy="72899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</p:cNvCxnSpPr>
          <p:nvPr/>
        </p:nvCxnSpPr>
        <p:spPr>
          <a:xfrm flipV="1">
            <a:off x="2497090" y="4419600"/>
            <a:ext cx="3979910" cy="156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14600" y="4286742"/>
            <a:ext cx="2133600" cy="87276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14600" y="4419600"/>
            <a:ext cx="3200400" cy="73991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315200" y="4065588"/>
            <a:ext cx="914400" cy="354012"/>
          </a:xfrm>
          <a:prstGeom prst="rect">
            <a:avLst/>
          </a:prstGeom>
          <a:ln w="571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039100" y="2438400"/>
            <a:ext cx="266700" cy="1627188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TextBox 3072"/>
          <p:cNvSpPr txBox="1"/>
          <p:nvPr/>
        </p:nvSpPr>
        <p:spPr>
          <a:xfrm>
            <a:off x="6705600" y="21437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100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</a:rPr>
              <a:t>femtosec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078" name="TextBox 3077"/>
          <p:cNvSpPr txBox="1"/>
          <p:nvPr/>
        </p:nvSpPr>
        <p:spPr>
          <a:xfrm>
            <a:off x="76200" y="1600200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Stefan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Ritt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slide, doctored</a:t>
            </a:r>
          </a:p>
        </p:txBody>
      </p:sp>
    </p:spTree>
    <p:extLst>
      <p:ext uri="{BB962C8B-B14F-4D97-AF65-F5344CB8AC3E}">
        <p14:creationId xmlns:p14="http://schemas.microsoft.com/office/powerpoint/2010/main" val="42872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A1F5B6A-DF2A-4DB7-BC4E-FC095389C6B1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0C6C39A-EBB7-4DA7-80A9-7812BF60E718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</a:rPr>
              <a:t>Parallel Efforts on Specific Applications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1143000"/>
          </a:xfrm>
          <a:noFill/>
          <a:ln w="38100">
            <a:noFill/>
          </a:ln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 smtClean="0"/>
          </a:p>
        </p:txBody>
      </p:sp>
      <p:sp>
        <p:nvSpPr>
          <p:cNvPr id="16390" name="Oval 4"/>
          <p:cNvSpPr>
            <a:spLocks noChangeArrowheads="1"/>
          </p:cNvSpPr>
          <p:nvPr/>
        </p:nvSpPr>
        <p:spPr bwMode="auto">
          <a:xfrm>
            <a:off x="2705100" y="1524000"/>
            <a:ext cx="3771900" cy="3276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3429000" y="2133600"/>
            <a:ext cx="2743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LAPD Detector Development</a:t>
            </a:r>
          </a:p>
        </p:txBody>
      </p:sp>
      <p:grpSp>
        <p:nvGrpSpPr>
          <p:cNvPr id="16392" name="Group 6"/>
          <p:cNvGrpSpPr>
            <a:grpSpLocks/>
          </p:cNvGrpSpPr>
          <p:nvPr/>
        </p:nvGrpSpPr>
        <p:grpSpPr bwMode="auto">
          <a:xfrm>
            <a:off x="838200" y="685800"/>
            <a:ext cx="1524000" cy="1524000"/>
            <a:chOff x="528" y="432"/>
            <a:chExt cx="960" cy="960"/>
          </a:xfrm>
        </p:grpSpPr>
        <p:sp>
          <p:nvSpPr>
            <p:cNvPr id="16430" name="Oval 7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31" name="Text Box 8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6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002060"/>
                  </a:solidFill>
                </a:rPr>
                <a:t>PET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002060"/>
                  </a:solidFill>
                </a:rPr>
                <a:t>(UC/BSD, UCB, Lyon)</a:t>
              </a:r>
            </a:p>
          </p:txBody>
        </p:sp>
      </p:grp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6705600" y="685800"/>
            <a:ext cx="1524000" cy="1524000"/>
            <a:chOff x="528" y="432"/>
            <a:chExt cx="960" cy="960"/>
          </a:xfrm>
        </p:grpSpPr>
        <p:sp>
          <p:nvSpPr>
            <p:cNvPr id="16428" name="Oval 10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9" name="Text Box 11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FF0066"/>
                  </a:solidFill>
                </a:rPr>
                <a:t>Collider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FF0066"/>
                  </a:solidFill>
                </a:rPr>
                <a:t>(UC, </a:t>
              </a:r>
              <a:r>
                <a:rPr lang="en-US" sz="1800" b="0" dirty="0" err="1">
                  <a:solidFill>
                    <a:srgbClr val="FF0066"/>
                  </a:solidFill>
                </a:rPr>
                <a:t>ANL,Saclay</a:t>
              </a:r>
              <a:r>
                <a:rPr lang="en-US" sz="1800" b="0" dirty="0">
                  <a:solidFill>
                    <a:srgbClr val="FF0066"/>
                  </a:solidFill>
                </a:rPr>
                <a:t>.</a:t>
              </a:r>
            </a:p>
          </p:txBody>
        </p:sp>
      </p:grpSp>
      <p:grpSp>
        <p:nvGrpSpPr>
          <p:cNvPr id="16394" name="Group 15"/>
          <p:cNvGrpSpPr>
            <a:grpSpLocks/>
          </p:cNvGrpSpPr>
          <p:nvPr/>
        </p:nvGrpSpPr>
        <p:grpSpPr bwMode="auto">
          <a:xfrm>
            <a:off x="6188075" y="4611688"/>
            <a:ext cx="1889125" cy="1524000"/>
            <a:chOff x="452" y="432"/>
            <a:chExt cx="1190" cy="960"/>
          </a:xfrm>
        </p:grpSpPr>
        <p:sp>
          <p:nvSpPr>
            <p:cNvPr id="16426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7" name="Text Box 17"/>
            <p:cNvSpPr txBox="1">
              <a:spLocks noChangeArrowheads="1"/>
            </p:cNvSpPr>
            <p:nvPr/>
          </p:nvSpPr>
          <p:spPr bwMode="auto">
            <a:xfrm>
              <a:off x="452" y="551"/>
              <a:ext cx="1190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dirty="0">
                  <a:solidFill>
                    <a:srgbClr val="FF3300"/>
                  </a:solidFill>
                </a:rPr>
                <a:t>Mass Spec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 b="0" dirty="0">
                  <a:solidFill>
                    <a:srgbClr val="FF3300"/>
                  </a:solidFill>
                </a:rPr>
                <a:t>Andy Davis, Mike </a:t>
              </a:r>
              <a:r>
                <a:rPr lang="en-US" sz="1800" b="0" dirty="0" err="1">
                  <a:solidFill>
                    <a:srgbClr val="FF3300"/>
                  </a:solidFill>
                </a:rPr>
                <a:t>Pellin</a:t>
              </a:r>
              <a:r>
                <a:rPr lang="en-US" sz="1800" b="0" dirty="0">
                  <a:solidFill>
                    <a:srgbClr val="FF3300"/>
                  </a:solidFill>
                </a:rPr>
                <a:t>, Eric </a:t>
              </a:r>
              <a:r>
                <a:rPr lang="en-US" sz="1800" b="0" dirty="0" err="1">
                  <a:solidFill>
                    <a:srgbClr val="FF3300"/>
                  </a:solidFill>
                </a:rPr>
                <a:t>Oberla</a:t>
              </a:r>
              <a:endParaRPr lang="en-US" sz="1800" b="0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16395" name="Group 18"/>
          <p:cNvGrpSpPr>
            <a:grpSpLocks/>
          </p:cNvGrpSpPr>
          <p:nvPr/>
        </p:nvGrpSpPr>
        <p:grpSpPr bwMode="auto">
          <a:xfrm>
            <a:off x="3429000" y="5334000"/>
            <a:ext cx="2362200" cy="1524000"/>
            <a:chOff x="288" y="432"/>
            <a:chExt cx="1488" cy="960"/>
          </a:xfrm>
        </p:grpSpPr>
        <p:sp>
          <p:nvSpPr>
            <p:cNvPr id="16424" name="Oval 19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5" name="Text Box 20"/>
            <p:cNvSpPr txBox="1">
              <a:spLocks noChangeArrowheads="1"/>
            </p:cNvSpPr>
            <p:nvPr/>
          </p:nvSpPr>
          <p:spPr bwMode="auto">
            <a:xfrm>
              <a:off x="288" y="473"/>
              <a:ext cx="1488" cy="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chemeClr val="accent4">
                      <a:lumMod val="10000"/>
                    </a:schemeClr>
                  </a:solidFill>
                </a:rPr>
                <a:t>Non-proliferation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 smtClean="0">
                  <a:solidFill>
                    <a:schemeClr val="accent4">
                      <a:lumMod val="10000"/>
                    </a:schemeClr>
                  </a:solidFill>
                </a:rPr>
                <a:t>LLNL,ANL,UC</a:t>
              </a:r>
              <a:endParaRPr lang="en-US" sz="1800" b="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  <p:sp>
        <p:nvSpPr>
          <p:cNvPr id="16396" name="Line 21"/>
          <p:cNvSpPr>
            <a:spLocks noChangeShapeType="1"/>
          </p:cNvSpPr>
          <p:nvPr/>
        </p:nvSpPr>
        <p:spPr bwMode="auto">
          <a:xfrm>
            <a:off x="2209800" y="1905000"/>
            <a:ext cx="762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22"/>
          <p:cNvSpPr>
            <a:spLocks noChangeShapeType="1"/>
          </p:cNvSpPr>
          <p:nvPr/>
        </p:nvSpPr>
        <p:spPr bwMode="auto">
          <a:xfrm flipH="1">
            <a:off x="6248400" y="1981200"/>
            <a:ext cx="609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Line 23"/>
          <p:cNvSpPr>
            <a:spLocks noChangeShapeType="1"/>
          </p:cNvSpPr>
          <p:nvPr/>
        </p:nvSpPr>
        <p:spPr bwMode="auto">
          <a:xfrm>
            <a:off x="4572000" y="48006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24"/>
          <p:cNvSpPr>
            <a:spLocks noChangeShapeType="1"/>
          </p:cNvSpPr>
          <p:nvPr/>
        </p:nvSpPr>
        <p:spPr bwMode="auto">
          <a:xfrm flipV="1">
            <a:off x="2362200" y="4191000"/>
            <a:ext cx="685800" cy="725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25"/>
          <p:cNvSpPr>
            <a:spLocks noChangeShapeType="1"/>
          </p:cNvSpPr>
          <p:nvPr/>
        </p:nvSpPr>
        <p:spPr bwMode="auto">
          <a:xfrm>
            <a:off x="6019800" y="4191000"/>
            <a:ext cx="6096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Text Box 26"/>
          <p:cNvSpPr txBox="1">
            <a:spLocks noChangeArrowheads="1"/>
          </p:cNvSpPr>
          <p:nvPr/>
        </p:nvSpPr>
        <p:spPr bwMode="auto">
          <a:xfrm>
            <a:off x="3276600" y="3900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FFFF00"/>
                </a:solidFill>
              </a:rPr>
              <a:t>Drawing Not To Scale (!)</a:t>
            </a:r>
          </a:p>
        </p:txBody>
      </p:sp>
      <p:sp>
        <p:nvSpPr>
          <p:cNvPr id="16402" name="Text Box 27"/>
          <p:cNvSpPr txBox="1">
            <a:spLocks noChangeArrowheads="1"/>
          </p:cNvSpPr>
          <p:nvPr/>
        </p:nvSpPr>
        <p:spPr bwMode="auto">
          <a:xfrm>
            <a:off x="3048000" y="3046413"/>
            <a:ext cx="3505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 dirty="0" err="1">
                <a:solidFill>
                  <a:schemeClr val="bg1"/>
                </a:solidFill>
              </a:rPr>
              <a:t>ANL,Arradiance,Chicago,Fermilab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  <a:r>
              <a:rPr lang="en-US" sz="1800" b="0" dirty="0" err="1">
                <a:solidFill>
                  <a:schemeClr val="bg1"/>
                </a:solidFill>
              </a:rPr>
              <a:t>Hawaii,Muons,Inc,SLAC,SSL</a:t>
            </a:r>
            <a:r>
              <a:rPr lang="en-US" sz="1800" b="0" dirty="0">
                <a:solidFill>
                  <a:schemeClr val="bg1"/>
                </a:solidFill>
              </a:rPr>
              <a:t>/UCB, </a:t>
            </a:r>
            <a:r>
              <a:rPr lang="en-US" sz="1800" b="0" dirty="0" smtClean="0">
                <a:solidFill>
                  <a:schemeClr val="bg1"/>
                </a:solidFill>
              </a:rPr>
              <a:t>UIUC, Wash.  U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6403" name="Text Box 28"/>
          <p:cNvSpPr txBox="1">
            <a:spLocks noChangeArrowheads="1"/>
          </p:cNvSpPr>
          <p:nvPr/>
        </p:nvSpPr>
        <p:spPr bwMode="auto">
          <a:xfrm>
            <a:off x="2590800" y="786825"/>
            <a:ext cx="426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</a:rPr>
              <a:t>Explicit strategy for  staying on </a:t>
            </a:r>
            <a:r>
              <a:rPr lang="en-US" sz="2000" dirty="0" smtClean="0">
                <a:solidFill>
                  <a:srgbClr val="FF0000"/>
                </a:solidFill>
              </a:rPr>
              <a:t>task-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Multiple parallel cooperative efforts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404" name="Text Box 29"/>
          <p:cNvSpPr txBox="1">
            <a:spLocks noChangeArrowheads="1"/>
          </p:cNvSpPr>
          <p:nvPr/>
        </p:nvSpPr>
        <p:spPr bwMode="auto">
          <a:xfrm>
            <a:off x="5791200" y="6080125"/>
            <a:ext cx="3505200" cy="79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</a:rPr>
              <a:t>All these need work- naturally tend to lag the reality of the detector development</a:t>
            </a:r>
          </a:p>
        </p:txBody>
      </p:sp>
      <p:grpSp>
        <p:nvGrpSpPr>
          <p:cNvPr id="16405" name="Group 30"/>
          <p:cNvGrpSpPr>
            <a:grpSpLocks/>
          </p:cNvGrpSpPr>
          <p:nvPr/>
        </p:nvGrpSpPr>
        <p:grpSpPr bwMode="auto">
          <a:xfrm>
            <a:off x="990600" y="4724400"/>
            <a:ext cx="1824038" cy="1524000"/>
            <a:chOff x="482" y="432"/>
            <a:chExt cx="1095" cy="960"/>
          </a:xfrm>
        </p:grpSpPr>
        <p:sp>
          <p:nvSpPr>
            <p:cNvPr id="16422" name="Oval 31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3" name="Text Box 32"/>
            <p:cNvSpPr txBox="1">
              <a:spLocks noChangeArrowheads="1"/>
            </p:cNvSpPr>
            <p:nvPr/>
          </p:nvSpPr>
          <p:spPr bwMode="auto">
            <a:xfrm>
              <a:off x="482" y="624"/>
              <a:ext cx="1095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FF0000"/>
                  </a:solidFill>
                </a:rPr>
                <a:t>Neutrinos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FF0000"/>
                  </a:solidFill>
                </a:rPr>
                <a:t>(Matt, </a:t>
              </a:r>
              <a:r>
                <a:rPr lang="en-US" sz="1800" b="0" dirty="0" err="1">
                  <a:solidFill>
                    <a:srgbClr val="FF0000"/>
                  </a:solidFill>
                </a:rPr>
                <a:t>Mayly</a:t>
              </a:r>
              <a:r>
                <a:rPr lang="en-US" sz="1800" b="0" dirty="0">
                  <a:solidFill>
                    <a:srgbClr val="FF0000"/>
                  </a:solidFill>
                </a:rPr>
                <a:t>, Bob, John, ..; </a:t>
              </a:r>
              <a:r>
                <a:rPr lang="en-US" sz="1800" b="0" dirty="0" err="1">
                  <a:solidFill>
                    <a:srgbClr val="FF0000"/>
                  </a:solidFill>
                </a:rPr>
                <a:t>Zelimir</a:t>
              </a:r>
              <a:r>
                <a:rPr lang="en-US" sz="1800" b="0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16406" name="Oval 34"/>
          <p:cNvSpPr>
            <a:spLocks noChangeArrowheads="1"/>
          </p:cNvSpPr>
          <p:nvPr/>
        </p:nvSpPr>
        <p:spPr bwMode="auto">
          <a:xfrm>
            <a:off x="152400" y="2555875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6407" name="Text Box 35"/>
          <p:cNvSpPr txBox="1">
            <a:spLocks noChangeArrowheads="1"/>
          </p:cNvSpPr>
          <p:nvPr/>
        </p:nvSpPr>
        <p:spPr bwMode="auto">
          <a:xfrm>
            <a:off x="228600" y="2743200"/>
            <a:ext cx="14478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"/>
              </a:spcBef>
              <a:buFontTx/>
              <a:buNone/>
            </a:pPr>
            <a:r>
              <a:rPr lang="en-US" dirty="0" err="1">
                <a:solidFill>
                  <a:srgbClr val="FFFF00"/>
                </a:solidFill>
              </a:rPr>
              <a:t>Muon</a:t>
            </a:r>
            <a:r>
              <a:rPr lang="en-US" dirty="0">
                <a:solidFill>
                  <a:srgbClr val="FFFF00"/>
                </a:solidFill>
              </a:rPr>
              <a:t> Cooling</a:t>
            </a:r>
          </a:p>
          <a:p>
            <a:pPr algn="ctr">
              <a:lnSpc>
                <a:spcPct val="70000"/>
              </a:lnSpc>
              <a:spcBef>
                <a:spcPct val="25000"/>
              </a:spcBef>
              <a:buFontTx/>
              <a:buNone/>
            </a:pPr>
            <a:r>
              <a:rPr lang="en-US" sz="1800" b="0" dirty="0" err="1">
                <a:solidFill>
                  <a:srgbClr val="FFFF00"/>
                </a:solidFill>
              </a:rPr>
              <a:t>Muons,Inc</a:t>
            </a:r>
            <a:endParaRPr lang="en-US" sz="1800" b="0" dirty="0">
              <a:solidFill>
                <a:srgbClr val="FFFF00"/>
              </a:solidFill>
            </a:endParaRPr>
          </a:p>
          <a:p>
            <a:pPr algn="ctr">
              <a:lnSpc>
                <a:spcPct val="70000"/>
              </a:lnSpc>
              <a:spcBef>
                <a:spcPct val="25000"/>
              </a:spcBef>
              <a:buFontTx/>
              <a:buNone/>
            </a:pPr>
            <a:r>
              <a:rPr lang="en-US" sz="1800" b="0" dirty="0">
                <a:solidFill>
                  <a:srgbClr val="FFFF00"/>
                </a:solidFill>
              </a:rPr>
              <a:t>(SBIR)</a:t>
            </a:r>
          </a:p>
        </p:txBody>
      </p:sp>
      <p:sp>
        <p:nvSpPr>
          <p:cNvPr id="16408" name="Line 36"/>
          <p:cNvSpPr>
            <a:spLocks noChangeShapeType="1"/>
          </p:cNvSpPr>
          <p:nvPr/>
        </p:nvSpPr>
        <p:spPr bwMode="auto">
          <a:xfrm flipV="1">
            <a:off x="1676400" y="3429000"/>
            <a:ext cx="990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409" name="Group 15"/>
          <p:cNvGrpSpPr>
            <a:grpSpLocks/>
          </p:cNvGrpSpPr>
          <p:nvPr/>
        </p:nvGrpSpPr>
        <p:grpSpPr bwMode="auto">
          <a:xfrm>
            <a:off x="7391400" y="2667000"/>
            <a:ext cx="1524000" cy="1524000"/>
            <a:chOff x="528" y="432"/>
            <a:chExt cx="960" cy="960"/>
          </a:xfrm>
        </p:grpSpPr>
        <p:sp>
          <p:nvSpPr>
            <p:cNvPr id="16420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1" name="Text Box 17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K-&gt;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pnn</a:t>
              </a:r>
              <a:endParaRPr lang="en-US" dirty="0">
                <a:solidFill>
                  <a:schemeClr val="accent2">
                    <a:lumMod val="50000"/>
                  </a:schemeClr>
                </a:solidFill>
                <a:latin typeface="Symbol" pitchFamily="18" charset="2"/>
              </a:endParaRP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 smtClean="0">
                  <a:solidFill>
                    <a:schemeClr val="accent2">
                      <a:lumMod val="50000"/>
                    </a:schemeClr>
                  </a:solidFill>
                </a:rPr>
                <a:t>JPARC</a:t>
              </a:r>
              <a:endParaRPr lang="en-US" sz="1800" b="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6410" name="Line 25"/>
          <p:cNvSpPr>
            <a:spLocks noChangeShapeType="1"/>
          </p:cNvSpPr>
          <p:nvPr/>
        </p:nvSpPr>
        <p:spPr bwMode="auto">
          <a:xfrm flipV="1">
            <a:off x="6477000" y="3370263"/>
            <a:ext cx="914400" cy="2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6411" name="Straight Connector 2"/>
          <p:cNvCxnSpPr>
            <a:cxnSpLocks noChangeShapeType="1"/>
          </p:cNvCxnSpPr>
          <p:nvPr/>
        </p:nvCxnSpPr>
        <p:spPr bwMode="auto">
          <a:xfrm>
            <a:off x="7108825" y="3429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2" name="Straight Connector 4"/>
          <p:cNvCxnSpPr>
            <a:cxnSpLocks noChangeShapeType="1"/>
            <a:stCxn id="16420" idx="2"/>
            <a:endCxn id="16410" idx="1"/>
          </p:cNvCxnSpPr>
          <p:nvPr/>
        </p:nvCxnSpPr>
        <p:spPr bwMode="auto">
          <a:xfrm flipV="1">
            <a:off x="7391400" y="3370263"/>
            <a:ext cx="0" cy="587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3" name="Straight Connector 6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4" name="Straight Connector 8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" name="Straight Connector 10"/>
          <p:cNvCxnSpPr>
            <a:cxnSpLocks noChangeShapeType="1"/>
          </p:cNvCxnSpPr>
          <p:nvPr/>
        </p:nvCxnSpPr>
        <p:spPr bwMode="auto">
          <a:xfrm>
            <a:off x="7696200" y="2590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" name="Straight Connector 12"/>
          <p:cNvCxnSpPr>
            <a:cxnSpLocks noChangeShapeType="1"/>
          </p:cNvCxnSpPr>
          <p:nvPr/>
        </p:nvCxnSpPr>
        <p:spPr bwMode="auto">
          <a:xfrm>
            <a:off x="7696200" y="2971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7" name="Straight Connector 14"/>
          <p:cNvCxnSpPr>
            <a:cxnSpLocks noChangeShapeType="1"/>
          </p:cNvCxnSpPr>
          <p:nvPr/>
        </p:nvCxnSpPr>
        <p:spPr bwMode="auto">
          <a:xfrm>
            <a:off x="7239000" y="27432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8" name="Straight Connector 16"/>
          <p:cNvCxnSpPr>
            <a:cxnSpLocks noChangeShapeType="1"/>
          </p:cNvCxnSpPr>
          <p:nvPr/>
        </p:nvCxnSpPr>
        <p:spPr bwMode="auto">
          <a:xfrm>
            <a:off x="7391400" y="4191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9" name="Straight Connector 18"/>
          <p:cNvCxnSpPr>
            <a:cxnSpLocks noChangeShapeType="1"/>
          </p:cNvCxnSpPr>
          <p:nvPr/>
        </p:nvCxnSpPr>
        <p:spPr bwMode="auto">
          <a:xfrm>
            <a:off x="7239000" y="3429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349529C-EE23-4970-B4A3-EBEBAC97BFD0}" type="datetime1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9EB7B91-1D35-4FAD-80E7-6C113C3D667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3796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Fermi Institute Colloquium 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2563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2">
                    <a:lumMod val="10000"/>
                  </a:schemeClr>
                </a:solidFill>
              </a:rPr>
              <a:t> Neutrino Physics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" y="5715000"/>
            <a:ext cx="9144000" cy="762000"/>
          </a:xfrm>
        </p:spPr>
        <p:txBody>
          <a:bodyPr>
            <a:normAutofit/>
          </a:bodyPr>
          <a:lstStyle/>
          <a:p>
            <a:pPr marL="0" indent="0">
              <a:lnSpc>
                <a:spcPct val="65000"/>
              </a:lnSpc>
              <a:buClr>
                <a:srgbClr val="FFCC00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Spec:  signal single photon, 100 </a:t>
            </a:r>
            <a:r>
              <a:rPr lang="en-US" sz="2800" b="1" dirty="0" err="1">
                <a:solidFill>
                  <a:srgbClr val="FF0000"/>
                </a:solidFill>
              </a:rPr>
              <a:t>ps</a:t>
            </a:r>
            <a:r>
              <a:rPr lang="en-US" sz="2800" b="1" dirty="0">
                <a:solidFill>
                  <a:srgbClr val="FF0000"/>
                </a:solidFill>
              </a:rPr>
              <a:t> time, 1 cm space, low cost/m2 (5-10K$/m2)*</a:t>
            </a:r>
          </a:p>
        </p:txBody>
      </p:sp>
      <p:pic>
        <p:nvPicPr>
          <p:cNvPr id="33799" name="Picture 4" descr="constantinos_sideviewV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319" r="7417" b="7086"/>
          <a:stretch>
            <a:fillRect/>
          </a:stretch>
        </p:blipFill>
        <p:spPr bwMode="auto">
          <a:xfrm>
            <a:off x="309563" y="1219200"/>
            <a:ext cx="84534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6"/>
          <p:cNvSpPr txBox="1">
            <a:spLocks noChangeArrowheads="1"/>
          </p:cNvSpPr>
          <p:nvPr/>
        </p:nvSpPr>
        <p:spPr bwMode="auto">
          <a:xfrm>
            <a:off x="1371600" y="2057400"/>
            <a:ext cx="2024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0">
                <a:solidFill>
                  <a:srgbClr val="000000"/>
                </a:solidFill>
              </a:rPr>
              <a:t>(Howard Nicholson)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0"/>
            <a:ext cx="8229600" cy="7620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>Daniel Boone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3277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9953C9-465D-4FB9-9EB8-6C7CCD1B0D99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61420"/>
            <a:ext cx="4163175" cy="5725180"/>
          </a:xfrm>
          <a:prstGeom prst="rect">
            <a:avLst/>
          </a:prstGeom>
        </p:spPr>
      </p:pic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667845"/>
            <a:ext cx="5257800" cy="51995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Proposal (LDRD) to build a little proto-type to test photon-TPC ideas and as a simulation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testbed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`Book-on-end’ geometry- long, higher than wide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Close to 100% coverage so bigger Fid/Tot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FF0000"/>
                </a:solidFill>
              </a:rPr>
              <a:t> &lt;&lt; 1 cm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 &lt; 100 psec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Magnetic field in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Idea: to reconstruct vertices, tracks, events as in a TPC (or, as in </a:t>
            </a:r>
            <a:r>
              <a:rPr lang="en-US" b="1" dirty="0" err="1" smtClean="0">
                <a:solidFill>
                  <a:srgbClr val="151517"/>
                </a:solidFill>
              </a:rPr>
              <a:t>LiA</a:t>
            </a:r>
            <a:r>
              <a:rPr lang="en-US" b="1" dirty="0" smtClean="0">
                <a:solidFill>
                  <a:srgbClr val="151517"/>
                </a:solidFill>
              </a:rPr>
              <a:t>).</a:t>
            </a:r>
          </a:p>
          <a:p>
            <a:pPr>
              <a:lnSpc>
                <a:spcPct val="80000"/>
              </a:lnSpc>
              <a:buSzPct val="125000"/>
              <a:defRPr/>
            </a:pPr>
            <a:endParaRPr lang="en-US" b="1" dirty="0" smtClean="0">
              <a:solidFill>
                <a:srgbClr val="151517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943600" y="4098822"/>
            <a:ext cx="1403930" cy="854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40794" y="3622049"/>
            <a:ext cx="47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 rot="19643318">
            <a:off x="5323956" y="2229603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639927" y="4310748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9" name="TextBox 18"/>
          <p:cNvSpPr txBox="1"/>
          <p:nvPr/>
        </p:nvSpPr>
        <p:spPr>
          <a:xfrm rot="1892840">
            <a:off x="5219468" y="6056886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2012" y="1219200"/>
            <a:ext cx="242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caps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029200" y="1742420"/>
            <a:ext cx="381000" cy="24028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824506" y="1742420"/>
            <a:ext cx="423894" cy="748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Can we build a photon TPC?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79" y="990600"/>
            <a:ext cx="6837521" cy="51355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3340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Work of Matt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(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Argonne,&amp;Chicago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 in his spare time (sic)</a:t>
            </a:r>
          </a:p>
        </p:txBody>
      </p:sp>
    </p:spTree>
    <p:extLst>
      <p:ext uri="{BB962C8B-B14F-4D97-AF65-F5344CB8AC3E}">
        <p14:creationId xmlns:p14="http://schemas.microsoft.com/office/powerpoint/2010/main" val="395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172200"/>
            <a:ext cx="716280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Matt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Wetstein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; ANL&amp;UC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5" y="914401"/>
            <a:ext cx="7783059" cy="5271066"/>
          </a:xfrm>
        </p:spPr>
      </p:pic>
      <p:sp>
        <p:nvSpPr>
          <p:cNvPr id="11" name="Rectangle 10"/>
          <p:cNvSpPr/>
          <p:nvPr/>
        </p:nvSpPr>
        <p:spPr>
          <a:xfrm>
            <a:off x="152399" y="-152400"/>
            <a:ext cx="8398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a typeface="+mj-ea"/>
                <a:cs typeface="+mj-cs"/>
              </a:rPr>
              <a:t>Works on GEANT events too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0" y="790575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At colliders we measure the  3-momenta of hadrons, but can’t follow the flavor-flow of </a:t>
            </a:r>
            <a:r>
              <a:rPr lang="en-US" sz="24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quarks,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the primary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objects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that are colliding.  2-orders-of-magnitude in time resolution would all us to  measure  </a:t>
            </a:r>
            <a:r>
              <a:rPr lang="en-US" sz="24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ALL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the information=&gt;greatly enhanced discovery potential.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0000"/>
                </a:solidFill>
              </a:rPr>
              <a:t>Application to Colliders</a:t>
            </a:r>
          </a:p>
        </p:txBody>
      </p:sp>
      <p:pic>
        <p:nvPicPr>
          <p:cNvPr id="31748" name="Picture 4" descr="top_c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5181600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85800" y="6096000"/>
            <a:ext cx="3810000" cy="75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1000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t-</a:t>
            </a:r>
            <a:r>
              <a:rPr lang="en-US" dirty="0" err="1">
                <a:solidFill>
                  <a:srgbClr val="FF0000"/>
                </a:solidFill>
              </a:rPr>
              <a:t>tbar</a:t>
            </a:r>
            <a:r>
              <a:rPr lang="en-US" dirty="0">
                <a:solidFill>
                  <a:srgbClr val="FF0000"/>
                </a:solidFill>
              </a:rPr>
              <a:t> -&gt; </a:t>
            </a:r>
            <a:r>
              <a:rPr lang="en-US" dirty="0" err="1">
                <a:solidFill>
                  <a:srgbClr val="FF0000"/>
                </a:solidFill>
              </a:rPr>
              <a:t>W</a:t>
            </a:r>
            <a:r>
              <a:rPr lang="en-US" baseline="30000" dirty="0" err="1">
                <a:solidFill>
                  <a:srgbClr val="FF0000"/>
                </a:solidFill>
              </a:rPr>
              <a:t>+</a:t>
            </a:r>
            <a:r>
              <a:rPr lang="en-US" dirty="0" err="1">
                <a:solidFill>
                  <a:srgbClr val="FF0000"/>
                </a:solidFill>
              </a:rPr>
              <a:t>bW</a:t>
            </a:r>
            <a:r>
              <a:rPr lang="en-US" baseline="30000" dirty="0" err="1">
                <a:solidFill>
                  <a:srgbClr val="FF0000"/>
                </a:solidFill>
              </a:rPr>
              <a:t>-</a:t>
            </a:r>
            <a:r>
              <a:rPr lang="en-US" dirty="0" err="1">
                <a:solidFill>
                  <a:srgbClr val="FF0000"/>
                </a:solidFill>
              </a:rPr>
              <a:t>bbar</a:t>
            </a:r>
            <a:r>
              <a:rPr lang="en-US" dirty="0">
                <a:solidFill>
                  <a:srgbClr val="FF0000"/>
                </a:solidFill>
              </a:rPr>
              <a:t>-&gt; e+ </a:t>
            </a:r>
            <a:r>
              <a:rPr lang="en-US" dirty="0" err="1">
                <a:solidFill>
                  <a:srgbClr val="FF0000"/>
                </a:solidFill>
              </a:rPr>
              <a:t>nu+c+sbar+b+bbar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257800" y="4495800"/>
            <a:ext cx="38862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Specs: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Signal: 50-10,000 photons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Space resolution: 1 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Time resolution  1 psec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Cost: &lt;100K$/m2: 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410200" y="2022475"/>
            <a:ext cx="3352800" cy="253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top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candidate event from CDF- has top,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antitop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,  each decaying into a W-boson and a b or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antib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. Goal- identify the quarks that make the jets.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151517"/>
                </a:solidFill>
              </a:rPr>
              <a:t>Outline</a:t>
            </a:r>
            <a:endParaRPr lang="en-US" sz="6600" b="1" dirty="0">
              <a:solidFill>
                <a:srgbClr val="15151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21" y="1143000"/>
            <a:ext cx="9144000" cy="45259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The Power of Correlated Time/Space Points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MCP’s, Transmission Lines, and Waveform Sampling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The 4 Determinants of Time Resolution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2400" b="1" dirty="0" smtClean="0">
                <a:solidFill>
                  <a:srgbClr val="FF6600"/>
                </a:solidFill>
              </a:rPr>
              <a:t>Signal/Noise (S/N)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2400" b="1" dirty="0" smtClean="0">
                <a:solidFill>
                  <a:srgbClr val="FF0066"/>
                </a:solidFill>
              </a:rPr>
              <a:t>Analog Band-width (ABW)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2400" b="1" dirty="0" smtClean="0">
                <a:solidFill>
                  <a:srgbClr val="B9479B"/>
                </a:solidFill>
              </a:rPr>
              <a:t>Sampling Rate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Signal statistics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rgbClr val="C00000"/>
                </a:solidFill>
              </a:rPr>
              <a:t>What is the ultimate resolution at decent area &amp; cost?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Water Cherenkov Counters; PET Cameras; TOF at Colliders; TOF for Fixed Target; Security; and New Ideas</a:t>
            </a:r>
          </a:p>
          <a:p>
            <a:pPr marL="514350" indent="-514350">
              <a:buFont typeface="+mj-lt"/>
              <a:buAutoNum type="arabicPeriod"/>
            </a:pP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7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b="1" dirty="0" smtClean="0"/>
              <a:t>2003- Aspen  </a:t>
            </a:r>
            <a:r>
              <a:rPr lang="en-US" b="1" dirty="0" err="1" smtClean="0"/>
              <a:t>Exptl</a:t>
            </a:r>
            <a:r>
              <a:rPr lang="en-US" b="1" dirty="0" smtClean="0"/>
              <a:t> Summary Talk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4906151" cy="6248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1524000"/>
            <a:ext cx="297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Invitation from Joe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Lykken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and Maria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Spiropulu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- led to psec TOF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66800" y="2209800"/>
            <a:ext cx="44196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3524" y="2212428"/>
            <a:ext cx="49061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66800" y="4038600"/>
            <a:ext cx="49061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8200" y="4191000"/>
            <a:ext cx="49061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8200" y="3581400"/>
            <a:ext cx="49061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1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2964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rgbClr val="FF0000"/>
                </a:solidFill>
              </a:rPr>
              <a:t>Colliders: Differential TOF</a:t>
            </a:r>
          </a:p>
        </p:txBody>
      </p:sp>
      <p:pic>
        <p:nvPicPr>
          <p:cNvPr id="32771" name="Picture 4" descr="top_c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874713"/>
            <a:ext cx="6032525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0" y="5534025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Rather than use the Start time of the collision, measure the difference in arrival times at the beta=c particles  (photons, electrons and identified muons) and the hadrons, which arrive a few psec later.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EC0BEA40-8868-4B8C-9B5F-D88967EF3BEE}" type="datetime1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89D0AC4-6D03-4190-8019-2B9C44CF6F0D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301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Fermi Institute Colloquium </a:t>
            </a:r>
          </a:p>
        </p:txBody>
      </p:sp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r>
              <a:rPr lang="en-US" sz="5400" b="1" dirty="0" smtClean="0"/>
              <a:t>Medical </a:t>
            </a:r>
            <a:r>
              <a:rPr lang="en-US" sz="5400" b="1" dirty="0"/>
              <a:t>Imaging (PET)</a:t>
            </a:r>
            <a:endParaRPr lang="en-US" sz="3600" b="1" dirty="0" smtClean="0">
              <a:latin typeface="Comic Sans MS" pitchFamily="66" charset="0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6340475"/>
            <a:ext cx="2971800" cy="487363"/>
          </a:xfrm>
        </p:spPr>
        <p:txBody>
          <a:bodyPr/>
          <a:lstStyle/>
          <a:p>
            <a:pPr eaLnBrk="1" hangingPunct="1">
              <a:lnSpc>
                <a:spcPct val="55000"/>
              </a:lnSpc>
              <a:spcBef>
                <a:spcPct val="5000"/>
              </a:spcBef>
              <a:buFont typeface="Wingdings" pitchFamily="2" charset="2"/>
              <a:buNone/>
              <a:defRPr/>
            </a:pPr>
            <a:r>
              <a:rPr lang="en-US" sz="2000" b="1" dirty="0" smtClean="0"/>
              <a:t>Depth in crystal by time-difference</a:t>
            </a:r>
          </a:p>
        </p:txBody>
      </p:sp>
      <p:pic>
        <p:nvPicPr>
          <p:cNvPr id="43015" name="Picture 4" descr="MicroPet_new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2895600" y="609600"/>
            <a:ext cx="4114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 descr="heejong_doi_time_d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276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7" descr="heejong_doi_energy_asy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32766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5486400" y="4348118"/>
            <a:ext cx="22098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Heejong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Kim </a:t>
            </a:r>
          </a:p>
        </p:txBody>
      </p:sp>
      <p:sp>
        <p:nvSpPr>
          <p:cNvPr id="138256" name="Rectangle 16"/>
          <p:cNvSpPr>
            <a:spLocks noChangeArrowheads="1"/>
          </p:cNvSpPr>
          <p:nvPr/>
        </p:nvSpPr>
        <p:spPr bwMode="auto">
          <a:xfrm>
            <a:off x="76200" y="914400"/>
            <a:ext cx="2743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 we solve the depth-of-interaction problem and also use cheaper faster radiators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?</a:t>
            </a:r>
          </a:p>
        </p:txBody>
      </p:sp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7391400" y="685800"/>
            <a:ext cx="1752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Alternating radiator and cheap 30-50 psec planar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mcp-pmt’s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 on each side</a:t>
            </a:r>
          </a:p>
        </p:txBody>
      </p:sp>
      <p:sp>
        <p:nvSpPr>
          <p:cNvPr id="43022" name="Line 18"/>
          <p:cNvSpPr>
            <a:spLocks noChangeShapeType="1"/>
          </p:cNvSpPr>
          <p:nvPr/>
        </p:nvSpPr>
        <p:spPr bwMode="auto">
          <a:xfrm flipH="1">
            <a:off x="6553200" y="1219200"/>
            <a:ext cx="838200" cy="304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3" name="Line 19"/>
          <p:cNvSpPr>
            <a:spLocks noChangeShapeType="1"/>
          </p:cNvSpPr>
          <p:nvPr/>
        </p:nvSpPr>
        <p:spPr bwMode="auto">
          <a:xfrm flipH="1">
            <a:off x="4572000" y="1219200"/>
            <a:ext cx="274320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8261" name="Rectangle 21"/>
          <p:cNvSpPr>
            <a:spLocks noChangeArrowheads="1"/>
          </p:cNvSpPr>
          <p:nvPr/>
        </p:nvSpPr>
        <p:spPr bwMode="auto">
          <a:xfrm>
            <a:off x="1219200" y="6332538"/>
            <a:ext cx="29718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+mn-cs"/>
              </a:rPr>
              <a:t>Depth in crystal by energy- asymmetry</a:t>
            </a:r>
          </a:p>
        </p:txBody>
      </p:sp>
      <p:sp>
        <p:nvSpPr>
          <p:cNvPr id="138262" name="Rectangle 22"/>
          <p:cNvSpPr>
            <a:spLocks noChangeArrowheads="1"/>
          </p:cNvSpPr>
          <p:nvPr/>
        </p:nvSpPr>
        <p:spPr bwMode="auto">
          <a:xfrm>
            <a:off x="0" y="342900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Simulations by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Heejong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Kim (Chicago)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981200" y="4371766"/>
            <a:ext cx="22098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Heejong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Kim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39A62B0-E2D1-48C9-BBF5-0669F7AB2D6D}" type="datetime1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40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F76910B-79DE-4BEA-BE5B-9298A2E4EBCD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4036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Fermi Institute Colloquium </a:t>
            </a:r>
          </a:p>
        </p:txBody>
      </p:sp>
      <p:pic>
        <p:nvPicPr>
          <p:cNvPr id="44038" name="Picture 4" descr="MicroPet_new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1781175" y="1524000"/>
            <a:ext cx="5534025" cy="450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101874" y="5906869"/>
            <a:ext cx="904212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Comic Sans MS" pitchFamily="66" charset="0"/>
                <a:cs typeface="+mn-cs"/>
              </a:rPr>
              <a:t>Proposal: Alternating </a:t>
            </a:r>
            <a:r>
              <a:rPr lang="en-US" sz="2400" b="1" dirty="0">
                <a:solidFill>
                  <a:srgbClr val="FF6600"/>
                </a:solidFill>
                <a:latin typeface="Comic Sans MS" pitchFamily="66" charset="0"/>
                <a:cs typeface="+mn-cs"/>
              </a:rPr>
              <a:t>radiator and cheap 30-50 psec thin planar </a:t>
            </a:r>
            <a:r>
              <a:rPr lang="en-US" sz="2400" b="1" dirty="0" err="1">
                <a:solidFill>
                  <a:srgbClr val="FF6600"/>
                </a:solidFill>
                <a:latin typeface="Comic Sans MS" pitchFamily="66" charset="0"/>
                <a:cs typeface="+mn-cs"/>
              </a:rPr>
              <a:t>mcp-pmt’s</a:t>
            </a:r>
            <a:r>
              <a:rPr lang="en-US" sz="2400" b="1" dirty="0">
                <a:solidFill>
                  <a:srgbClr val="FF6600"/>
                </a:solidFill>
                <a:latin typeface="Comic Sans MS" pitchFamily="66" charset="0"/>
                <a:cs typeface="+mn-cs"/>
              </a:rPr>
              <a:t> on each </a:t>
            </a:r>
            <a:r>
              <a:rPr lang="en-US" sz="2400" b="1" dirty="0" smtClean="0">
                <a:solidFill>
                  <a:srgbClr val="FF6600"/>
                </a:solidFill>
                <a:latin typeface="Comic Sans MS" pitchFamily="66" charset="0"/>
                <a:cs typeface="+mn-cs"/>
              </a:rPr>
              <a:t>side (needs simulation work)</a:t>
            </a:r>
            <a:endParaRPr lang="en-US" sz="2400" b="1" dirty="0">
              <a:solidFill>
                <a:srgbClr val="FF66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4042" name="TextBox 2"/>
          <p:cNvSpPr txBox="1">
            <a:spLocks noChangeArrowheads="1"/>
          </p:cNvSpPr>
          <p:nvPr/>
        </p:nvSpPr>
        <p:spPr bwMode="auto">
          <a:xfrm>
            <a:off x="5599113" y="2266950"/>
            <a:ext cx="4495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lvl="2"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Bill Moses (Lyon)</a:t>
            </a:r>
          </a:p>
        </p:txBody>
      </p:sp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6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/>
              <a:t>S</a:t>
            </a:r>
            <a:r>
              <a:rPr lang="en-US" b="1" dirty="0" smtClean="0"/>
              <a:t>ampling </a:t>
            </a:r>
            <a:r>
              <a:rPr lang="en-US" b="1" dirty="0"/>
              <a:t>calorimeters </a:t>
            </a:r>
            <a:r>
              <a:rPr lang="en-US" b="1" dirty="0" smtClean="0"/>
              <a:t> based on thin cheap </a:t>
            </a:r>
            <a:r>
              <a:rPr lang="en-US" b="1" dirty="0" err="1" smtClean="0"/>
              <a:t>photodetectors</a:t>
            </a:r>
            <a:r>
              <a:rPr lang="en-US" b="1" dirty="0" smtClean="0"/>
              <a:t> with correlated time and space waveform sampling</a:t>
            </a:r>
            <a:endParaRPr lang="en-US" sz="2800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A7D4FD-1085-4351-A045-6CD3CF47A80C}" type="datetime1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A09CE16-C8CE-4B3C-8257-87EADE6EEF0B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34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5060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Fermi Institute Colloquium </a:t>
            </a:r>
          </a:p>
        </p:txBody>
      </p:sp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/>
              <a:t> </a:t>
            </a:r>
            <a:r>
              <a:rPr lang="en-US" sz="4000" b="1" dirty="0" smtClean="0"/>
              <a:t>Cherenkov-sensitive Sampling Quasi- Digital 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86400"/>
            <a:ext cx="3200400" cy="487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5000"/>
              </a:spcBef>
              <a:buFont typeface="Wingdings" pitchFamily="2" charset="2"/>
              <a:buNone/>
              <a:defRPr/>
            </a:pPr>
            <a:r>
              <a:rPr lang="en-US" sz="1800" b="1" dirty="0" smtClean="0"/>
              <a:t>A picture of an </a:t>
            </a:r>
            <a:r>
              <a:rPr lang="en-US" sz="1800" b="1" dirty="0" err="1" smtClean="0"/>
              <a:t>em</a:t>
            </a:r>
            <a:r>
              <a:rPr lang="en-US" sz="1800" b="1" dirty="0" smtClean="0"/>
              <a:t> shower in a cloud-chamber with ½” </a:t>
            </a:r>
            <a:r>
              <a:rPr lang="en-US" sz="1800" b="1" dirty="0" err="1" smtClean="0"/>
              <a:t>Pb</a:t>
            </a:r>
            <a:r>
              <a:rPr lang="en-US" sz="1800" b="1" dirty="0" smtClean="0"/>
              <a:t> plates (Rossi, p215- from CY Chao)</a:t>
            </a:r>
          </a:p>
        </p:txBody>
      </p:sp>
      <p:pic>
        <p:nvPicPr>
          <p:cNvPr id="45063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620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352800" y="5486400"/>
            <a:ext cx="57911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 `cartoon’ of a fixed target geometry such as for JPARC’s KL-&gt;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pizero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nunubar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(at UC, Yao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Wah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 or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LHCb</a:t>
            </a:r>
            <a:endParaRPr lang="en-US" sz="20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BFC59F2-44D3-4F98-88AF-9FE4960883F9}" type="datetime1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60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B23E47F-F5A0-4EEE-A05E-175DAFD303C5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35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6084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Fermi Institute Colloquium </a:t>
            </a:r>
          </a:p>
        </p:txBody>
      </p:sp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90488"/>
            <a:ext cx="9144000" cy="823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sz="4000" b="1" dirty="0"/>
              <a:t>A</a:t>
            </a:r>
            <a:r>
              <a:rPr lang="en-US" sz="4000" b="1" dirty="0" smtClean="0"/>
              <a:t> `Quasi-digital’ MCP-based Calorimeter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91200"/>
            <a:ext cx="9144000" cy="8556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Electron pattern (not a picture of the plate!)- SSL test,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Incom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substrate,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Arradiance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ALD. Note you can see the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multi’s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in both plates =&gt;  ~50 micron resolution </a:t>
            </a:r>
          </a:p>
        </p:txBody>
      </p:sp>
      <p:pic>
        <p:nvPicPr>
          <p:cNvPr id="46087" name="Picture 4" descr="ossy_2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9679"/>
          <a:stretch>
            <a:fillRect/>
          </a:stretch>
        </p:blipFill>
        <p:spPr bwMode="auto">
          <a:xfrm>
            <a:off x="2408238" y="2057400"/>
            <a:ext cx="49831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5"/>
          <p:cNvSpPr txBox="1">
            <a:spLocks noChangeArrowheads="1"/>
          </p:cNvSpPr>
          <p:nvPr/>
        </p:nvSpPr>
        <p:spPr bwMode="auto">
          <a:xfrm>
            <a:off x="7604125" y="2819400"/>
            <a:ext cx="16922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Note- at high gain the boundaries of the </a:t>
            </a:r>
            <a:r>
              <a:rPr lang="en-US" sz="2000" b="0" dirty="0" err="1">
                <a:solidFill>
                  <a:srgbClr val="FF0000"/>
                </a:solidFill>
                <a:latin typeface="Comic Sans MS" pitchFamily="66" charset="0"/>
              </a:rPr>
              <a:t>multi’s</a:t>
            </a: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 go away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820738"/>
            <a:ext cx="914400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latin typeface="Comic Sans MS" pitchFamily="66" charset="0"/>
              </a:rPr>
              <a:t>Idea: can one saturate pores in the </a:t>
            </a:r>
            <a:r>
              <a:rPr lang="en-US" sz="2400" dirty="0" err="1" smtClean="0">
                <a:latin typeface="Comic Sans MS" pitchFamily="66" charset="0"/>
              </a:rPr>
              <a:t>the</a:t>
            </a:r>
            <a:r>
              <a:rPr lang="en-US" sz="2400" dirty="0" smtClean="0">
                <a:latin typeface="Comic Sans MS" pitchFamily="66" charset="0"/>
              </a:rPr>
              <a:t> MCP plate </a:t>
            </a:r>
            <a:r>
              <a:rPr lang="en-US" sz="2400" dirty="0" err="1" smtClean="0">
                <a:latin typeface="Comic Sans MS" pitchFamily="66" charset="0"/>
              </a:rPr>
              <a:t>s.t.output</a:t>
            </a:r>
            <a:r>
              <a:rPr lang="en-US" sz="2400" dirty="0" smtClean="0">
                <a:latin typeface="Comic Sans MS" pitchFamily="66" charset="0"/>
              </a:rPr>
              <a:t> is proportional to number of pores. Transmission line readout gives a cheap way to sample the whole lane with pulse height and time- get energy flow. </a:t>
            </a:r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0" y="2667000"/>
            <a:ext cx="2514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CC0066"/>
                </a:solidFill>
              </a:rPr>
              <a:t>Oswald Siegmund, Jason McPhate, Sharon Jelinsky, SSL (UCB)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0000"/>
                </a:solidFill>
              </a:rPr>
              <a:t>More Information:</a:t>
            </a:r>
          </a:p>
        </p:txBody>
      </p:sp>
      <p:sp>
        <p:nvSpPr>
          <p:cNvPr id="47107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BDCE1D6-713C-4167-95AF-4B7FF557F573}" type="datetime1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09041BC-162E-416C-BAD0-4ACDE259D1CF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36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7109" name="Footer Placeholder 4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Fermi Institute Colloquium </a:t>
            </a:r>
          </a:p>
        </p:txBody>
      </p: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0" y="1524000"/>
            <a:ext cx="9144000" cy="385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Main Page</a:t>
            </a:r>
            <a:r>
              <a:rPr lang="en-US" sz="3600" dirty="0">
                <a:solidFill>
                  <a:srgbClr val="FF0000"/>
                </a:solidFill>
              </a:rPr>
              <a:t>: http://psec.uchicago.edu</a:t>
            </a:r>
          </a:p>
          <a:p>
            <a:r>
              <a:rPr lang="en-US" sz="3600" dirty="0">
                <a:solidFill>
                  <a:srgbClr val="FF6600"/>
                </a:solidFill>
              </a:rPr>
              <a:t>Library: </a:t>
            </a:r>
            <a:r>
              <a:rPr lang="en-US" sz="3600" dirty="0" smtClean="0">
                <a:solidFill>
                  <a:srgbClr val="FF6600"/>
                </a:solidFill>
              </a:rPr>
              <a:t>Workshops, Godparent Reviews, Image </a:t>
            </a:r>
            <a:r>
              <a:rPr lang="en-US" sz="3600" dirty="0">
                <a:solidFill>
                  <a:srgbClr val="FF6600"/>
                </a:solidFill>
              </a:rPr>
              <a:t>Library, Document </a:t>
            </a:r>
            <a:r>
              <a:rPr lang="en-US" sz="3600" dirty="0" smtClean="0">
                <a:solidFill>
                  <a:srgbClr val="FF6600"/>
                </a:solidFill>
              </a:rPr>
              <a:t>Library, </a:t>
            </a:r>
            <a:r>
              <a:rPr lang="en-US" sz="3600" dirty="0">
                <a:solidFill>
                  <a:srgbClr val="FF6600"/>
                </a:solidFill>
              </a:rPr>
              <a:t>Links to MCP, Photocathode, Materials Literature, etc.;</a:t>
            </a:r>
          </a:p>
          <a:p>
            <a:r>
              <a:rPr lang="en-US" sz="3600" dirty="0">
                <a:solidFill>
                  <a:srgbClr val="FF0066"/>
                </a:solidFill>
              </a:rPr>
              <a:t>Blog: Our log-book- open to all (say yes to certificate Cerberus, etc.)- can keep track of us (at least several companies do</a:t>
            </a:r>
            <a:r>
              <a:rPr lang="en-US" sz="3600" dirty="0" smtClean="0">
                <a:solidFill>
                  <a:srgbClr val="FF0066"/>
                </a:solidFill>
              </a:rPr>
              <a:t>);</a:t>
            </a:r>
            <a:endParaRPr lang="en-US" sz="36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0400" y="5257800"/>
            <a:ext cx="32512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ea typeface="+mj-ea"/>
                <a:cs typeface="+mj-cs"/>
              </a:rPr>
              <a:t>The End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bg2">
                    <a:lumMod val="50000"/>
                  </a:schemeClr>
                </a:solidFill>
              </a:rPr>
              <a:t>Backup slides</a:t>
            </a:r>
            <a:endParaRPr lang="en-US" sz="7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A81-AC42-4339-A69A-2CB1ADE9B540}" type="datetime1">
              <a:rPr lang="en-US" smtClean="0"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02" y="1602554"/>
            <a:ext cx="6711098" cy="502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81000" y="6458462"/>
            <a:ext cx="2133600" cy="365125"/>
          </a:xfrm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7E6327F-26FA-4D6B-ABA2-B48AF1AC8448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705600" y="6492875"/>
            <a:ext cx="2133600" cy="365125"/>
          </a:xfrm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The 4 `Divisions’ of LAPPD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609599"/>
            <a:ext cx="4114800" cy="2915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3657600"/>
            <a:ext cx="4114800" cy="304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3505200" cy="457200"/>
          </a:xfrm>
        </p:spPr>
        <p:txBody>
          <a:bodyPr>
            <a:normAutofit/>
          </a:bodyPr>
          <a:lstStyle/>
          <a:p>
            <a:pPr marL="0" indent="0">
              <a:lnSpc>
                <a:spcPct val="65000"/>
              </a:lnSpc>
              <a:buClr>
                <a:srgbClr val="FFCC00"/>
              </a:buClr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Hermetic Packaging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609599"/>
            <a:ext cx="3962400" cy="2895600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8200" y="3677265"/>
            <a:ext cx="4038600" cy="30283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724400" y="685800"/>
            <a:ext cx="3846871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2060"/>
                </a:solidFill>
              </a:rPr>
              <a:t>Electronics/Integration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09600" y="3733800"/>
            <a:ext cx="373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err="1" smtClean="0">
                <a:solidFill>
                  <a:srgbClr val="FF3300"/>
                </a:solidFill>
              </a:rPr>
              <a:t>MicroChannel</a:t>
            </a:r>
            <a:r>
              <a:rPr lang="en-US" b="1" dirty="0" smtClean="0">
                <a:solidFill>
                  <a:srgbClr val="FF3300"/>
                </a:solidFill>
              </a:rPr>
              <a:t> Plates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105400" y="3733800"/>
            <a:ext cx="3505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Photocathodes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21704" r="3089" b="12022"/>
          <a:stretch/>
        </p:blipFill>
        <p:spPr>
          <a:xfrm>
            <a:off x="457201" y="1109194"/>
            <a:ext cx="3810000" cy="201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1143000"/>
            <a:ext cx="3715366" cy="1886478"/>
          </a:xfrm>
          <a:prstGeom prst="rect">
            <a:avLst/>
          </a:prstGeom>
        </p:spPr>
      </p:pic>
      <p:pic>
        <p:nvPicPr>
          <p:cNvPr id="19" name="Picture 18" descr="2500v_400v_UV_1000se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56" y="4191000"/>
            <a:ext cx="2192688" cy="2148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4089134"/>
            <a:ext cx="1729234" cy="2311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13464" r="51170" b="3806"/>
          <a:stretch/>
        </p:blipFill>
        <p:spPr>
          <a:xfrm>
            <a:off x="6705600" y="4113716"/>
            <a:ext cx="1598511" cy="2363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3135868"/>
            <a:ext cx="346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This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6336268"/>
            <a:ext cx="3404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See  (hear) Klaus </a:t>
            </a:r>
            <a:r>
              <a:rPr lang="en-US" b="1" dirty="0" err="1" smtClean="0">
                <a:solidFill>
                  <a:schemeClr val="tx2">
                    <a:lumMod val="10000"/>
                  </a:schemeClr>
                </a:solidFill>
              </a:rPr>
              <a:t>Attenkofer’s</a:t>
            </a: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0682" y="6339559"/>
            <a:ext cx="2994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See  (hear) Bob Wagner’s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1355" y="3135894"/>
            <a:ext cx="2487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See   Bob Wagner’s talk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F26CEDF-C214-496C-8017-E31C53C83A1F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2563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b="1" dirty="0" smtClean="0">
                <a:solidFill>
                  <a:srgbClr val="002060"/>
                </a:solidFill>
              </a:rPr>
              <a:t>The Large-Area Psec Photo-Detector Collaboration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28700"/>
            <a:ext cx="767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MCP+Transmission</a:t>
            </a:r>
            <a:r>
              <a:rPr lang="en-US" b="1" dirty="0" smtClean="0"/>
              <a:t> Lines Sampled at Both Ends Provide Time and 2D Space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2001044"/>
            <a:ext cx="4914900" cy="37242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5791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10000"/>
                  </a:schemeClr>
                </a:solidFill>
              </a:rPr>
              <a:t>8” Tiles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5527371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10-15 GS/sec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Waveform Sampling ASICS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0472" y="2523934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Field </a:t>
            </a:r>
            <a:r>
              <a:rPr lang="en-US" sz="2000" b="1" dirty="0" err="1" smtClean="0">
                <a:solidFill>
                  <a:srgbClr val="DADADA">
                    <a:lumMod val="10000"/>
                  </a:srgbClr>
                </a:solidFill>
              </a:rPr>
              <a:t>Programable</a:t>
            </a: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 Gate Arrays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(not as shown- PC cards will be folded behind the panel- not this ugly…</a:t>
            </a:r>
            <a:endParaRPr lang="en-US" sz="20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14600" y="4114800"/>
            <a:ext cx="800100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71600" y="2971800"/>
            <a:ext cx="952500" cy="1430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76900" y="4347949"/>
            <a:ext cx="0" cy="11794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0400" y="2523934"/>
            <a:ext cx="2133600" cy="174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Single serial </a:t>
            </a:r>
            <a:r>
              <a:rPr lang="en-US" b="1" dirty="0" err="1" smtClean="0">
                <a:solidFill>
                  <a:srgbClr val="002060"/>
                </a:solidFill>
              </a:rPr>
              <a:t>Gbit</a:t>
            </a:r>
            <a:r>
              <a:rPr lang="en-US" b="1" dirty="0" smtClean="0">
                <a:solidFill>
                  <a:srgbClr val="002060"/>
                </a:solidFill>
              </a:rPr>
              <a:t> connection will come out of panel with time and positions from center of back of panel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14600" y="4267200"/>
            <a:ext cx="16002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35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98C095B-2033-481B-98DC-97B87747422D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186002" y="6473701"/>
            <a:ext cx="4729398" cy="460499"/>
          </a:xfrm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lvl="0" algn="l" eaLnBrk="1" hangingPunct="1">
              <a:lnSpc>
                <a:spcPct val="100000"/>
              </a:lnSpc>
              <a:spcBef>
                <a:spcPts val="0"/>
              </a:spcBef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lvl="0" algn="l" eaLnBrk="1" hangingPunct="1">
                <a:lnSpc>
                  <a:spcPct val="100000"/>
                </a:lnSpc>
                <a:spcBef>
                  <a:spcPts val="0"/>
                </a:spcBef>
                <a:buNone/>
              </a:pPr>
              <a:t>40</a:t>
            </a:fld>
            <a:r>
              <a:rPr lang="en-US" sz="2000" dirty="0" err="1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Razib</a:t>
            </a:r>
            <a:r>
              <a:rPr lang="en-US" sz="2000" dirty="0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 </a:t>
            </a:r>
            <a:r>
              <a:rPr lang="en-US" sz="2000" dirty="0" err="1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Obaid</a:t>
            </a:r>
            <a:r>
              <a:rPr lang="en-US" sz="2000" dirty="0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  and Matt </a:t>
            </a:r>
            <a:r>
              <a:rPr lang="en-US" sz="2000" dirty="0" err="1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Wetstein</a:t>
            </a:r>
            <a:r>
              <a:rPr lang="en-US" sz="2000" dirty="0" smtClean="0">
                <a:solidFill>
                  <a:srgbClr val="DADADA">
                    <a:lumMod val="10000"/>
                  </a:srgbClr>
                </a:solidFill>
                <a:latin typeface="Calibri"/>
              </a:rPr>
              <a:t> </a:t>
            </a:r>
            <a:endParaRPr lang="en-US" sz="2000" dirty="0">
              <a:solidFill>
                <a:srgbClr val="DADADA">
                  <a:lumMod val="10000"/>
                </a:srgbClr>
              </a:solidFill>
              <a:latin typeface="Calibri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2563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Plates-2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762000"/>
          </a:xfrm>
        </p:spPr>
        <p:txBody>
          <a:bodyPr>
            <a:normAutofit/>
          </a:bodyPr>
          <a:lstStyle/>
          <a:p>
            <a:pPr>
              <a:lnSpc>
                <a:spcPct val="6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Argonne ALD  and test Facilities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frisch\Desktop\Documents\fast_timing\Figures\matt_test_st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424670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20515" r="24613" b="20883"/>
          <a:stretch/>
        </p:blipFill>
        <p:spPr bwMode="auto">
          <a:xfrm>
            <a:off x="304800" y="4191000"/>
            <a:ext cx="3984955" cy="262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ANLAnil\ANL work\ANL Photos taken by camera\grid photos\P3270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3815080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9456" y="1295400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In situ measurements of R (Anil)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Femto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-second laser time/position measurements (Matt, Bernhard,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Razib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Sasha)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33 mm development program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8” anode injection measurements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58482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Anil Mani and Bob Wagner 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1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BF69637-A607-4789-9324-00C1F5A235A7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2563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Plates-3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762000"/>
          </a:xfrm>
        </p:spPr>
        <p:txBody>
          <a:bodyPr>
            <a:normAutofit/>
          </a:bodyPr>
          <a:lstStyle/>
          <a:p>
            <a:pPr>
              <a:lnSpc>
                <a:spcPct val="6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SSL (Berkeley) Test/Fab Facilities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23828"/>
            <a:ext cx="5616547" cy="3305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8" t="27168" r="8623" b="23325"/>
          <a:stretch/>
        </p:blipFill>
        <p:spPr>
          <a:xfrm>
            <a:off x="0" y="4136923"/>
            <a:ext cx="3421307" cy="2514600"/>
          </a:xfrm>
          <a:prstGeom prst="rect">
            <a:avLst/>
          </a:prstGeom>
        </p:spPr>
      </p:pic>
      <p:pic>
        <p:nvPicPr>
          <p:cNvPr id="11" name="Picture 10" descr="Large process tan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447800"/>
            <a:ext cx="2743200" cy="2588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167640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Ossy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Siegmund</a:t>
            </a:r>
            <a:r>
              <a:rPr lang="en-US" sz="2000" b="1" dirty="0" smtClean="0">
                <a:solidFill>
                  <a:srgbClr val="C00000"/>
                </a:solidFill>
              </a:rPr>
              <a:t>, Jason </a:t>
            </a:r>
            <a:r>
              <a:rPr lang="en-US" sz="2000" b="1" dirty="0" err="1" smtClean="0">
                <a:solidFill>
                  <a:srgbClr val="C00000"/>
                </a:solidFill>
              </a:rPr>
              <a:t>McPhate</a:t>
            </a:r>
            <a:r>
              <a:rPr lang="en-US" sz="2000" b="1" dirty="0" smtClean="0">
                <a:solidFill>
                  <a:srgbClr val="C00000"/>
                </a:solidFill>
              </a:rPr>
              <a:t>, Sharon </a:t>
            </a:r>
            <a:r>
              <a:rPr lang="en-US" sz="2000" b="1" dirty="0" err="1" smtClean="0">
                <a:solidFill>
                  <a:srgbClr val="C00000"/>
                </a:solidFill>
              </a:rPr>
              <a:t>Jelenski</a:t>
            </a:r>
            <a:r>
              <a:rPr lang="en-US" sz="2000" b="1" dirty="0" smtClean="0">
                <a:solidFill>
                  <a:srgbClr val="C00000"/>
                </a:solidFill>
              </a:rPr>
              <a:t>, and Anton </a:t>
            </a:r>
            <a:r>
              <a:rPr lang="en-US" sz="2000" b="1" dirty="0" err="1" smtClean="0">
                <a:solidFill>
                  <a:srgbClr val="C00000"/>
                </a:solidFill>
              </a:rPr>
              <a:t>Tremsin</a:t>
            </a:r>
            <a:r>
              <a:rPr lang="en-US" sz="2000" b="1" dirty="0" smtClean="0">
                <a:solidFill>
                  <a:srgbClr val="C00000"/>
                </a:solidFill>
              </a:rPr>
              <a:t>-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Decades of experience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(some of us have decades of inexperience?)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3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EA81A3FA-E6CA-464E-BAA8-AE9EAE082EE7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Plates-4b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1705185"/>
            <a:ext cx="3124200" cy="286681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Noise (</a:t>
            </a:r>
            <a:r>
              <a:rPr lang="en-US" sz="2400" b="1" dirty="0" err="1" smtClean="0">
                <a:solidFill>
                  <a:srgbClr val="C00000"/>
                </a:solidFill>
              </a:rPr>
              <a:t>bkgd</a:t>
            </a:r>
            <a:r>
              <a:rPr lang="en-US" sz="2400" b="1" dirty="0" smtClean="0">
                <a:solidFill>
                  <a:srgbClr val="C00000"/>
                </a:solidFill>
              </a:rPr>
              <a:t> rate).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&lt;=0.1 counts/cm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/sec; factors of few &gt; </a:t>
            </a:r>
            <a:r>
              <a:rPr lang="en-US" sz="2400" b="1" dirty="0" err="1" smtClean="0">
                <a:solidFill>
                  <a:srgbClr val="C00000"/>
                </a:solidFill>
              </a:rPr>
              <a:t>cosmics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</a:rPr>
              <a:t>(!)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05000"/>
            <a:ext cx="2057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1752600" y="1295400"/>
            <a:ext cx="4419600" cy="55787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5000" y="6400800"/>
            <a:ext cx="3810000" cy="3810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15000" y="3352800"/>
            <a:ext cx="12192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4504" y="594906"/>
            <a:ext cx="3062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A886E0">
                    <a:lumMod val="50000"/>
                  </a:srgbClr>
                </a:solidFill>
              </a:rPr>
              <a:t>Performance: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80E0F0D-D6AC-49FF-B6DB-6763216CC88D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dirty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43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86" y="609600"/>
            <a:ext cx="9144000" cy="762000"/>
          </a:xfrm>
          <a:ln>
            <a:solidFill>
              <a:srgbClr val="FF3399"/>
            </a:solidFill>
          </a:ln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Performance: burn-in (aka `scrub’)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67231"/>
            <a:ext cx="2507226" cy="127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Measurements by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140" r="47672" b="8888"/>
          <a:stretch/>
        </p:blipFill>
        <p:spPr>
          <a:xfrm>
            <a:off x="2057400" y="1312605"/>
            <a:ext cx="4579374" cy="54734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636775" y="4736360"/>
            <a:ext cx="907026" cy="14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85935" y="4876800"/>
            <a:ext cx="2202426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3300"/>
                </a:solidFill>
              </a:rPr>
              <a:t>Typical MCP behavior- long scrub-times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9174" y="1600200"/>
            <a:ext cx="2431026" cy="166199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0066"/>
                </a:solidFill>
              </a:rPr>
              <a:t>Measured ANL ALD-MCP behavior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(ALD by Anil Mane, Jeff Elam, ANL)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34000" y="1988403"/>
            <a:ext cx="1447800" cy="100951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2BC571A-068E-40B3-82D3-459FC3257429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76200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First Pulses From an 8” MCP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25000" r="29721" b="21250"/>
          <a:stretch/>
        </p:blipFill>
        <p:spPr bwMode="auto">
          <a:xfrm>
            <a:off x="1248472" y="868728"/>
            <a:ext cx="6329030" cy="515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685800"/>
            <a:ext cx="9144000" cy="766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Matt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Bernhard Adams,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Razib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Obaid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Sasha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Vostrikov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(ANL and UC)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0923" y="3976807"/>
            <a:ext cx="52197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From the time difference of the 2 ends of the strip one gets the longitudinal position, from the average of the 2 ends the time (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and of course from which strip(s) one gets the transverse position) =&gt; so have 2D at wall plus Time-of-Arrival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411532" y="2712669"/>
            <a:ext cx="1619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TOA (psec) </a:t>
            </a:r>
            <a:endParaRPr lang="en-US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26131" y="5862935"/>
            <a:ext cx="3066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Position of laser (mm) </a:t>
            </a:r>
            <a:endParaRPr lang="en-US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477000" y="2819400"/>
            <a:ext cx="593623" cy="2799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70624" y="2821318"/>
            <a:ext cx="20733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TrueError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 bar prob.</a:t>
            </a:r>
          </a:p>
          <a:p>
            <a:pPr>
              <a:lnSpc>
                <a:spcPct val="85000"/>
              </a:lnSpc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l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ike this </a:t>
            </a:r>
          </a:p>
          <a:p>
            <a:pPr>
              <a:lnSpc>
                <a:spcPct val="85000"/>
              </a:lnSpc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(ask Matt)</a:t>
            </a:r>
          </a:p>
          <a:p>
            <a:pPr>
              <a:lnSpc>
                <a:spcPct val="85000"/>
              </a:lnSpc>
            </a:pPr>
            <a:endParaRPr lang="en-US" sz="2000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Note </a:t>
            </a:r>
          </a:p>
          <a:p>
            <a:pPr>
              <a:lnSpc>
                <a:spcPct val="85000"/>
              </a:lnSpc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c= 0.3mm/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ps</a:t>
            </a:r>
            <a:endParaRPr lang="en-US" sz="20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1/c=3.3 psec/mm</a:t>
            </a:r>
            <a:endParaRPr lang="en-US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76200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Photocathodes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Subject of next talk by Klaus- touch on here only briefly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89041"/>
            <a:ext cx="6099895" cy="639759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SzPct val="125000"/>
              <a:buNone/>
              <a:defRPr/>
            </a:pPr>
            <a:r>
              <a:rPr lang="en-US" b="1" dirty="0" smtClean="0">
                <a:solidFill>
                  <a:srgbClr val="151517"/>
                </a:solidFill>
              </a:rPr>
              <a:t>LAPPD goal- 20-25% QE, 8”-square </a:t>
            </a:r>
            <a:endParaRPr lang="en-US" b="1" dirty="0">
              <a:solidFill>
                <a:srgbClr val="151517"/>
              </a:solidFill>
            </a:endParaRPr>
          </a:p>
        </p:txBody>
      </p:sp>
      <p:sp>
        <p:nvSpPr>
          <p:cNvPr id="3277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A0B0BFA-E361-4B9A-8CD2-48D1750FA79E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45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t="31364" r="24452" b="15210"/>
          <a:stretch/>
        </p:blipFill>
        <p:spPr bwMode="auto">
          <a:xfrm>
            <a:off x="3594699" y="2126347"/>
            <a:ext cx="5478433" cy="358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6" y="2057400"/>
            <a:ext cx="3222523" cy="4293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15438"/>
            <a:ext cx="9601200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  <a:spcBef>
                <a:spcPct val="20000"/>
              </a:spcBef>
              <a:buSzPct val="125000"/>
              <a:defRPr/>
            </a:pPr>
            <a:r>
              <a:rPr lang="en-US" sz="3200" b="1" dirty="0" smtClean="0">
                <a:solidFill>
                  <a:srgbClr val="151517"/>
                </a:solidFill>
              </a:rPr>
              <a:t>2 parallel efforts: SSL (knows how), and ANL (learning) </a:t>
            </a:r>
            <a:endParaRPr lang="en-US" sz="3200" b="1" dirty="0">
              <a:solidFill>
                <a:srgbClr val="15151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5604" y="2057400"/>
            <a:ext cx="2427396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ANL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Optical stand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41058" y="5719920"/>
            <a:ext cx="4824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51517"/>
                </a:solidFill>
              </a:rPr>
              <a:t>First cathodes made at ANL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38200" y="3657600"/>
            <a:ext cx="228600" cy="206232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9561" y="5766107"/>
            <a:ext cx="32546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Burle</a:t>
            </a:r>
            <a:r>
              <a:rPr lang="en-US" sz="3200" b="1" dirty="0" smtClean="0">
                <a:solidFill>
                  <a:srgbClr val="C00000"/>
                </a:solidFill>
              </a:rPr>
              <a:t> commercial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equipment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066800" y="3795076"/>
            <a:ext cx="1610033" cy="19248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86001" y="2819400"/>
            <a:ext cx="390832" cy="1128076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00601"/>
            <a:ext cx="8229600" cy="1091201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Photocathodes- 2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Subject of next talk by Klaus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53844"/>
            <a:ext cx="9144000" cy="79444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85000"/>
              </a:lnSpc>
              <a:buSzPct val="125000"/>
              <a:buNone/>
              <a:defRPr/>
            </a:pPr>
            <a:r>
              <a:rPr lang="en-US" sz="2800" b="1" dirty="0">
                <a:solidFill>
                  <a:srgbClr val="151517"/>
                </a:solidFill>
              </a:rPr>
              <a:t>SSL has years of experience making </a:t>
            </a:r>
            <a:r>
              <a:rPr lang="en-US" sz="2800" b="1" dirty="0" err="1">
                <a:solidFill>
                  <a:srgbClr val="151517"/>
                </a:solidFill>
              </a:rPr>
              <a:t>bialkali</a:t>
            </a:r>
            <a:r>
              <a:rPr lang="en-US" sz="2800" b="1" dirty="0">
                <a:solidFill>
                  <a:srgbClr val="151517"/>
                </a:solidFill>
              </a:rPr>
              <a:t> photocathodes-</a:t>
            </a:r>
          </a:p>
          <a:p>
            <a:pPr marL="0" indent="0">
              <a:lnSpc>
                <a:spcPct val="85000"/>
              </a:lnSpc>
              <a:buSzPct val="125000"/>
              <a:buNone/>
              <a:defRPr/>
            </a:pPr>
            <a:r>
              <a:rPr lang="en-US" sz="2800" b="1" dirty="0">
                <a:solidFill>
                  <a:srgbClr val="151517"/>
                </a:solidFill>
              </a:rPr>
              <a:t>They are our treasury </a:t>
            </a:r>
            <a:r>
              <a:rPr lang="en-US" sz="2800" b="1" dirty="0" smtClean="0">
                <a:solidFill>
                  <a:srgbClr val="151517"/>
                </a:solidFill>
              </a:rPr>
              <a:t>bonds (Swiss francs?)  </a:t>
            </a:r>
            <a:r>
              <a:rPr lang="en-US" sz="2800" b="1" dirty="0">
                <a:solidFill>
                  <a:srgbClr val="151517"/>
                </a:solidFill>
              </a:rPr>
              <a:t>in </a:t>
            </a:r>
            <a:r>
              <a:rPr lang="en-US" sz="2800" b="1" dirty="0" smtClean="0">
                <a:solidFill>
                  <a:srgbClr val="151517"/>
                </a:solidFill>
              </a:rPr>
              <a:t>the LAPPD </a:t>
            </a:r>
            <a:r>
              <a:rPr lang="en-US" sz="2800" b="1" dirty="0">
                <a:solidFill>
                  <a:srgbClr val="151517"/>
                </a:solidFill>
              </a:rPr>
              <a:t>`portfolio of risk’</a:t>
            </a:r>
          </a:p>
          <a:p>
            <a:pPr marL="0" indent="0">
              <a:lnSpc>
                <a:spcPct val="85000"/>
              </a:lnSpc>
              <a:buSzPct val="125000"/>
              <a:buNone/>
              <a:defRPr/>
            </a:pPr>
            <a:endParaRPr lang="en-US" sz="2800" b="1" dirty="0">
              <a:solidFill>
                <a:srgbClr val="151517"/>
              </a:solidFill>
            </a:endParaRPr>
          </a:p>
          <a:p>
            <a:pPr marL="0" indent="0">
              <a:lnSpc>
                <a:spcPct val="85000"/>
              </a:lnSpc>
              <a:buSzPct val="125000"/>
              <a:buNone/>
              <a:defRPr/>
            </a:pPr>
            <a:endParaRPr lang="en-US" sz="2800" b="1" dirty="0">
              <a:solidFill>
                <a:srgbClr val="151517"/>
              </a:solidFill>
            </a:endParaRPr>
          </a:p>
        </p:txBody>
      </p:sp>
      <p:sp>
        <p:nvSpPr>
          <p:cNvPr id="3277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EBCBAA2B-5D97-47CA-B824-D9CCB790DC88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46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9144" r="3454" b="74832"/>
          <a:stretch/>
        </p:blipFill>
        <p:spPr>
          <a:xfrm>
            <a:off x="1295400" y="5847735"/>
            <a:ext cx="6858000" cy="934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3" t="26348" r="9319" b="24063"/>
          <a:stretch/>
        </p:blipFill>
        <p:spPr>
          <a:xfrm>
            <a:off x="1875503" y="1848285"/>
            <a:ext cx="5392994" cy="4019115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9906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SzPct val="125000"/>
              <a:buFont typeface="Arial" pitchFamily="34" charset="0"/>
              <a:buNone/>
              <a:defRPr/>
            </a:pPr>
            <a:endParaRPr lang="en-US" b="1" dirty="0">
              <a:solidFill>
                <a:srgbClr val="1515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Hermetic Packaging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809"/>
            <a:ext cx="8229600" cy="510382"/>
          </a:xfrm>
        </p:spPr>
        <p:txBody>
          <a:bodyPr>
            <a:normAutofit fontScale="92500"/>
          </a:bodyPr>
          <a:lstStyle/>
          <a:p>
            <a:pPr>
              <a:lnSpc>
                <a:spcPct val="85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Top Seal and Photocathode- this year’s priority</a:t>
            </a:r>
            <a:endParaRPr lang="en-US" b="1" dirty="0">
              <a:solidFill>
                <a:srgbClr val="151517"/>
              </a:solidFill>
            </a:endParaRPr>
          </a:p>
        </p:txBody>
      </p:sp>
      <p:sp>
        <p:nvSpPr>
          <p:cNvPr id="3277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FC6264D-BFF7-415B-A4DD-763962B8B8B0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47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1524000"/>
            <a:ext cx="2514600" cy="1295400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2895600"/>
            <a:ext cx="2667000" cy="16764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00400" y="2819400"/>
            <a:ext cx="2514600" cy="1715729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3600" y="2789904"/>
            <a:ext cx="2286000" cy="1699812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" y="2978437"/>
            <a:ext cx="2194560" cy="1417320"/>
          </a:xfrm>
          <a:prstGeom prst="rect">
            <a:avLst/>
          </a:prstGeom>
        </p:spPr>
      </p:pic>
      <p:pic>
        <p:nvPicPr>
          <p:cNvPr id="14" name="Picture 13" descr="Large process ta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819401"/>
            <a:ext cx="1770195" cy="1670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4815348"/>
            <a:ext cx="2514600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Commercial RFI for 100 tiles</a:t>
            </a:r>
          </a:p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(Have had one proposal for 7K- 21K tiles/</a:t>
            </a:r>
            <a:r>
              <a:rPr lang="en-US" sz="2400" b="1" dirty="0" err="1" smtClean="0">
                <a:solidFill>
                  <a:srgbClr val="C00000"/>
                </a:solidFill>
              </a:rPr>
              <a:t>yr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48006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Tile Development Facility at ANL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480060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Production Facility at SSL/UCB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12347" r="40568" b="22838"/>
          <a:stretch/>
        </p:blipFill>
        <p:spPr bwMode="auto">
          <a:xfrm>
            <a:off x="6128032" y="2819401"/>
            <a:ext cx="1613888" cy="157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>
            <a:off x="2057400" y="1828800"/>
            <a:ext cx="2209800" cy="99060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267200" y="1779191"/>
            <a:ext cx="0" cy="10107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67200" y="1828800"/>
            <a:ext cx="2438400" cy="9611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3400" y="1823003"/>
            <a:ext cx="24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 parallel paths</a:t>
            </a:r>
          </a:p>
        </p:txBody>
      </p:sp>
    </p:spTree>
    <p:extLst>
      <p:ext uri="{BB962C8B-B14F-4D97-AF65-F5344CB8AC3E}">
        <p14:creationId xmlns:p14="http://schemas.microsoft.com/office/powerpoint/2010/main" val="42588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9A81-AC42-4339-A69A-2CB1ADE9B540}" type="datetime1">
              <a:rPr lang="en-US" smtClean="0"/>
              <a:t>10/31/2011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24" y="1066800"/>
            <a:ext cx="3783676" cy="56858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4145" y="-152400"/>
            <a:ext cx="39340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ea typeface="+mj-ea"/>
                <a:cs typeface="+mj-cs"/>
              </a:rPr>
              <a:t>The End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44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843D738-12DF-4AF8-99FA-D01542AAF857}" type="datetime1">
              <a:rPr lang="en-US" sz="1200" b="0" smtClean="0">
                <a:latin typeface="Arial" pitchFamily="34" charset="0"/>
              </a:rPr>
              <a:t>10/31/2011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8EA49F1-D0D2-46DA-9061-68D53CE00DA3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3277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Light11 Ringberg Castle</a:t>
            </a:r>
          </a:p>
        </p:txBody>
      </p:sp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19665" y="457200"/>
            <a:ext cx="91440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7200" b="1" dirty="0" smtClean="0">
                <a:solidFill>
                  <a:srgbClr val="002060"/>
                </a:solidFill>
              </a:rPr>
              <a:t>Time and Space Points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11398" r="14540" b="19785"/>
          <a:stretch/>
        </p:blipFill>
        <p:spPr>
          <a:xfrm>
            <a:off x="381000" y="1600200"/>
            <a:ext cx="6297561" cy="471948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313904" y="3814916"/>
            <a:ext cx="2467896" cy="1450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678561" y="3469558"/>
            <a:ext cx="2465439" cy="690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sz="1800" b="1" dirty="0" smtClean="0">
                <a:solidFill>
                  <a:srgbClr val="FF0000"/>
                </a:solidFill>
              </a:rPr>
              <a:t>Pulses from the 2 ends of an 8” silk-screened cheap-glass anode strip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3532" y="4343400"/>
            <a:ext cx="1785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5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nsec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/div</a:t>
            </a:r>
          </a:p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50 psec/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pt</a:t>
            </a:r>
            <a:endParaRPr lang="en-US" sz="20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6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Reconstructing the vertex space point: Simplest case- 2 hits (</a:t>
            </a:r>
            <a:r>
              <a:rPr lang="en-US" b="1" dirty="0" err="1" smtClean="0"/>
              <a:t>x,y</a:t>
            </a:r>
            <a:r>
              <a:rPr lang="en-US" b="1" dirty="0" smtClean="0"/>
              <a:t>) at wall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400800" y="1600200"/>
            <a:ext cx="0" cy="4495800"/>
          </a:xfrm>
          <a:prstGeom prst="line">
            <a:avLst/>
          </a:prstGeom>
          <a:ln w="76200">
            <a:solidFill>
              <a:srgbClr val="151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753600" y="4495800"/>
            <a:ext cx="914400" cy="914400"/>
          </a:xfrm>
          <a:prstGeom prst="straightConnector1">
            <a:avLst/>
          </a:prstGeom>
          <a:ln>
            <a:solidFill>
              <a:srgbClr val="151517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828800" y="2819400"/>
            <a:ext cx="4572000" cy="6096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28800" y="3429000"/>
            <a:ext cx="4572000" cy="19812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371600" y="3848100"/>
            <a:ext cx="457200" cy="4571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38030" y="3851512"/>
            <a:ext cx="914400" cy="914400"/>
          </a:xfrm>
          <a:prstGeom prst="ellipse">
            <a:avLst/>
          </a:prstGeom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90330" y="2438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90330" y="514859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2312158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Vertex (e.g.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p</a:t>
            </a:r>
            <a:r>
              <a:rPr lang="en-US" sz="2800" b="1" baseline="30000" dirty="0" smtClean="0">
                <a:solidFill>
                  <a:schemeClr val="accent4">
                    <a:lumMod val="10000"/>
                  </a:schemeClr>
                </a:solidFill>
              </a:rPr>
              <a:t>0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-&gt;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gg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  <a:p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8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800" b="1" baseline="-25000" dirty="0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Y</a:t>
            </a:r>
            <a:r>
              <a:rPr lang="en-US" sz="28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Z</a:t>
            </a:r>
            <a:r>
              <a:rPr lang="en-US" sz="28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endParaRPr lang="en-US" sz="2800" b="1" baseline="-250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1138289">
            <a:off x="4391431" y="253807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Photon 1</a:t>
            </a:r>
          </a:p>
        </p:txBody>
      </p:sp>
      <p:sp>
        <p:nvSpPr>
          <p:cNvPr id="35" name="TextBox 34"/>
          <p:cNvSpPr txBox="1"/>
          <p:nvPr/>
        </p:nvSpPr>
        <p:spPr>
          <a:xfrm rot="1350571">
            <a:off x="3401182" y="3989178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Photon </a:t>
            </a:r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943600" y="2819400"/>
            <a:ext cx="381000" cy="23792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00800" y="133859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Detector Plane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0600" y="4419600"/>
            <a:ext cx="3372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One can reconstruct the vertex from the times and positions- 3D reconstruction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752600" y="3505200"/>
            <a:ext cx="76200" cy="99060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18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1" y="152400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Good timing alone doesn’t do it-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endParaRPr lang="en-US" sz="4800" b="1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477000" y="4472397"/>
            <a:ext cx="1343500" cy="15037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95600" y="2971800"/>
            <a:ext cx="152400" cy="274761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67000"/>
            <a:ext cx="2971800" cy="312420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838200"/>
            <a:ext cx="6134100" cy="5257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362200" y="838200"/>
            <a:ext cx="2019300" cy="1371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435" y="863798"/>
            <a:ext cx="3029565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The ALICE TPC: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Drift electrons onto wires that measure </a:t>
            </a:r>
            <a:r>
              <a:rPr lang="en-US" sz="2800" b="1" i="1" dirty="0" smtClean="0">
                <a:solidFill>
                  <a:srgbClr val="FF0000"/>
                </a:solidFill>
              </a:rPr>
              <a:t>where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and </a:t>
            </a:r>
            <a:r>
              <a:rPr lang="en-US" sz="2800" b="1" i="1" dirty="0" smtClean="0">
                <a:solidFill>
                  <a:srgbClr val="FF0000"/>
                </a:solidFill>
              </a:rPr>
              <a:t>when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for </a:t>
            </a:r>
            <a:r>
              <a:rPr lang="en-US" sz="2800" b="1" i="1" dirty="0" smtClean="0">
                <a:solidFill>
                  <a:srgbClr val="FF0000"/>
                </a:solidFill>
              </a:rPr>
              <a:t>each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electron.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ood time resolution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would buy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nothing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if one integrated over a whole (blue) TPC sector-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ie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didn’t correlate </a:t>
            </a:r>
            <a:r>
              <a:rPr lang="en-US" sz="2400" b="1" i="1" dirty="0">
                <a:solidFill>
                  <a:srgbClr val="DADADA">
                    <a:lumMod val="10000"/>
                  </a:srgbClr>
                </a:solidFill>
                <a:latin typeface="Comic Sans MS" pitchFamily="66" charset="0"/>
              </a:rPr>
              <a:t>when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en-US" sz="2400" b="1" i="1" dirty="0">
                <a:solidFill>
                  <a:srgbClr val="DADADA">
                    <a:lumMod val="10000"/>
                  </a:srgbClr>
                </a:solidFill>
                <a:latin typeface="Comic Sans MS" pitchFamily="66" charset="0"/>
              </a:rPr>
              <a:t>where</a:t>
            </a:r>
            <a:endParaRPr lang="en-US" sz="2400" b="1" i="1" dirty="0" smtClean="0">
              <a:solidFill>
                <a:schemeClr val="accent4">
                  <a:lumMod val="10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US" sz="2400" b="1" i="1" dirty="0" smtClean="0">
              <a:solidFill>
                <a:schemeClr val="accent4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992" y="3244334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when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en-US" b="1" i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where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5748" y="6248400"/>
            <a:ext cx="8917826" cy="461665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66"/>
                </a:solidFill>
                <a:latin typeface="Comic Sans MS" pitchFamily="66" charset="0"/>
              </a:rPr>
              <a:t>Correlated time and space points allow 3D reconstructions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FB8B-1D68-4C81-AD7F-7A607360C1BB}" type="datetime1">
              <a:rPr lang="en-US" smtClean="0"/>
              <a:t>10/31/2011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Waveform Sample On Ends of Strips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" y="655637"/>
            <a:ext cx="7109251" cy="53641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 from ANT11</a:t>
            </a:r>
          </a:p>
        </p:txBody>
      </p:sp>
    </p:spTree>
    <p:extLst>
      <p:ext uri="{BB962C8B-B14F-4D97-AF65-F5344CB8AC3E}">
        <p14:creationId xmlns:p14="http://schemas.microsoft.com/office/powerpoint/2010/main" val="21822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Extract time, charge, shape each end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10/31/2011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 from ANT11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427327" cy="5516563"/>
          </a:xfrm>
        </p:spPr>
      </p:pic>
    </p:spTree>
    <p:extLst>
      <p:ext uri="{BB962C8B-B14F-4D97-AF65-F5344CB8AC3E}">
        <p14:creationId xmlns:p14="http://schemas.microsoft.com/office/powerpoint/2010/main" val="190958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84A3FF"/>
      </a:dk1>
      <a:lt1>
        <a:srgbClr val="FFFFFF"/>
      </a:lt1>
      <a:dk2>
        <a:srgbClr val="84A3FF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2060"/>
          </a:solidFill>
        </a:ln>
      </a:spPr>
      <a:bodyPr wrap="square" rtlCol="0" anchor="ctr">
        <a:spAutoFit/>
      </a:bodyPr>
      <a:lstStyle>
        <a:defPPr algn="ctr">
          <a:lnSpc>
            <a:spcPct val="85000"/>
          </a:lnSpc>
          <a:defRPr sz="2400" b="1" dirty="0" smtClean="0">
            <a:solidFill>
              <a:srgbClr val="151517"/>
            </a:solidFill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800" b="1" dirty="0" err="1" smtClean="0">
            <a:solidFill>
              <a:schemeClr val="accent4">
                <a:lumMod val="1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</TotalTime>
  <Words>2106</Words>
  <Application>Microsoft Office PowerPoint</Application>
  <PresentationFormat>On-screen Show (4:3)</PresentationFormat>
  <Paragraphs>420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Large-area MCP-based Photo-detectors, Ultra-fast timing, and  sub-mm Spatial Resolution (LAPPD)</vt:lpstr>
      <vt:lpstr>The 4 `Divisions’ of LAPPD</vt:lpstr>
      <vt:lpstr>Outline</vt:lpstr>
      <vt:lpstr>MCP+Transmission Lines Sampled at Both Ends Provide Time and 2D Space</vt:lpstr>
      <vt:lpstr>Time and Space Points</vt:lpstr>
      <vt:lpstr>Reconstructing the vertex space point: Simplest case- 2 hits (x,y) at wall</vt:lpstr>
      <vt:lpstr>Good timing alone doesn’t do it- </vt:lpstr>
      <vt:lpstr>Waveform Sample On Ends of Strips</vt:lpstr>
      <vt:lpstr>Extract time, charge, shape each end</vt:lpstr>
      <vt:lpstr>Extract time, position of pulse using time from both ends</vt:lpstr>
      <vt:lpstr>The 4 Determinants of Time Resolution</vt:lpstr>
      <vt:lpstr>Simulation of Resolution vs abw</vt:lpstr>
      <vt:lpstr>Anode Testing for ABW, Crosstalk,..</vt:lpstr>
      <vt:lpstr>Anode Testing for ABW, Crosstalk,..</vt:lpstr>
      <vt:lpstr>Anode Testing for ABW, Crosstalk,..</vt:lpstr>
      <vt:lpstr>The PSEC4 Waveform Sampling ASIC</vt:lpstr>
      <vt:lpstr>PowerPoint Presentation</vt:lpstr>
      <vt:lpstr>6-channel `Scope-on-a-chip’ </vt:lpstr>
      <vt:lpstr>PowerPoint Presentation</vt:lpstr>
      <vt:lpstr>Digitization Analog Bandwith </vt:lpstr>
      <vt:lpstr>Noise (unshielded)</vt:lpstr>
      <vt:lpstr>Signal- want large for S/N</vt:lpstr>
      <vt:lpstr>Can we go deep sub-picosec?:  the Ritt Parameterization (agrees with JF MC)</vt:lpstr>
      <vt:lpstr>Parallel Efforts on Specific Applications</vt:lpstr>
      <vt:lpstr> Neutrino Physics</vt:lpstr>
      <vt:lpstr> Daniel Boone </vt:lpstr>
      <vt:lpstr>Can we build a photon TPC? </vt:lpstr>
      <vt:lpstr>Matt Wetstein; ANL&amp;UC</vt:lpstr>
      <vt:lpstr>Application to Colliders</vt:lpstr>
      <vt:lpstr>2003- Aspen  Exptl Summary Talk</vt:lpstr>
      <vt:lpstr>Colliders: Differential TOF</vt:lpstr>
      <vt:lpstr>Medical Imaging (PET)</vt:lpstr>
      <vt:lpstr>Sampling calorimeters  based on thin cheap photodetectors with correlated time and space waveform sampling</vt:lpstr>
      <vt:lpstr> Cherenkov-sensitive Sampling Quasi- Digital  Calorimeters</vt:lpstr>
      <vt:lpstr>A `Quasi-digital’ MCP-based Calorimeter</vt:lpstr>
      <vt:lpstr>More Information:</vt:lpstr>
      <vt:lpstr>Backup slides</vt:lpstr>
      <vt:lpstr>The 4 `Divisions’ of LAPPD</vt:lpstr>
      <vt:lpstr>The Large-Area Psec Photo-Detector Collaboration</vt:lpstr>
      <vt:lpstr>Microchannel Plates-2</vt:lpstr>
      <vt:lpstr>Microchannel Plates-3</vt:lpstr>
      <vt:lpstr>Microchannel Plates-4b</vt:lpstr>
      <vt:lpstr>Microchannel Plates-4d</vt:lpstr>
      <vt:lpstr>First Pulses From an 8” MCP</vt:lpstr>
      <vt:lpstr>Photocathodes Subject of next talk by Klaus- touch on here only briefly</vt:lpstr>
      <vt:lpstr>Photocathodes- 2 Subject of next talk by Klaus</vt:lpstr>
      <vt:lpstr>Hermetic Packaging 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frisch</dc:creator>
  <cp:lastModifiedBy>frisch</cp:lastModifiedBy>
  <cp:revision>180</cp:revision>
  <dcterms:created xsi:type="dcterms:W3CDTF">2011-10-07T14:54:54Z</dcterms:created>
  <dcterms:modified xsi:type="dcterms:W3CDTF">2011-11-01T01:15:04Z</dcterms:modified>
</cp:coreProperties>
</file>