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8"/>
  </p:notesMasterIdLst>
  <p:sldIdLst>
    <p:sldId id="259" r:id="rId2"/>
    <p:sldId id="451" r:id="rId3"/>
    <p:sldId id="396" r:id="rId4"/>
    <p:sldId id="359" r:id="rId5"/>
    <p:sldId id="435" r:id="rId6"/>
    <p:sldId id="463" r:id="rId7"/>
    <p:sldId id="448" r:id="rId8"/>
    <p:sldId id="468" r:id="rId9"/>
    <p:sldId id="360" r:id="rId10"/>
    <p:sldId id="355" r:id="rId11"/>
    <p:sldId id="437" r:id="rId12"/>
    <p:sldId id="364" r:id="rId13"/>
    <p:sldId id="449" r:id="rId14"/>
    <p:sldId id="404" r:id="rId15"/>
    <p:sldId id="405" r:id="rId16"/>
    <p:sldId id="430" r:id="rId17"/>
    <p:sldId id="474" r:id="rId18"/>
    <p:sldId id="462" r:id="rId19"/>
    <p:sldId id="438" r:id="rId20"/>
    <p:sldId id="432" r:id="rId21"/>
    <p:sldId id="465" r:id="rId22"/>
    <p:sldId id="466" r:id="rId23"/>
    <p:sldId id="464" r:id="rId24"/>
    <p:sldId id="436" r:id="rId25"/>
    <p:sldId id="442" r:id="rId26"/>
    <p:sldId id="443" r:id="rId27"/>
    <p:sldId id="444" r:id="rId28"/>
    <p:sldId id="440" r:id="rId29"/>
    <p:sldId id="407" r:id="rId30"/>
    <p:sldId id="431" r:id="rId31"/>
    <p:sldId id="413" r:id="rId32"/>
    <p:sldId id="418" r:id="rId33"/>
    <p:sldId id="473" r:id="rId34"/>
    <p:sldId id="408" r:id="rId35"/>
    <p:sldId id="412" r:id="rId36"/>
    <p:sldId id="409" r:id="rId37"/>
    <p:sldId id="420" r:id="rId38"/>
    <p:sldId id="426" r:id="rId39"/>
    <p:sldId id="419" r:id="rId40"/>
    <p:sldId id="399" r:id="rId41"/>
    <p:sldId id="345" r:id="rId42"/>
    <p:sldId id="374" r:id="rId43"/>
    <p:sldId id="421" r:id="rId44"/>
    <p:sldId id="422" r:id="rId45"/>
    <p:sldId id="423" r:id="rId46"/>
    <p:sldId id="472" r:id="rId47"/>
    <p:sldId id="351" r:id="rId48"/>
    <p:sldId id="384" r:id="rId49"/>
    <p:sldId id="471" r:id="rId50"/>
    <p:sldId id="434" r:id="rId51"/>
    <p:sldId id="368" r:id="rId52"/>
    <p:sldId id="390" r:id="rId53"/>
    <p:sldId id="357" r:id="rId54"/>
    <p:sldId id="266" r:id="rId55"/>
    <p:sldId id="377" r:id="rId56"/>
    <p:sldId id="386" r:id="rId57"/>
    <p:sldId id="262" r:id="rId58"/>
    <p:sldId id="309" r:id="rId59"/>
    <p:sldId id="317" r:id="rId60"/>
    <p:sldId id="324" r:id="rId61"/>
    <p:sldId id="365" r:id="rId62"/>
    <p:sldId id="367" r:id="rId63"/>
    <p:sldId id="402" r:id="rId64"/>
    <p:sldId id="427" r:id="rId65"/>
    <p:sldId id="425" r:id="rId66"/>
    <p:sldId id="428" r:id="rId67"/>
    <p:sldId id="441" r:id="rId68"/>
    <p:sldId id="450" r:id="rId69"/>
    <p:sldId id="452" r:id="rId70"/>
    <p:sldId id="453" r:id="rId71"/>
    <p:sldId id="456" r:id="rId72"/>
    <p:sldId id="457" r:id="rId73"/>
    <p:sldId id="458" r:id="rId74"/>
    <p:sldId id="461" r:id="rId75"/>
    <p:sldId id="469" r:id="rId76"/>
    <p:sldId id="470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1517"/>
    <a:srgbClr val="FF3300"/>
    <a:srgbClr val="FF6600"/>
    <a:srgbClr val="FF0066"/>
    <a:srgbClr val="81794B"/>
    <a:srgbClr val="FF9999"/>
    <a:srgbClr val="B9479B"/>
    <a:srgbClr val="F9FAD4"/>
    <a:srgbClr val="FF3399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2" autoAdjust="0"/>
    <p:restoredTop sz="94687" autoAdjust="0"/>
  </p:normalViewPr>
  <p:slideViewPr>
    <p:cSldViewPr showGuides="1">
      <p:cViewPr>
        <p:scale>
          <a:sx n="66" d="100"/>
          <a:sy n="66" d="100"/>
        </p:scale>
        <p:origin x="-750" y="-78"/>
      </p:cViewPr>
      <p:guideLst>
        <p:guide orient="horz" pos="177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2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8ACB3-96A2-4B32-9A36-A39E45CFA1D0}" type="datetimeFigureOut">
              <a:rPr lang="en-US" smtClean="0"/>
              <a:t>6/8/2012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6F528-1CCE-49DE-B2FC-C646304B8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06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6F528-1CCE-49DE-B2FC-C646304B8C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84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6F528-1CCE-49DE-B2FC-C646304B8C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52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A9BA72-4219-4FE6-955A-80E4314CF73D}" type="slidenum">
              <a:rPr lang="en-US"/>
              <a:pPr/>
              <a:t>7</a:t>
            </a:fld>
            <a:endParaRPr lang="en-US"/>
          </a:p>
        </p:txBody>
      </p:sp>
      <p:sp>
        <p:nvSpPr>
          <p:cNvPr id="323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6F528-1CCE-49DE-B2FC-C646304B8C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99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4C0C99-3A71-4D73-A71E-D100555C3DE9}" type="slidenum">
              <a:rPr lang="en-US"/>
              <a:pPr/>
              <a:t>21</a:t>
            </a:fld>
            <a:endParaRPr lang="en-US"/>
          </a:p>
        </p:txBody>
      </p:sp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  <a:noFill/>
        </p:spPr>
        <p:txBody>
          <a:bodyPr lIns="91424" tIns="45713" rIns="91424" bIns="45713"/>
          <a:lstStyle/>
          <a:p>
            <a:r>
              <a:rPr lang="en-US"/>
              <a:t>Very schematic – not correct open area ratio</a:t>
            </a:r>
          </a:p>
          <a:p>
            <a:r>
              <a:rPr lang="en-US"/>
              <a:t>Might need to do Au before Al2O3 for better contact</a:t>
            </a:r>
          </a:p>
          <a:p>
            <a:r>
              <a:rPr lang="en-US"/>
              <a:t>Add HV leads</a:t>
            </a:r>
          </a:p>
        </p:txBody>
      </p:sp>
      <p:sp>
        <p:nvSpPr>
          <p:cNvPr id="145412" name="Slide Number Placeholder 3"/>
          <p:cNvSpPr txBox="1">
            <a:spLocks noGrp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3" rIns="91424" bIns="45713" anchor="b"/>
          <a:lstStyle>
            <a:lvl1pPr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03263" indent="-271463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081088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512888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1946275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4034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06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178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750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fld id="{5E03C5CC-C3BB-4976-8C6B-776756742B51}" type="slidenum">
              <a:rPr lang="en-US" sz="1100" b="0"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100000"/>
                </a:lnSpc>
                <a:buFontTx/>
                <a:buNone/>
              </a:pPr>
              <a:t>21</a:t>
            </a:fld>
            <a:endParaRPr lang="en-US" sz="1100" b="0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E5D2FA-9C17-4250-A5D0-163E424A8D03}" type="slidenum">
              <a:rPr lang="en-US"/>
              <a:pPr/>
              <a:t>22</a:t>
            </a:fld>
            <a:endParaRPr lang="en-US"/>
          </a:p>
        </p:txBody>
      </p:sp>
      <p:sp>
        <p:nvSpPr>
          <p:cNvPr id="143362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3" rIns="91424" bIns="45713" anchor="b"/>
          <a:lstStyle>
            <a:lvl1pPr defTabSz="9112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03263" indent="-271463" defTabSz="9112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081088" indent="-215900" defTabSz="9112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512888" indent="-215900" defTabSz="9112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1946275" indent="-215900" defTabSz="9112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403475" indent="-2159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0675" indent="-2159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17875" indent="-2159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75075" indent="-2159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fld id="{4660D2F0-4755-4173-AD1E-04DFD5AA3BEF}" type="slidenum">
              <a:rPr lang="en-US" sz="1100" b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100000"/>
                </a:lnSpc>
                <a:buFontTx/>
                <a:buNone/>
              </a:pPr>
              <a:t>22</a:t>
            </a:fld>
            <a:endParaRPr lang="en-US" sz="1100" b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336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  <a:noFill/>
        </p:spPr>
        <p:txBody>
          <a:bodyPr lIns="91424" tIns="45713" rIns="91424" bIns="45713"/>
          <a:lstStyle/>
          <a:p>
            <a:r>
              <a:rPr lang="en-US"/>
              <a:t>For the technologies that I’ll be describing today, ALD has attributes that uniquely suit it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6F528-1CCE-49DE-B2FC-C646304B8C6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49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407AC8-AA31-4378-AED9-79CA850C7000}" type="slidenum">
              <a:rPr lang="en-US"/>
              <a:pPr/>
              <a:t>71</a:t>
            </a:fld>
            <a:endParaRPr lang="en-US"/>
          </a:p>
        </p:txBody>
      </p:sp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</p:spPr>
        <p:txBody>
          <a:bodyPr lIns="91424" tIns="45713" rIns="91424" bIns="45713"/>
          <a:lstStyle/>
          <a:p>
            <a:endParaRPr lang="en-US"/>
          </a:p>
        </p:txBody>
      </p:sp>
      <p:sp>
        <p:nvSpPr>
          <p:cNvPr id="147460" name="Slide Number Placeholder 3"/>
          <p:cNvSpPr txBox="1">
            <a:spLocks noGrp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3" rIns="91424" bIns="45713" anchor="b"/>
          <a:lstStyle>
            <a:lvl1pPr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03263" indent="-271463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081088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512888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1946275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4034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06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178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750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fld id="{34DB4478-2D24-4984-818C-853546453FCC}" type="slidenum">
              <a:rPr lang="en-US" sz="1100" b="0"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100000"/>
                </a:lnSpc>
                <a:buFontTx/>
                <a:buNone/>
              </a:pPr>
              <a:t>71</a:t>
            </a:fld>
            <a:endParaRPr lang="en-US" sz="1100" b="0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FB7C-E4DB-413F-A940-EB882F16B669}" type="datetime1">
              <a:rPr lang="en-US" smtClean="0"/>
              <a:t>6/9/2012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C711-AEBE-4F4C-954C-2D5A9087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32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D5D5-2793-41A8-91E9-4FCC3A75740B}" type="datetime1">
              <a:rPr lang="en-US" smtClean="0"/>
              <a:t>6/9/2012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47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005C-B7D3-4B5B-8B76-58737F0E5AB5}" type="datetime1">
              <a:rPr lang="en-US" smtClean="0"/>
              <a:t>6/9/2012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12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154164E-5E19-411C-AF52-64203F20C588}" type="datetime1">
              <a:rPr lang="en-US" smtClean="0"/>
              <a:t>6/9/2012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19400" y="6381750"/>
            <a:ext cx="4038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79FF4C6-F004-4337-A7A2-199714B537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151517"/>
                </a:solidFill>
              </a:defRPr>
            </a:lvl1pPr>
            <a:lvl2pPr>
              <a:defRPr>
                <a:solidFill>
                  <a:srgbClr val="151517"/>
                </a:solidFill>
              </a:defRPr>
            </a:lvl2pPr>
            <a:lvl3pPr>
              <a:defRPr>
                <a:solidFill>
                  <a:srgbClr val="151517"/>
                </a:solidFill>
              </a:defRPr>
            </a:lvl3pPr>
            <a:lvl4pPr>
              <a:defRPr>
                <a:solidFill>
                  <a:srgbClr val="151517"/>
                </a:solidFill>
              </a:defRPr>
            </a:lvl4pPr>
            <a:lvl5pPr>
              <a:defRPr>
                <a:solidFill>
                  <a:srgbClr val="151517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>
            <a:lvl1pPr>
              <a:defRPr baseline="0">
                <a:solidFill>
                  <a:srgbClr val="151517"/>
                </a:solidFill>
              </a:defRPr>
            </a:lvl1pPr>
          </a:lstStyle>
          <a:p>
            <a:fld id="{18C20C68-22CD-4886-B740-63E9BBE48C88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569075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69075"/>
            <a:ext cx="21336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6F3AE956-26F0-4794-8F4C-97BAC66ADD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62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9425-0182-4B87-9AD7-F44CD07C9991}" type="datetime1">
              <a:rPr lang="en-US" smtClean="0"/>
              <a:t>6/9/2012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60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15F28-2D47-4205-B22C-E24DD7607472}" type="datetime1">
              <a:rPr lang="en-US" smtClean="0"/>
              <a:t>6/9/2012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34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98F5-D7F2-4429-8317-9D6F526B31CF}" type="datetime1">
              <a:rPr lang="en-US" smtClean="0"/>
              <a:t>6/9/2012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04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1EF9B-5CD1-421E-866A-B3EEF505722A}" type="datetime1">
              <a:rPr lang="en-US" smtClean="0"/>
              <a:t>6/9/2012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/>
          <a:p>
            <a:r>
              <a:rPr lang="en-US" smtClean="0"/>
              <a:t>RealTime 2012  Berkeley 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92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C681-1D90-49A9-8EE1-8C9ADC52B87D}" type="datetime1">
              <a:rPr lang="en-US" smtClean="0"/>
              <a:t>6/9/2012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11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DA31B-30CA-4C1F-B29B-FDD72952A912}" type="datetime1">
              <a:rPr lang="en-US" smtClean="0"/>
              <a:t>6/9/2012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4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A07A-AFEB-46DF-A970-8761A644D544}" type="datetime1">
              <a:rPr lang="en-US" smtClean="0"/>
              <a:t>6/9/2012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73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E0198-0896-4FCF-BDF6-1206EED516DD}" type="datetime1">
              <a:rPr lang="en-US" smtClean="0"/>
              <a:t>6/9/2012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psec.uchicago.edu/" TargetMode="Externa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u.dk/~jeppeh/DIKP/NABC.pdf" TargetMode="External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86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4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g"/><Relationship Id="rId4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-227575"/>
            <a:ext cx="9372600" cy="15229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smtClean="0">
                <a:solidFill>
                  <a:schemeClr val="tx2">
                    <a:lumMod val="10000"/>
                  </a:schemeClr>
                </a:solidFill>
              </a:rPr>
              <a:t>  The Development of Large-Area       Pico-second Photodetectors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1015349"/>
            <a:ext cx="5638800" cy="58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 smtClean="0"/>
              <a:t>Henry Frisch,  Enrico Fermi Institute, Univ. of Chicago</a:t>
            </a:r>
          </a:p>
          <a:p>
            <a:pPr algn="ctr">
              <a:lnSpc>
                <a:spcPct val="85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For </a:t>
            </a:r>
            <a:r>
              <a:rPr lang="en-US" sz="2000" b="1" dirty="0" smtClean="0">
                <a:solidFill>
                  <a:srgbClr val="FF0000"/>
                </a:solidFill>
              </a:rPr>
              <a:t>the </a:t>
            </a:r>
            <a:r>
              <a:rPr lang="en-US" sz="2000" b="1" dirty="0" smtClean="0">
                <a:solidFill>
                  <a:srgbClr val="FF0000"/>
                </a:solidFill>
              </a:rPr>
              <a:t>LAPPD Collaboration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4" b="14962"/>
          <a:stretch/>
        </p:blipFill>
        <p:spPr>
          <a:xfrm>
            <a:off x="1" y="1594555"/>
            <a:ext cx="4210779" cy="2520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1640996"/>
            <a:ext cx="3276599" cy="23240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68410"/>
            <a:ext cx="2971800" cy="22186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40" y="4191000"/>
            <a:ext cx="3495759" cy="205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7800" y="6343269"/>
            <a:ext cx="9271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Acknowledgements- 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LAPPD collaborators,  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Howard 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Nicholson and the DOE HEP, </a:t>
            </a:r>
            <a:endParaRPr lang="en-US" sz="2000" dirty="0" smtClean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ANL 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Management, and the NSF.</a:t>
            </a:r>
          </a:p>
        </p:txBody>
      </p:sp>
    </p:spTree>
    <p:extLst>
      <p:ext uri="{BB962C8B-B14F-4D97-AF65-F5344CB8AC3E}">
        <p14:creationId xmlns:p14="http://schemas.microsoft.com/office/powerpoint/2010/main" val="272537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Can we build a photon TPC?</a:t>
            </a:r>
            <a:r>
              <a:rPr lang="en-US" sz="5400" dirty="0" smtClean="0"/>
              <a:t> </a:t>
            </a:r>
            <a:endParaRPr lang="en-US" sz="5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10"/>
          <a:stretch/>
        </p:blipFill>
        <p:spPr>
          <a:xfrm>
            <a:off x="700852" y="914400"/>
            <a:ext cx="7681148" cy="4724399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FF144-FE06-4920-9218-B9465AE67297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599093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Work of Matt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Wetstein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 (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Argonne,&amp;Chicago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) in his spare time (sic)</a:t>
            </a:r>
          </a:p>
        </p:txBody>
      </p:sp>
    </p:spTree>
    <p:extLst>
      <p:ext uri="{BB962C8B-B14F-4D97-AF65-F5344CB8AC3E}">
        <p14:creationId xmlns:p14="http://schemas.microsoft.com/office/powerpoint/2010/main" val="39573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0"/>
            <a:ext cx="8229600" cy="762000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5400" b="1" dirty="0" smtClean="0">
                <a:solidFill>
                  <a:srgbClr val="002060"/>
                </a:solidFill>
              </a:rPr>
              <a:t/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5400" b="1" dirty="0" smtClean="0">
                <a:solidFill>
                  <a:srgbClr val="002060"/>
                </a:solidFill>
              </a:rPr>
              <a:t>Daniel Boone</a:t>
            </a:r>
            <a:br>
              <a:rPr lang="en-US" sz="5400" b="1" dirty="0" smtClean="0">
                <a:solidFill>
                  <a:srgbClr val="002060"/>
                </a:solidFill>
              </a:rPr>
            </a:b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-76200" y="667845"/>
            <a:ext cx="5257800" cy="519955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Proposal (LDRD) to build a little proto-type to test photon-TPC ideas and as a simulation 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</a:rPr>
              <a:t>testbed</a:t>
            </a:r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rgbClr val="151517"/>
                </a:solidFill>
              </a:rPr>
              <a:t>`Book-on-end’ geometry- long, higher than wide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rgbClr val="151517"/>
                </a:solidFill>
              </a:rPr>
              <a:t>Close to 100% coverage so bigger Fid/Tot volume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b="1" dirty="0" err="1" smtClean="0">
                <a:solidFill>
                  <a:srgbClr val="FF0000"/>
                </a:solidFill>
              </a:rPr>
              <a:t>x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b="1" dirty="0" err="1" smtClean="0">
                <a:solidFill>
                  <a:srgbClr val="FF0000"/>
                </a:solidFill>
              </a:rPr>
              <a:t>y</a:t>
            </a:r>
            <a:r>
              <a:rPr lang="en-US" b="1" dirty="0" smtClean="0">
                <a:solidFill>
                  <a:srgbClr val="FF0000"/>
                </a:solidFill>
              </a:rPr>
              <a:t> &lt;&lt; 1 cm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b="1" dirty="0" err="1" smtClean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 &lt; 100 psec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Magnetic field in volume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rgbClr val="151517"/>
                </a:solidFill>
              </a:rPr>
              <a:t>Idea: to reconstruct vertices, tracks, events as in a TPC (or, as in </a:t>
            </a:r>
            <a:r>
              <a:rPr lang="en-US" b="1" dirty="0" err="1" smtClean="0">
                <a:solidFill>
                  <a:srgbClr val="151517"/>
                </a:solidFill>
              </a:rPr>
              <a:t>LiA</a:t>
            </a:r>
            <a:r>
              <a:rPr lang="en-US" b="1" dirty="0" smtClean="0">
                <a:solidFill>
                  <a:srgbClr val="151517"/>
                </a:solidFill>
              </a:rPr>
              <a:t>).</a:t>
            </a:r>
          </a:p>
          <a:p>
            <a:pPr>
              <a:lnSpc>
                <a:spcPct val="80000"/>
              </a:lnSpc>
              <a:buSzPct val="125000"/>
              <a:defRPr/>
            </a:pPr>
            <a:endParaRPr lang="en-US" b="1" dirty="0" smtClean="0">
              <a:solidFill>
                <a:srgbClr val="151517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E211-5638-469A-AF11-592FBD7921F3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RealTime 2012  Berkeley CA</a:t>
            </a: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</a:t>
            </a:fld>
            <a:endParaRPr lang="en-US" sz="1200" b="0" smtClean="0">
              <a:latin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25" y="838200"/>
            <a:ext cx="4163175" cy="572518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5943600" y="4098822"/>
            <a:ext cx="1403930" cy="8541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40794" y="3622049"/>
            <a:ext cx="473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 rot="19643318">
            <a:off x="5736214" y="1885034"/>
            <a:ext cx="121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2 m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8124952" y="3772428"/>
            <a:ext cx="121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2 m</a:t>
            </a:r>
          </a:p>
        </p:txBody>
      </p:sp>
      <p:sp>
        <p:nvSpPr>
          <p:cNvPr id="19" name="TextBox 18"/>
          <p:cNvSpPr txBox="1"/>
          <p:nvPr/>
        </p:nvSpPr>
        <p:spPr>
          <a:xfrm rot="1892840">
            <a:off x="5829068" y="5447286"/>
            <a:ext cx="121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10000"/>
                  </a:schemeClr>
                </a:solidFill>
              </a:rPr>
              <a:t>1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42970" y="1062113"/>
            <a:ext cx="242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caps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638800" y="1559551"/>
            <a:ext cx="0" cy="19456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129306" y="1447800"/>
            <a:ext cx="423894" cy="7487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43909" y="5334000"/>
            <a:ext cx="1375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Daniel</a:t>
            </a:r>
            <a:endParaRPr lang="en-US" sz="2800" i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81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533400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spcBef>
                <a:spcPct val="0"/>
              </a:spcBef>
              <a:defRPr/>
            </a:pPr>
            <a:r>
              <a:rPr lang="en-US" sz="5400" b="1" dirty="0" smtClean="0"/>
              <a:t>Medical </a:t>
            </a:r>
            <a:r>
              <a:rPr lang="en-US" sz="5400" b="1" dirty="0"/>
              <a:t>Imaging (PET)</a:t>
            </a:r>
            <a:endParaRPr lang="en-US" sz="3600" b="1" dirty="0" smtClean="0">
              <a:latin typeface="Comic Sans MS" pitchFamily="66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1D9BC-C346-44A4-BCFC-065211242F87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43012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RealTime 2012  Berkeley CA</a:t>
            </a:r>
          </a:p>
        </p:txBody>
      </p:sp>
      <p:sp>
        <p:nvSpPr>
          <p:cNvPr id="4301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189D0AC4-6D03-4190-8019-2B9C44CF6F0D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</a:t>
            </a:fld>
            <a:endParaRPr lang="en-US" sz="1200" b="0" smtClean="0">
              <a:latin typeface="Arial" pitchFamily="34" charset="0"/>
            </a:endParaRPr>
          </a:p>
        </p:txBody>
      </p:sp>
      <p:pic>
        <p:nvPicPr>
          <p:cNvPr id="43015" name="Picture 4" descr="MicroPet_new2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6667" b="2222"/>
          <a:stretch>
            <a:fillRect/>
          </a:stretch>
        </p:blipFill>
        <p:spPr bwMode="auto">
          <a:xfrm>
            <a:off x="3200400" y="1676400"/>
            <a:ext cx="3048000" cy="248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0" y="609600"/>
            <a:ext cx="91440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Need: 1) </a:t>
            </a:r>
            <a:r>
              <a:rPr lang="en-US" sz="2800" b="1" dirty="0" smtClean="0">
                <a:solidFill>
                  <a:srgbClr val="DADADA">
                    <a:lumMod val="10000"/>
                  </a:srgbClr>
                </a:solidFill>
              </a:rPr>
              <a:t>much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lower dose rate </a:t>
            </a:r>
          </a:p>
          <a:p>
            <a:pPr>
              <a:lnSpc>
                <a:spcPct val="80000"/>
              </a:lnSpc>
            </a:pP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          2) faster through-put</a:t>
            </a:r>
          </a:p>
          <a:p>
            <a:pPr>
              <a:lnSpc>
                <a:spcPct val="80000"/>
              </a:lnSpc>
            </a:pP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          3) real-time feedback (therapy as well as diagnosis)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231114"/>
            <a:ext cx="9144000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70000"/>
              </a:lnSpc>
              <a:spcBef>
                <a:spcPct val="10000"/>
              </a:spcBef>
            </a:pPr>
            <a:r>
              <a:rPr lang="en-US" sz="3200" b="1" dirty="0">
                <a:solidFill>
                  <a:srgbClr val="151517"/>
                </a:solidFill>
              </a:rPr>
              <a:t>Approach: </a:t>
            </a:r>
            <a:r>
              <a:rPr lang="en-US" sz="3200" dirty="0">
                <a:solidFill>
                  <a:srgbClr val="151517"/>
                </a:solidFill>
              </a:rPr>
              <a:t> </a:t>
            </a:r>
            <a:r>
              <a:rPr lang="en-US" sz="3200" dirty="0" smtClean="0">
                <a:solidFill>
                  <a:srgbClr val="151517"/>
                </a:solidFill>
              </a:rPr>
              <a:t>precise Time-of-Flight, sampling, real-time adaptive algorithms in local distributed computing, use much larger fraction of events and information</a:t>
            </a:r>
            <a:endParaRPr lang="en-US" sz="3200" dirty="0">
              <a:solidFill>
                <a:srgbClr val="151517"/>
              </a:solidFill>
            </a:endParaRPr>
          </a:p>
          <a:p>
            <a:pPr marL="342900" lvl="0" indent="-342900">
              <a:lnSpc>
                <a:spcPct val="70000"/>
              </a:lnSpc>
              <a:spcBef>
                <a:spcPct val="10000"/>
              </a:spcBef>
            </a:pPr>
            <a:r>
              <a:rPr lang="en-US" sz="3200" b="1" dirty="0">
                <a:solidFill>
                  <a:srgbClr val="151517"/>
                </a:solidFill>
              </a:rPr>
              <a:t>Benefit</a:t>
            </a:r>
            <a:r>
              <a:rPr lang="en-US" sz="3200" b="1" dirty="0" smtClean="0">
                <a:solidFill>
                  <a:srgbClr val="151517"/>
                </a:solidFill>
              </a:rPr>
              <a:t>: </a:t>
            </a:r>
            <a:r>
              <a:rPr lang="en-US" sz="3200" dirty="0">
                <a:solidFill>
                  <a:srgbClr val="151517"/>
                </a:solidFill>
              </a:rPr>
              <a:t>higher resolution</a:t>
            </a:r>
            <a:r>
              <a:rPr lang="en-US" sz="3200" dirty="0" smtClean="0">
                <a:solidFill>
                  <a:srgbClr val="151517"/>
                </a:solidFill>
              </a:rPr>
              <a:t>, lower dose to patient, less tracer production and distribution,  new hadron therapy capabilities</a:t>
            </a:r>
          </a:p>
          <a:p>
            <a:pPr marL="342900" lvl="0" indent="-342900">
              <a:lnSpc>
                <a:spcPct val="70000"/>
              </a:lnSpc>
              <a:spcBef>
                <a:spcPct val="10000"/>
              </a:spcBef>
            </a:pPr>
            <a:r>
              <a:rPr lang="en-US" sz="3200" b="1" dirty="0" smtClean="0">
                <a:solidFill>
                  <a:srgbClr val="151517"/>
                </a:solidFill>
              </a:rPr>
              <a:t>Competition: </a:t>
            </a:r>
            <a:r>
              <a:rPr lang="en-US" sz="3200" dirty="0" smtClean="0">
                <a:solidFill>
                  <a:srgbClr val="151517"/>
                </a:solidFill>
              </a:rPr>
              <a:t>Silicon PMT’s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323D-41C8-49CF-B926-08EEEBFD1F3D}" type="datetime1">
              <a:rPr lang="en-US" smtClean="0"/>
              <a:t>6/9/2012</a:t>
            </a:fld>
            <a:endParaRPr lang="en-US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C0850D-915B-4ACD-9FC2-56270256CDD2}" type="slidenum">
              <a:rPr lang="en-US"/>
              <a:pPr/>
              <a:t>13</a:t>
            </a:fld>
            <a:endParaRPr lang="en-US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138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9144000" cy="53340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b="1"/>
              <a:t>Sampling Calorimetry in PET?</a:t>
            </a:r>
            <a:br>
              <a:rPr lang="en-US" b="1"/>
            </a:br>
            <a:endParaRPr lang="en-US" sz="2800" b="1">
              <a:latin typeface="Comic Sans MS" pitchFamily="66" charset="0"/>
            </a:endParaRP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6370638"/>
            <a:ext cx="2971800" cy="487362"/>
          </a:xfrm>
        </p:spPr>
        <p:txBody>
          <a:bodyPr/>
          <a:lstStyle/>
          <a:p>
            <a:pPr>
              <a:lnSpc>
                <a:spcPct val="5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en-US" sz="2000" b="1"/>
              <a:t>Depth in crystal by time-difference</a:t>
            </a:r>
          </a:p>
        </p:txBody>
      </p:sp>
      <p:pic>
        <p:nvPicPr>
          <p:cNvPr id="138244" name="Picture 4" descr="MicroPet_new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6667" b="2222"/>
          <a:stretch>
            <a:fillRect/>
          </a:stretch>
        </p:blipFill>
        <p:spPr bwMode="auto">
          <a:xfrm>
            <a:off x="2895600" y="609600"/>
            <a:ext cx="4114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6" name="Picture 6" descr="heejong_doi_time_d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276600" cy="22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7" name="Picture 7" descr="heejong_doi_energy_asym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14800"/>
            <a:ext cx="3276600" cy="22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52" name="Text Box 12"/>
          <p:cNvSpPr txBox="1">
            <a:spLocks noChangeArrowheads="1"/>
          </p:cNvSpPr>
          <p:nvPr/>
        </p:nvSpPr>
        <p:spPr bwMode="auto">
          <a:xfrm>
            <a:off x="5486400" y="4114800"/>
            <a:ext cx="14478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600"/>
              <a:t>Heejong Kim </a:t>
            </a:r>
          </a:p>
        </p:txBody>
      </p:sp>
      <p:sp>
        <p:nvSpPr>
          <p:cNvPr id="138251" name="Text Box 11"/>
          <p:cNvSpPr txBox="1">
            <a:spLocks noChangeArrowheads="1"/>
          </p:cNvSpPr>
          <p:nvPr/>
        </p:nvSpPr>
        <p:spPr bwMode="auto">
          <a:xfrm>
            <a:off x="1981200" y="4343400"/>
            <a:ext cx="14478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600"/>
              <a:t>Heejong Kim </a:t>
            </a:r>
          </a:p>
        </p:txBody>
      </p:sp>
      <p:sp>
        <p:nvSpPr>
          <p:cNvPr id="138256" name="Rectangle 16"/>
          <p:cNvSpPr>
            <a:spLocks noChangeArrowheads="1"/>
          </p:cNvSpPr>
          <p:nvPr/>
        </p:nvSpPr>
        <p:spPr bwMode="auto">
          <a:xfrm>
            <a:off x="76200" y="914400"/>
            <a:ext cx="27432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Can we solve the depth-of-interaction problem and also use cheaper faster radiators?</a:t>
            </a:r>
          </a:p>
        </p:txBody>
      </p:sp>
      <p:sp>
        <p:nvSpPr>
          <p:cNvPr id="138257" name="Rectangle 17"/>
          <p:cNvSpPr>
            <a:spLocks noChangeArrowheads="1"/>
          </p:cNvSpPr>
          <p:nvPr/>
        </p:nvSpPr>
        <p:spPr bwMode="auto">
          <a:xfrm>
            <a:off x="7391400" y="685800"/>
            <a:ext cx="17526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200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Alternating radiator and cheap 30-50 psec planar mcp-pmt’s on each side</a:t>
            </a:r>
          </a:p>
        </p:txBody>
      </p:sp>
      <p:sp>
        <p:nvSpPr>
          <p:cNvPr id="138258" name="Line 18"/>
          <p:cNvSpPr>
            <a:spLocks noChangeShapeType="1"/>
          </p:cNvSpPr>
          <p:nvPr/>
        </p:nvSpPr>
        <p:spPr bwMode="auto">
          <a:xfrm flipH="1">
            <a:off x="6553200" y="1219200"/>
            <a:ext cx="838200" cy="3048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8259" name="Line 19"/>
          <p:cNvSpPr>
            <a:spLocks noChangeShapeType="1"/>
          </p:cNvSpPr>
          <p:nvPr/>
        </p:nvSpPr>
        <p:spPr bwMode="auto">
          <a:xfrm flipH="1">
            <a:off x="4572000" y="1219200"/>
            <a:ext cx="2743200" cy="76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8261" name="Rectangle 21"/>
          <p:cNvSpPr>
            <a:spLocks noChangeArrowheads="1"/>
          </p:cNvSpPr>
          <p:nvPr/>
        </p:nvSpPr>
        <p:spPr bwMode="auto">
          <a:xfrm>
            <a:off x="5257800" y="6370638"/>
            <a:ext cx="29718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55000"/>
              </a:lnSpc>
              <a:spcBef>
                <a:spcPct val="5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Depth in crystal by energy- asymmetry</a:t>
            </a:r>
          </a:p>
        </p:txBody>
      </p:sp>
      <p:sp>
        <p:nvSpPr>
          <p:cNvPr id="138262" name="Rectangle 22"/>
          <p:cNvSpPr>
            <a:spLocks noChangeArrowheads="1"/>
          </p:cNvSpPr>
          <p:nvPr/>
        </p:nvSpPr>
        <p:spPr bwMode="auto">
          <a:xfrm>
            <a:off x="0" y="3429000"/>
            <a:ext cx="2971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55000"/>
              </a:lnSpc>
              <a:spcBef>
                <a:spcPct val="5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Simulations by Heejong Kim (Chicago)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Reconstructing the vertex space point: Simplest case- 2 hits (</a:t>
            </a:r>
            <a:r>
              <a:rPr lang="en-US" b="1" dirty="0" err="1" smtClean="0"/>
              <a:t>x,y</a:t>
            </a:r>
            <a:r>
              <a:rPr lang="en-US" b="1" dirty="0" smtClean="0"/>
              <a:t>) at wall</a:t>
            </a:r>
            <a:endParaRPr lang="en-US" b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322B-C259-4C9B-B397-7B3F60E94106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14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400800" y="1600200"/>
            <a:ext cx="0" cy="4495800"/>
          </a:xfrm>
          <a:prstGeom prst="line">
            <a:avLst/>
          </a:prstGeom>
          <a:ln w="76200">
            <a:solidFill>
              <a:srgbClr val="1515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753600" y="4495800"/>
            <a:ext cx="914400" cy="914400"/>
          </a:xfrm>
          <a:prstGeom prst="straightConnector1">
            <a:avLst/>
          </a:prstGeom>
          <a:ln>
            <a:solidFill>
              <a:srgbClr val="151517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828800" y="2819400"/>
            <a:ext cx="4572000" cy="60960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28800" y="3429000"/>
            <a:ext cx="4572000" cy="198120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371600" y="3848100"/>
            <a:ext cx="457200" cy="45719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438030" y="3851512"/>
            <a:ext cx="914400" cy="914400"/>
          </a:xfrm>
          <a:prstGeom prst="ellipse">
            <a:avLst/>
          </a:prstGeom>
        </p:spPr>
        <p:txBody>
          <a:bodyPr wrap="non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90330" y="24384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T</a:t>
            </a:r>
            <a:r>
              <a:rPr lang="en-US" sz="2800" b="1" baseline="-25000" dirty="0" smtClean="0">
                <a:solidFill>
                  <a:schemeClr val="accent4">
                    <a:lumMod val="10000"/>
                  </a:schemeClr>
                </a:solidFill>
              </a:rPr>
              <a:t>1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, X</a:t>
            </a:r>
            <a:r>
              <a:rPr lang="en-US" sz="2800" b="1" baseline="-25000" dirty="0" smtClean="0">
                <a:solidFill>
                  <a:schemeClr val="accent4">
                    <a:lumMod val="10000"/>
                  </a:schemeClr>
                </a:solidFill>
              </a:rPr>
              <a:t>1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, Y</a:t>
            </a:r>
            <a:r>
              <a:rPr lang="en-US" sz="2800" b="1" baseline="-25000" dirty="0" smtClean="0">
                <a:solidFill>
                  <a:schemeClr val="accent4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90330" y="514859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T</a:t>
            </a:r>
            <a:r>
              <a:rPr lang="en-US" sz="2800" b="1" baseline="-25000" dirty="0" smtClean="0">
                <a:solidFill>
                  <a:schemeClr val="accent4">
                    <a:lumMod val="10000"/>
                  </a:schemeClr>
                </a:solidFill>
              </a:rPr>
              <a:t>2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, X</a:t>
            </a:r>
            <a:r>
              <a:rPr lang="en-US" sz="2800" b="1" baseline="-25000" dirty="0" smtClean="0">
                <a:solidFill>
                  <a:schemeClr val="accent4">
                    <a:lumMod val="10000"/>
                  </a:schemeClr>
                </a:solidFill>
              </a:rPr>
              <a:t>2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, Y</a:t>
            </a:r>
            <a:r>
              <a:rPr lang="en-US" sz="2800" b="1" baseline="-25000" dirty="0" smtClean="0">
                <a:solidFill>
                  <a:schemeClr val="accent4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0" y="2312158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Vertex (e.g.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  <a:latin typeface="Symbol" pitchFamily="18" charset="2"/>
              </a:rPr>
              <a:t>p</a:t>
            </a:r>
            <a:r>
              <a:rPr lang="en-US" sz="2800" b="1" baseline="30000" dirty="0" smtClean="0">
                <a:solidFill>
                  <a:schemeClr val="accent4">
                    <a:lumMod val="10000"/>
                  </a:schemeClr>
                </a:solidFill>
              </a:rPr>
              <a:t>0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-&gt;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  <a:latin typeface="Symbol" pitchFamily="18" charset="2"/>
              </a:rPr>
              <a:t>gg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)</a:t>
            </a:r>
          </a:p>
          <a:p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T</a:t>
            </a:r>
            <a:r>
              <a:rPr lang="en-US" sz="2800" b="1" baseline="-25000" dirty="0" err="1" smtClean="0">
                <a:solidFill>
                  <a:schemeClr val="accent4">
                    <a:lumMod val="10000"/>
                  </a:schemeClr>
                </a:solidFill>
              </a:rPr>
              <a:t>v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, X</a:t>
            </a:r>
            <a:r>
              <a:rPr lang="en-US" sz="2800" b="1" baseline="-25000" dirty="0" smtClean="0">
                <a:solidFill>
                  <a:schemeClr val="accent4">
                    <a:lumMod val="10000"/>
                  </a:schemeClr>
                </a:solidFill>
              </a:rPr>
              <a:t>v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Y</a:t>
            </a:r>
            <a:r>
              <a:rPr lang="en-US" sz="2800" b="1" baseline="-25000" dirty="0" err="1" smtClean="0">
                <a:solidFill>
                  <a:schemeClr val="accent4">
                    <a:lumMod val="10000"/>
                  </a:schemeClr>
                </a:solidFill>
              </a:rPr>
              <a:t>v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Z</a:t>
            </a:r>
            <a:r>
              <a:rPr lang="en-US" sz="2800" b="1" baseline="-25000" dirty="0" err="1" smtClean="0">
                <a:solidFill>
                  <a:schemeClr val="accent4">
                    <a:lumMod val="10000"/>
                  </a:schemeClr>
                </a:solidFill>
              </a:rPr>
              <a:t>v</a:t>
            </a:r>
            <a:endParaRPr lang="en-US" sz="2800" b="1" baseline="-25000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21138289">
            <a:off x="4391431" y="2538079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Photon 1</a:t>
            </a:r>
          </a:p>
        </p:txBody>
      </p:sp>
      <p:sp>
        <p:nvSpPr>
          <p:cNvPr id="35" name="TextBox 34"/>
          <p:cNvSpPr txBox="1"/>
          <p:nvPr/>
        </p:nvSpPr>
        <p:spPr>
          <a:xfrm rot="1350571">
            <a:off x="3401182" y="3989178"/>
            <a:ext cx="152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Photon </a:t>
            </a:r>
            <a:r>
              <a:rPr lang="en-US" sz="2800" b="1" dirty="0" smtClean="0">
                <a:solidFill>
                  <a:srgbClr val="FF0000"/>
                </a:solidFill>
              </a:rPr>
              <a:t>2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5943600" y="2819400"/>
            <a:ext cx="381000" cy="237926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400800" y="1338590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Detector Plane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90600" y="4419600"/>
            <a:ext cx="33726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One can reconstruct the vertex from the times and positions- 3D reconstruction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752600" y="3505200"/>
            <a:ext cx="76200" cy="990600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2476" y="1476410"/>
            <a:ext cx="6222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E.g. for KOTO (Prof.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</a:rPr>
              <a:t>Wah’s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</a:rPr>
              <a:t>expt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 at JPARC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2079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 smtClean="0"/>
              <a:t> </a:t>
            </a:r>
            <a:r>
              <a:rPr lang="en-US" sz="4000" b="1" dirty="0" smtClean="0"/>
              <a:t>Cherenkov-sensitive Sampling Quasi- Digital  Calorimeters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0" y="5486400"/>
            <a:ext cx="3200400" cy="487363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spcBef>
                <a:spcPct val="5000"/>
              </a:spcBef>
              <a:buFont typeface="Wingdings" pitchFamily="2" charset="2"/>
              <a:buNone/>
              <a:defRPr/>
            </a:pPr>
            <a:r>
              <a:rPr lang="en-US" sz="1800" b="1" dirty="0" smtClean="0"/>
              <a:t>A picture of an </a:t>
            </a:r>
            <a:r>
              <a:rPr lang="en-US" sz="1800" b="1" dirty="0" err="1" smtClean="0"/>
              <a:t>em</a:t>
            </a:r>
            <a:r>
              <a:rPr lang="en-US" sz="1800" b="1" dirty="0" smtClean="0"/>
              <a:t> shower in a cloud-chamber with ½” </a:t>
            </a:r>
            <a:r>
              <a:rPr lang="en-US" sz="1800" b="1" dirty="0" err="1" smtClean="0"/>
              <a:t>Pb</a:t>
            </a:r>
            <a:r>
              <a:rPr lang="en-US" sz="1800" b="1" dirty="0" smtClean="0"/>
              <a:t> plates (Rossi, p215- from CY Chao)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6E13-534D-47E2-BDF6-B2E1E0366DAA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4506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RealTime 2012  Berkeley CA</a:t>
            </a:r>
          </a:p>
        </p:txBody>
      </p:sp>
      <p:sp>
        <p:nvSpPr>
          <p:cNvPr id="4505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5A09CE16-C8CE-4B3C-8257-87EADE6EEF0B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15</a:t>
            </a:fld>
            <a:endParaRPr lang="en-US" sz="1200" b="0" smtClean="0">
              <a:latin typeface="Arial" pitchFamily="34" charset="0"/>
            </a:endParaRPr>
          </a:p>
        </p:txBody>
      </p:sp>
      <p:pic>
        <p:nvPicPr>
          <p:cNvPr id="45063" name="Picture 6" descr="rich_sampling_cal_5th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6205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7" descr="rossi_em_sh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3050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4" name="Rectangle 8"/>
          <p:cNvSpPr>
            <a:spLocks noChangeArrowheads="1"/>
          </p:cNvSpPr>
          <p:nvPr/>
        </p:nvSpPr>
        <p:spPr bwMode="auto">
          <a:xfrm>
            <a:off x="3352800" y="5486400"/>
            <a:ext cx="5791199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5000"/>
              </a:lnSpc>
              <a:spcBef>
                <a:spcPct val="5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  `cartoon’ of a fixed target geometry such as for JPARC’s KL-&gt;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pizero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nunubar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(at UC, Yao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Wah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) or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LHCb</a:t>
            </a:r>
            <a:endParaRPr lang="en-US" sz="20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37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151517"/>
                </a:solidFill>
              </a:rPr>
              <a:t>How Does it Work?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8E3D-0743-4750-9A6A-99E93017CED4}" type="datetime1">
              <a:rPr lang="en-US" smtClean="0"/>
              <a:t>6/9/2012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6512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RealTime</a:t>
            </a:r>
            <a:r>
              <a:rPr lang="en-US" dirty="0" smtClean="0">
                <a:solidFill>
                  <a:schemeClr val="tx1"/>
                </a:solidFill>
              </a:rPr>
              <a:t> 2012  Berkeley CA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16</a:t>
            </a:fld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53755" y="5829300"/>
            <a:ext cx="1143000" cy="76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400" y="464403"/>
            <a:ext cx="922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Requires large-area,  </a:t>
            </a:r>
            <a:r>
              <a:rPr lang="en-US" sz="2400" b="1" dirty="0">
                <a:solidFill>
                  <a:srgbClr val="FF0000"/>
                </a:solidFill>
              </a:rPr>
              <a:t>g</a:t>
            </a:r>
            <a:r>
              <a:rPr lang="en-US" sz="2400" b="1" dirty="0" smtClean="0">
                <a:solidFill>
                  <a:srgbClr val="FF0000"/>
                </a:solidFill>
              </a:rPr>
              <a:t>ain &gt; 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7</a:t>
            </a:r>
            <a:r>
              <a:rPr lang="en-US" sz="2400" b="1" dirty="0" smtClean="0">
                <a:solidFill>
                  <a:srgbClr val="FF0000"/>
                </a:solidFill>
              </a:rPr>
              <a:t>, low noise,  low-power, long life, </a:t>
            </a:r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</a:t>
            </a:r>
          </a:p>
          <a:p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</a:t>
            </a:r>
            <a:r>
              <a:rPr lang="en-US" sz="2400" b="1" dirty="0" smtClean="0">
                <a:solidFill>
                  <a:srgbClr val="FF0000"/>
                </a:solidFill>
              </a:rPr>
              <a:t>(t)&lt;10 psec, </a:t>
            </a:r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</a:t>
            </a:r>
            <a:r>
              <a:rPr lang="en-US" sz="2400" b="1" dirty="0" smtClean="0">
                <a:solidFill>
                  <a:srgbClr val="FF0000"/>
                </a:solidFill>
              </a:rPr>
              <a:t>(x) &lt; 1mm, and low large-area system cost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362200" y="2057400"/>
            <a:ext cx="4679546" cy="4343400"/>
            <a:chOff x="1899745" y="1600200"/>
            <a:chExt cx="5137610" cy="48006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3684" y="1600200"/>
              <a:ext cx="3488397" cy="4800600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1899745" y="3200400"/>
              <a:ext cx="1143000" cy="76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981998" y="2057400"/>
              <a:ext cx="1143000" cy="76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899745" y="4191000"/>
              <a:ext cx="1143000" cy="76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899745" y="4343400"/>
              <a:ext cx="1143000" cy="76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4372586" y="1685597"/>
              <a:ext cx="2239496" cy="21940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5105401" y="2858581"/>
              <a:ext cx="1311927" cy="265619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5414186" y="3747008"/>
              <a:ext cx="1596214" cy="29560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5441141" y="4953000"/>
              <a:ext cx="1596214" cy="29560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1219200"/>
            <a:ext cx="914400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002060"/>
                </a:solidFill>
                <a:ea typeface="+mj-ea"/>
                <a:cs typeface="+mj-cs"/>
              </a:rPr>
              <a:t>Realized that an MCP-PMT</a:t>
            </a:r>
            <a:r>
              <a:rPr lang="en-US" sz="2400" b="1" dirty="0">
                <a:solidFill>
                  <a:srgbClr val="002060"/>
                </a:solidFill>
                <a:ea typeface="+mj-ea"/>
                <a:cs typeface="+mj-cs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ea typeface="+mj-ea"/>
                <a:cs typeface="+mj-cs"/>
              </a:rPr>
              <a:t>has all these but large-area, low-cost:</a:t>
            </a:r>
          </a:p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002060"/>
                </a:solidFill>
                <a:ea typeface="+mj-ea"/>
                <a:cs typeface="+mj-cs"/>
              </a:rPr>
              <a:t>(since intrinsic time and space scales are set by the pore sizes- 2-20µ)</a:t>
            </a:r>
            <a:endParaRPr lang="en-US" sz="105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22098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window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3195935"/>
            <a:ext cx="2438400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Photocathode on inside of window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600" y="4038600"/>
            <a:ext cx="2362200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Pair of micro-channel plates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9600" y="5598467"/>
            <a:ext cx="1524000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RF strip-line anode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29400" y="1828800"/>
            <a:ext cx="2305679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Incoming charged particle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66921" y="3576562"/>
            <a:ext cx="2305679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Photo-electron</a:t>
            </a:r>
          </a:p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f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rom cathode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23719" y="2898136"/>
            <a:ext cx="277268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Radiated Cherenkov photon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46204" y="4749254"/>
            <a:ext cx="2305679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Output pulse of 10</a:t>
            </a:r>
            <a:r>
              <a:rPr lang="en-US" sz="2400" b="1" baseline="30000" dirty="0" smtClean="0">
                <a:solidFill>
                  <a:schemeClr val="tx1">
                    <a:lumMod val="50000"/>
                  </a:schemeClr>
                </a:solidFill>
              </a:rPr>
              <a:t>7 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electrons</a:t>
            </a:r>
          </a:p>
        </p:txBody>
      </p:sp>
    </p:spTree>
    <p:extLst>
      <p:ext uri="{BB962C8B-B14F-4D97-AF65-F5344CB8AC3E}">
        <p14:creationId xmlns:p14="http://schemas.microsoft.com/office/powerpoint/2010/main" val="261289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Collaboration with SSL/UCB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067800" cy="4525963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Two parallel but intertwined efforts :</a:t>
            </a:r>
          </a:p>
          <a:p>
            <a:pPr lvl="1"/>
            <a:r>
              <a:rPr lang="en-US" dirty="0" smtClean="0"/>
              <a:t> </a:t>
            </a:r>
            <a:r>
              <a:rPr lang="en-US" b="1" dirty="0" smtClean="0">
                <a:solidFill>
                  <a:srgbClr val="002060"/>
                </a:solidFill>
              </a:rPr>
              <a:t>SSL/Hawaii </a:t>
            </a:r>
            <a:r>
              <a:rPr lang="en-US" dirty="0" smtClean="0">
                <a:solidFill>
                  <a:srgbClr val="002060"/>
                </a:solidFill>
              </a:rPr>
              <a:t>(</a:t>
            </a:r>
            <a:r>
              <a:rPr lang="en-US" dirty="0" err="1" smtClean="0">
                <a:solidFill>
                  <a:srgbClr val="002060"/>
                </a:solidFill>
              </a:rPr>
              <a:t>Siegmund</a:t>
            </a:r>
            <a:r>
              <a:rPr lang="en-US" dirty="0" smtClean="0">
                <a:solidFill>
                  <a:srgbClr val="002060"/>
                </a:solidFill>
              </a:rPr>
              <a:t>)- ceramic package based on </a:t>
            </a:r>
            <a:r>
              <a:rPr lang="en-US" dirty="0" err="1" smtClean="0">
                <a:solidFill>
                  <a:srgbClr val="002060"/>
                </a:solidFill>
              </a:rPr>
              <a:t>Planacon</a:t>
            </a:r>
            <a:r>
              <a:rPr lang="en-US" dirty="0" smtClean="0">
                <a:solidFill>
                  <a:srgbClr val="002060"/>
                </a:solidFill>
              </a:rPr>
              <a:t> experience, </a:t>
            </a:r>
            <a:r>
              <a:rPr lang="en-US" dirty="0" err="1" smtClean="0">
                <a:solidFill>
                  <a:srgbClr val="002060"/>
                </a:solidFill>
              </a:rPr>
              <a:t>NaKSb</a:t>
            </a:r>
            <a:r>
              <a:rPr lang="en-US" dirty="0" smtClean="0">
                <a:solidFill>
                  <a:srgbClr val="002060"/>
                </a:solidFill>
              </a:rPr>
              <a:t> cathode, higher cost, smaller area, lower throughput</a:t>
            </a:r>
            <a:r>
              <a:rPr lang="en-US" dirty="0">
                <a:solidFill>
                  <a:srgbClr val="002060"/>
                </a:solidFill>
              </a:rPr>
              <a:t>;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ANL/UC </a:t>
            </a:r>
            <a:r>
              <a:rPr lang="en-US" dirty="0" smtClean="0">
                <a:solidFill>
                  <a:srgbClr val="002060"/>
                </a:solidFill>
              </a:rPr>
              <a:t>(Wagner, </a:t>
            </a:r>
            <a:r>
              <a:rPr lang="en-US" dirty="0" err="1" smtClean="0">
                <a:solidFill>
                  <a:srgbClr val="002060"/>
                </a:solidFill>
              </a:rPr>
              <a:t>Byrum,Frisch</a:t>
            </a:r>
            <a:r>
              <a:rPr lang="en-US" dirty="0" smtClean="0">
                <a:solidFill>
                  <a:srgbClr val="002060"/>
                </a:solidFill>
              </a:rPr>
              <a:t>)- glass package, </a:t>
            </a:r>
            <a:r>
              <a:rPr lang="en-US" dirty="0" err="1" smtClean="0">
                <a:solidFill>
                  <a:srgbClr val="002060"/>
                </a:solidFill>
              </a:rPr>
              <a:t>KCsSb</a:t>
            </a:r>
            <a:r>
              <a:rPr lang="en-US" dirty="0" smtClean="0">
                <a:solidFill>
                  <a:srgbClr val="002060"/>
                </a:solidFill>
              </a:rPr>
              <a:t> cathode, lower cost, larger area, higher throughput;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sz="2800" b="1" dirty="0" smtClean="0"/>
              <a:t>Reduce risk and enhance reward by diversification onto the 2 paths. </a:t>
            </a:r>
            <a:r>
              <a:rPr lang="en-US" sz="2800" dirty="0" smtClean="0"/>
              <a:t>Has proved very beneficial to both efforts (much cross-fertilization, and shared MCP development). Not a competition, but a shared collegial effort that has worked, and is working, very well.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E5287-6B50-48B4-93BB-B30BC4FF8EA6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98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29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en-US" sz="5400" b="1" dirty="0" smtClean="0"/>
              <a:t>So what are the new technologies?</a:t>
            </a:r>
            <a:endParaRPr lang="en-US" sz="5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276E5-347F-4740-A876-88636460D879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95400" y="61722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1" dirty="0" err="1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1143000"/>
            <a:ext cx="914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Glass capillary substrates 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Incom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US" sz="3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Atomic Layer Deposition 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Arradiance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ANL)</a:t>
            </a:r>
            <a:endParaRPr lang="en-US" sz="3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RF transmission line anodes (Tang, UC..)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Waveform Sampling</a:t>
            </a:r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(Hawaii,  MPI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Orsay,</a:t>
            </a:r>
            <a:r>
              <a:rPr 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Saclay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UC)</a:t>
            </a:r>
            <a:endParaRPr lang="en-US" sz="32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Cheap plate glass, frit seals, silk-screened anodes, home-brew indium seals, …</a:t>
            </a:r>
            <a:endParaRPr lang="en-US" sz="3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030" y="4714429"/>
            <a:ext cx="91440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3200" b="1" dirty="0" smtClean="0">
                <a:solidFill>
                  <a:srgbClr val="FF0000"/>
                </a:solidFill>
                <a:ea typeface="+mj-ea"/>
                <a:cs typeface="+mj-cs"/>
              </a:rPr>
              <a:t>However- there are areas where we have only old technologies and need new ones- </a:t>
            </a:r>
          </a:p>
          <a:p>
            <a:pPr>
              <a:lnSpc>
                <a:spcPct val="85000"/>
              </a:lnSpc>
            </a:pPr>
            <a:r>
              <a:rPr lang="en-US" sz="3200" b="1" dirty="0" smtClean="0">
                <a:solidFill>
                  <a:srgbClr val="151517"/>
                </a:solidFill>
                <a:ea typeface="+mj-ea"/>
                <a:cs typeface="+mj-cs"/>
              </a:rPr>
              <a:t>Challenges</a:t>
            </a:r>
            <a:r>
              <a:rPr lang="en-US" sz="3200" b="1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3200" b="1" dirty="0" smtClean="0">
                <a:solidFill>
                  <a:srgbClr val="151517"/>
                </a:solidFill>
                <a:ea typeface="+mj-ea"/>
                <a:cs typeface="+mj-cs"/>
              </a:rPr>
              <a:t>and opportunities (have some fun while you’re mostly typing in deathless C++)</a:t>
            </a:r>
            <a:r>
              <a:rPr lang="en-US" sz="3200" b="1" dirty="0" smtClean="0">
                <a:solidFill>
                  <a:srgbClr val="FF0000"/>
                </a:solidFill>
                <a:ea typeface="+mj-ea"/>
                <a:cs typeface="+mj-cs"/>
              </a:rPr>
              <a:t>  </a:t>
            </a:r>
            <a:r>
              <a:rPr lang="en-US" sz="3600" b="1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3435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228600"/>
            <a:ext cx="8229600" cy="808038"/>
          </a:xfrm>
        </p:spPr>
        <p:txBody>
          <a:bodyPr/>
          <a:lstStyle/>
          <a:p>
            <a:r>
              <a:rPr lang="en-US" sz="4000" b="1"/>
              <a:t>Simplifying MCP Construction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0" y="4191000"/>
            <a:ext cx="4572000" cy="1981200"/>
          </a:xfrm>
        </p:spPr>
        <p:txBody>
          <a:bodyPr>
            <a:normAutofit fontScale="85000" lnSpcReduction="20000"/>
          </a:bodyPr>
          <a:lstStyle/>
          <a:p>
            <a:pPr marL="609600" indent="-609600">
              <a:spcBef>
                <a:spcPct val="10000"/>
              </a:spcBef>
              <a:buFont typeface="Wingdings" pitchFamily="2" charset="2"/>
              <a:buNone/>
            </a:pPr>
            <a:r>
              <a:rPr lang="en-US" sz="2400" b="1" dirty="0"/>
              <a:t>Chemically produced and treated  </a:t>
            </a:r>
            <a:r>
              <a:rPr lang="en-US" sz="2400" b="1" dirty="0" err="1"/>
              <a:t>Pb</a:t>
            </a:r>
            <a:r>
              <a:rPr lang="en-US" sz="2400" b="1" dirty="0"/>
              <a:t>-glass does 3-functions:</a:t>
            </a:r>
            <a:endParaRPr lang="en-US" sz="2400" dirty="0"/>
          </a:p>
          <a:p>
            <a:pPr marL="609600" indent="-609600">
              <a:spcBef>
                <a:spcPct val="10000"/>
              </a:spcBef>
              <a:buFont typeface="Wingdings" pitchFamily="2" charset="2"/>
              <a:buAutoNum type="arabicPeriod"/>
            </a:pPr>
            <a:r>
              <a:rPr lang="en-US" sz="2400" b="1" dirty="0"/>
              <a:t>Provide pores</a:t>
            </a:r>
          </a:p>
          <a:p>
            <a:pPr marL="609600" indent="-609600">
              <a:spcBef>
                <a:spcPct val="10000"/>
              </a:spcBef>
              <a:buFont typeface="Wingdings" pitchFamily="2" charset="2"/>
              <a:buAutoNum type="arabicPeriod"/>
            </a:pPr>
            <a:r>
              <a:rPr lang="en-US" sz="2400" b="1" dirty="0"/>
              <a:t>Resistive layer supplies electric field in the pore</a:t>
            </a:r>
          </a:p>
          <a:p>
            <a:pPr marL="609600" indent="-609600">
              <a:spcBef>
                <a:spcPct val="10000"/>
              </a:spcBef>
              <a:buFont typeface="Wingdings" pitchFamily="2" charset="2"/>
              <a:buAutoNum type="arabicPeriod"/>
            </a:pPr>
            <a:r>
              <a:rPr lang="en-US" sz="2400" b="1" dirty="0" err="1"/>
              <a:t>Pb</a:t>
            </a:r>
            <a:r>
              <a:rPr lang="en-US" sz="2400" b="1" dirty="0"/>
              <a:t>-oxide layer provides secondary electron emission</a:t>
            </a:r>
            <a:r>
              <a:rPr lang="en-US" sz="2400" dirty="0"/>
              <a:t> 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FE75-740D-4021-94D4-16CB0898F8B8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RealTime</a:t>
            </a:r>
            <a:r>
              <a:rPr lang="en-US" dirty="0" smtClean="0">
                <a:solidFill>
                  <a:schemeClr val="tx1"/>
                </a:solidFill>
              </a:rPr>
              <a:t> 2012  Berkeley CA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49180-E149-40E7-A06F-E9265B02D996}" type="slidenum">
              <a:rPr lang="en-US"/>
              <a:pPr/>
              <a:t>19</a:t>
            </a:fld>
            <a:endParaRPr lang="en-US"/>
          </a:p>
        </p:txBody>
      </p:sp>
      <p:pic>
        <p:nvPicPr>
          <p:cNvPr id="99332" name="Picture 4" descr="burle_mc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6" descr="incom_ETD2622-12b_10-9-08_resiz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5800"/>
            <a:ext cx="4419600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152400" y="1084183"/>
            <a:ext cx="4572000" cy="158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</a:rPr>
              <a:t>Conventional </a:t>
            </a:r>
            <a:r>
              <a:rPr lang="en-US" sz="2800" b="1" dirty="0" err="1">
                <a:solidFill>
                  <a:schemeClr val="bg1"/>
                </a:solidFill>
              </a:rPr>
              <a:t>Pb</a:t>
            </a:r>
            <a:r>
              <a:rPr lang="en-US" sz="2800" b="1" dirty="0">
                <a:solidFill>
                  <a:schemeClr val="bg1"/>
                </a:solidFill>
              </a:rPr>
              <a:t>-glass M</a:t>
            </a:r>
            <a:r>
              <a:rPr lang="en-US" sz="2800" dirty="0">
                <a:solidFill>
                  <a:schemeClr val="bg1"/>
                </a:solidFill>
              </a:rPr>
              <a:t>CP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OLD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4572000" y="990600"/>
            <a:ext cx="4572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5000"/>
              </a:spcBef>
              <a:buFontTx/>
              <a:buNone/>
            </a:pPr>
            <a:r>
              <a:rPr lang="en-US" sz="3200" b="1" dirty="0" err="1"/>
              <a:t>Incom</a:t>
            </a:r>
            <a:r>
              <a:rPr lang="en-US" sz="3200" b="1" dirty="0"/>
              <a:t> Glass Substrate</a:t>
            </a:r>
          </a:p>
          <a:p>
            <a:pPr algn="ctr">
              <a:spcBef>
                <a:spcPct val="25000"/>
              </a:spcBef>
              <a:buFontTx/>
              <a:buNone/>
            </a:pPr>
            <a:endParaRPr lang="en-US" sz="3200" b="1" dirty="0"/>
          </a:p>
          <a:p>
            <a:pPr algn="ctr">
              <a:spcBef>
                <a:spcPct val="25000"/>
              </a:spcBef>
              <a:buFontTx/>
              <a:buNone/>
            </a:pPr>
            <a:r>
              <a:rPr lang="en-US" sz="3200" b="1" dirty="0"/>
              <a:t>NEW</a:t>
            </a:r>
          </a:p>
        </p:txBody>
      </p:sp>
      <p:sp>
        <p:nvSpPr>
          <p:cNvPr id="99337" name="Rectangle 9"/>
          <p:cNvSpPr>
            <a:spLocks noChangeArrowheads="1"/>
          </p:cNvSpPr>
          <p:nvPr/>
        </p:nvSpPr>
        <p:spPr bwMode="auto">
          <a:xfrm>
            <a:off x="4572000" y="4038600"/>
            <a:ext cx="4419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eaLnBrk="1" hangingPunct="1">
              <a:spcBef>
                <a:spcPct val="1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4572000" y="4183872"/>
            <a:ext cx="4572000" cy="229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sz="2400" b="1" dirty="0">
                <a:solidFill>
                  <a:schemeClr val="folHlink"/>
                </a:solidFill>
                <a:latin typeface="Garamond" pitchFamily="18" charset="0"/>
              </a:rPr>
              <a:t>Separate the three functions:</a:t>
            </a:r>
          </a:p>
          <a:p>
            <a:pPr>
              <a:lnSpc>
                <a:spcPct val="70000"/>
              </a:lnSpc>
              <a:spcBef>
                <a:spcPct val="10000"/>
              </a:spcBef>
              <a:buFontTx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latin typeface="Garamond" pitchFamily="18" charset="0"/>
              </a:rPr>
              <a:t>Hard glass substrate provides pores;</a:t>
            </a:r>
          </a:p>
          <a:p>
            <a:pPr>
              <a:lnSpc>
                <a:spcPct val="70000"/>
              </a:lnSpc>
              <a:spcBef>
                <a:spcPct val="10000"/>
              </a:spcBef>
              <a:buFontTx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latin typeface="Garamond" pitchFamily="18" charset="0"/>
              </a:rPr>
              <a:t>Tuned Resistive Layer (ALD) provides current for electric field (possible NTC?);</a:t>
            </a:r>
          </a:p>
          <a:p>
            <a:pPr>
              <a:lnSpc>
                <a:spcPct val="70000"/>
              </a:lnSpc>
              <a:spcBef>
                <a:spcPct val="10000"/>
              </a:spcBef>
              <a:buFontTx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latin typeface="Garamond" pitchFamily="18" charset="0"/>
              </a:rPr>
              <a:t>Specific Emitting layer provides SEE</a:t>
            </a:r>
          </a:p>
        </p:txBody>
      </p:sp>
    </p:spTree>
    <p:extLst>
      <p:ext uri="{BB962C8B-B14F-4D97-AF65-F5344CB8AC3E}">
        <p14:creationId xmlns:p14="http://schemas.microsoft.com/office/powerpoint/2010/main" val="177187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C787-F99E-41F9-A1CB-9B792CCDA1DA}" type="datetime1">
              <a:rPr lang="en-US" smtClean="0"/>
              <a:t>6/9/2012</a:t>
            </a:fld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59A021-AABE-4A5D-AEC7-BB63F7C715F9}" type="slidenum">
              <a:rPr lang="en-US"/>
              <a:pPr/>
              <a:t>2</a:t>
            </a:fld>
            <a:endParaRPr lang="en-US"/>
          </a:p>
        </p:txBody>
      </p:sp>
      <p:sp>
        <p:nvSpPr>
          <p:cNvPr id="98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228600" y="533400"/>
            <a:ext cx="9601200" cy="58674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9600" dirty="0"/>
              <a:t> Using </a:t>
            </a:r>
            <a:r>
              <a:rPr lang="en-US" sz="9600" dirty="0">
                <a:solidFill>
                  <a:schemeClr val="tx1"/>
                </a:solidFill>
              </a:rPr>
              <a:t>New</a:t>
            </a:r>
            <a:r>
              <a:rPr lang="en-US" sz="9600" dirty="0"/>
              <a:t> Technologies to Exploit  Fundamentally Simple </a:t>
            </a:r>
            <a:r>
              <a:rPr lang="en-US" sz="9600" dirty="0" smtClean="0"/>
              <a:t>Ideas</a:t>
            </a:r>
            <a:br>
              <a:rPr lang="en-US" sz="9600" dirty="0" smtClean="0"/>
            </a:br>
            <a:r>
              <a:rPr lang="en-US" sz="9600" dirty="0" smtClean="0"/>
              <a:t>To probe </a:t>
            </a:r>
            <a:r>
              <a:rPr lang="en-US" sz="9600" dirty="0" smtClean="0">
                <a:solidFill>
                  <a:srgbClr val="002060"/>
                </a:solidFill>
              </a:rPr>
              <a:t>new</a:t>
            </a:r>
            <a:r>
              <a:rPr lang="en-US" sz="9600" dirty="0" smtClean="0"/>
              <a:t> things</a:t>
            </a:r>
            <a:endParaRPr lang="en-US" sz="9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810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51517"/>
                </a:solidFill>
              </a:rPr>
              <a:t>Latest </a:t>
            </a:r>
            <a:r>
              <a:rPr lang="en-US" b="1" dirty="0" err="1" smtClean="0">
                <a:solidFill>
                  <a:srgbClr val="151517"/>
                </a:solidFill>
              </a:rPr>
              <a:t>Incom</a:t>
            </a:r>
            <a:r>
              <a:rPr lang="en-US" b="1" dirty="0" smtClean="0">
                <a:solidFill>
                  <a:srgbClr val="151517"/>
                </a:solidFill>
              </a:rPr>
              <a:t> </a:t>
            </a:r>
            <a:r>
              <a:rPr lang="en-US" b="1" dirty="0" err="1" smtClean="0">
                <a:solidFill>
                  <a:srgbClr val="151517"/>
                </a:solidFill>
              </a:rPr>
              <a:t>Micropore</a:t>
            </a:r>
            <a:r>
              <a:rPr lang="en-US" b="1" dirty="0" smtClean="0">
                <a:solidFill>
                  <a:srgbClr val="151517"/>
                </a:solidFill>
              </a:rPr>
              <a:t> Substrate</a:t>
            </a:r>
            <a:endParaRPr lang="en-US" b="1" dirty="0">
              <a:solidFill>
                <a:srgbClr val="151517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7012-C11E-4B85-B4A5-AA2AA69B28D4}" type="datetime1">
              <a:rPr lang="en-US" smtClean="0"/>
              <a:t>6/9/2012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69075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RealTime 2012  Berkeley CA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20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295400" y="609600"/>
            <a:ext cx="6629400" cy="5879068"/>
            <a:chOff x="4602163" y="1042988"/>
            <a:chExt cx="4084637" cy="3063875"/>
          </a:xfrm>
        </p:grpSpPr>
        <p:pic>
          <p:nvPicPr>
            <p:cNvPr id="8" name="Picture 8" descr="Incom_20Âµm_pore_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163" y="1042988"/>
              <a:ext cx="4084637" cy="306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5021263" y="1620838"/>
              <a:ext cx="33655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 flipH="1">
              <a:off x="8142288" y="1614488"/>
              <a:ext cx="49688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5935663" y="1455738"/>
              <a:ext cx="1925637" cy="47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  <a:spcBef>
                  <a:spcPct val="5000"/>
                </a:spcBef>
              </a:pPr>
              <a:r>
                <a:rPr lang="en-US" sz="1600">
                  <a:solidFill>
                    <a:srgbClr val="FF0000"/>
                  </a:solidFill>
                </a:rPr>
                <a:t>.075”</a:t>
              </a:r>
            </a:p>
            <a:p>
              <a:pPr>
                <a:lnSpc>
                  <a:spcPct val="75000"/>
                </a:lnSpc>
                <a:spcBef>
                  <a:spcPct val="5000"/>
                </a:spcBef>
              </a:pPr>
              <a:r>
                <a:rPr lang="en-US" sz="1600">
                  <a:solidFill>
                    <a:srgbClr val="FF0000"/>
                  </a:solidFill>
                </a:rPr>
                <a:t>~150 20</a:t>
              </a:r>
              <a:r>
                <a:rPr lang="en-US" sz="160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en-US" sz="1600">
                  <a:solidFill>
                    <a:srgbClr val="FF0000"/>
                  </a:solidFill>
                </a:rPr>
                <a:t> pores </a:t>
              </a:r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5608638" y="3054350"/>
              <a:ext cx="1925637" cy="504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  <a:spcBef>
                  <a:spcPct val="5000"/>
                </a:spcBef>
              </a:pPr>
              <a:r>
                <a:rPr lang="en-US" sz="1800" b="1" dirty="0">
                  <a:solidFill>
                    <a:srgbClr val="FF0000"/>
                  </a:solidFill>
                </a:rPr>
                <a:t>INCOM glass substrate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638800" y="6488668"/>
            <a:ext cx="2596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51517"/>
                </a:solidFill>
              </a:rPr>
              <a:t>Incom.inc, Charlton Mass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71420" y="5178280"/>
            <a:ext cx="66911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80 million 20-micron pores in an 8”-sq plate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65% open-area ratio; 1.2mm thick (L/D=60) 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9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440A-8AB0-47B7-81B6-2FC84101DE71}" type="datetime1">
              <a:rPr lang="en-US" smtClean="0"/>
              <a:t>6/9/2012</a:t>
            </a:fld>
            <a:endParaRPr lang="en-US"/>
          </a:p>
        </p:txBody>
      </p:sp>
      <p:sp>
        <p:nvSpPr>
          <p:cNvPr id="60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00AA7C-C876-4B13-81C7-0E2B4413FACA}" type="slidenum">
              <a:rPr lang="en-US"/>
              <a:pPr/>
              <a:t>21</a:t>
            </a:fld>
            <a:endParaRPr lang="en-US"/>
          </a:p>
        </p:txBody>
      </p:sp>
      <p:sp>
        <p:nvSpPr>
          <p:cNvPr id="61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  <p:grpSp>
        <p:nvGrpSpPr>
          <p:cNvPr id="144386" name="Group 52"/>
          <p:cNvGrpSpPr>
            <a:grpSpLocks/>
          </p:cNvGrpSpPr>
          <p:nvPr/>
        </p:nvGrpSpPr>
        <p:grpSpPr bwMode="auto">
          <a:xfrm>
            <a:off x="2052638" y="4646613"/>
            <a:ext cx="950912" cy="819150"/>
            <a:chOff x="2053082" y="4809467"/>
            <a:chExt cx="950638" cy="819516"/>
          </a:xfrm>
        </p:grpSpPr>
        <p:sp>
          <p:nvSpPr>
            <p:cNvPr id="144387" name="Oval 44"/>
            <p:cNvSpPr>
              <a:spLocks noChangeArrowheads="1"/>
            </p:cNvSpPr>
            <p:nvPr/>
          </p:nvSpPr>
          <p:spPr bwMode="auto">
            <a:xfrm>
              <a:off x="2247180" y="4938614"/>
              <a:ext cx="569344" cy="569344"/>
            </a:xfrm>
            <a:prstGeom prst="ellipse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88" name="Hexagon 51"/>
            <p:cNvSpPr>
              <a:spLocks noChangeArrowheads="1"/>
            </p:cNvSpPr>
            <p:nvPr/>
          </p:nvSpPr>
          <p:spPr bwMode="auto">
            <a:xfrm>
              <a:off x="2053082" y="4809467"/>
              <a:ext cx="950638" cy="819516"/>
            </a:xfrm>
            <a:prstGeom prst="hexagon">
              <a:avLst>
                <a:gd name="adj" fmla="val 24999"/>
                <a:gd name="vf" fmla="val 115470"/>
              </a:avLst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614488" y="1262063"/>
            <a:ext cx="5994400" cy="2651125"/>
            <a:chOff x="1620467" y="1921076"/>
            <a:chExt cx="5994132" cy="2651763"/>
          </a:xfrm>
        </p:grpSpPr>
        <p:sp>
          <p:nvSpPr>
            <p:cNvPr id="144390" name="Rectangle 21"/>
            <p:cNvSpPr>
              <a:spLocks/>
            </p:cNvSpPr>
            <p:nvPr/>
          </p:nvSpPr>
          <p:spPr bwMode="auto">
            <a:xfrm>
              <a:off x="1620467" y="1921076"/>
              <a:ext cx="827719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1" name="Rectangle 22"/>
            <p:cNvSpPr>
              <a:spLocks noChangeArrowheads="1"/>
            </p:cNvSpPr>
            <p:nvPr/>
          </p:nvSpPr>
          <p:spPr bwMode="auto">
            <a:xfrm>
              <a:off x="2652875" y="1921079"/>
              <a:ext cx="832104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2" name="Rectangle 23"/>
            <p:cNvSpPr>
              <a:spLocks noChangeArrowheads="1"/>
            </p:cNvSpPr>
            <p:nvPr/>
          </p:nvSpPr>
          <p:spPr bwMode="auto">
            <a:xfrm>
              <a:off x="3685280" y="1921079"/>
              <a:ext cx="832104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3" name="Rectangle 24"/>
            <p:cNvSpPr>
              <a:spLocks noChangeArrowheads="1"/>
            </p:cNvSpPr>
            <p:nvPr/>
          </p:nvSpPr>
          <p:spPr bwMode="auto">
            <a:xfrm>
              <a:off x="4717685" y="1921079"/>
              <a:ext cx="832104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4" name="Rectangle 25"/>
            <p:cNvSpPr>
              <a:spLocks noChangeArrowheads="1"/>
            </p:cNvSpPr>
            <p:nvPr/>
          </p:nvSpPr>
          <p:spPr bwMode="auto">
            <a:xfrm>
              <a:off x="5750090" y="1921079"/>
              <a:ext cx="832104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5" name="Rectangle 26"/>
            <p:cNvSpPr>
              <a:spLocks noChangeArrowheads="1"/>
            </p:cNvSpPr>
            <p:nvPr/>
          </p:nvSpPr>
          <p:spPr bwMode="auto">
            <a:xfrm>
              <a:off x="6782495" y="1921079"/>
              <a:ext cx="832104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671638" y="1319213"/>
            <a:ext cx="5873750" cy="2509837"/>
            <a:chOff x="1620471" y="1921079"/>
            <a:chExt cx="5873692" cy="2509708"/>
          </a:xfrm>
        </p:grpSpPr>
        <p:sp>
          <p:nvSpPr>
            <p:cNvPr id="144397" name="Rectangle 12"/>
            <p:cNvSpPr>
              <a:spLocks noChangeArrowheads="1"/>
            </p:cNvSpPr>
            <p:nvPr/>
          </p:nvSpPr>
          <p:spPr bwMode="auto">
            <a:xfrm>
              <a:off x="1620471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8" name="Rectangle 14"/>
            <p:cNvSpPr>
              <a:spLocks noChangeArrowheads="1"/>
            </p:cNvSpPr>
            <p:nvPr/>
          </p:nvSpPr>
          <p:spPr bwMode="auto">
            <a:xfrm>
              <a:off x="2652876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9" name="Rectangle 15"/>
            <p:cNvSpPr>
              <a:spLocks noChangeArrowheads="1"/>
            </p:cNvSpPr>
            <p:nvPr/>
          </p:nvSpPr>
          <p:spPr bwMode="auto">
            <a:xfrm>
              <a:off x="3685281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0" name="Rectangle 16"/>
            <p:cNvSpPr>
              <a:spLocks noChangeArrowheads="1"/>
            </p:cNvSpPr>
            <p:nvPr/>
          </p:nvSpPr>
          <p:spPr bwMode="auto">
            <a:xfrm>
              <a:off x="4717686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1" name="Rectangle 17"/>
            <p:cNvSpPr>
              <a:spLocks noChangeArrowheads="1"/>
            </p:cNvSpPr>
            <p:nvPr/>
          </p:nvSpPr>
          <p:spPr bwMode="auto">
            <a:xfrm>
              <a:off x="5750091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2" name="Rectangle 18"/>
            <p:cNvSpPr>
              <a:spLocks noChangeArrowheads="1"/>
            </p:cNvSpPr>
            <p:nvPr/>
          </p:nvSpPr>
          <p:spPr bwMode="auto">
            <a:xfrm>
              <a:off x="6782496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144403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23275"/>
          </a:xfrm>
        </p:spPr>
        <p:txBody>
          <a:bodyPr tIns="0" anchor="t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New MCP Structure (not to scale)</a:t>
            </a:r>
          </a:p>
        </p:txBody>
      </p:sp>
      <p:sp>
        <p:nvSpPr>
          <p:cNvPr id="144404" name="Slide Number Placeholder 3"/>
          <p:cNvSpPr txBox="1">
            <a:spLocks noGrp="1"/>
          </p:cNvSpPr>
          <p:nvPr/>
        </p:nvSpPr>
        <p:spPr bwMode="auto">
          <a:xfrm>
            <a:off x="8609013" y="6465888"/>
            <a:ext cx="357187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fld id="{5200A08B-B8B7-4ED0-93E0-FCBC230719BB}" type="slidenum">
              <a:rPr lang="en-US" sz="100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100000"/>
                </a:lnSpc>
                <a:buFontTx/>
                <a:buNone/>
              </a:pPr>
              <a:t>21</a:t>
            </a:fld>
            <a:endParaRPr lang="en-US" sz="100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44405" name="Group 13"/>
          <p:cNvGrpSpPr>
            <a:grpSpLocks/>
          </p:cNvGrpSpPr>
          <p:nvPr/>
        </p:nvGrpSpPr>
        <p:grpSpPr bwMode="auto">
          <a:xfrm>
            <a:off x="1804988" y="1444625"/>
            <a:ext cx="5614987" cy="2286000"/>
            <a:chOff x="1753298" y="2046914"/>
            <a:chExt cx="5615033" cy="2284602"/>
          </a:xfrm>
        </p:grpSpPr>
        <p:sp>
          <p:nvSpPr>
            <p:cNvPr id="144406" name="Rectangle 6"/>
            <p:cNvSpPr>
              <a:spLocks noChangeArrowheads="1"/>
            </p:cNvSpPr>
            <p:nvPr/>
          </p:nvSpPr>
          <p:spPr bwMode="auto">
            <a:xfrm>
              <a:off x="1753298" y="2046914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7" name="Rectangle 7"/>
            <p:cNvSpPr>
              <a:spLocks noChangeArrowheads="1"/>
            </p:cNvSpPr>
            <p:nvPr/>
          </p:nvSpPr>
          <p:spPr bwMode="auto">
            <a:xfrm>
              <a:off x="4845482" y="2056701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8" name="Rectangle 8"/>
            <p:cNvSpPr>
              <a:spLocks noChangeArrowheads="1"/>
            </p:cNvSpPr>
            <p:nvPr/>
          </p:nvSpPr>
          <p:spPr bwMode="auto">
            <a:xfrm>
              <a:off x="3814754" y="2065090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9" name="Rectangle 9"/>
            <p:cNvSpPr>
              <a:spLocks noChangeArrowheads="1"/>
            </p:cNvSpPr>
            <p:nvPr/>
          </p:nvSpPr>
          <p:spPr bwMode="auto">
            <a:xfrm>
              <a:off x="2784026" y="2058099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10" name="Rectangle 10"/>
            <p:cNvSpPr>
              <a:spLocks noChangeArrowheads="1"/>
            </p:cNvSpPr>
            <p:nvPr/>
          </p:nvSpPr>
          <p:spPr bwMode="auto">
            <a:xfrm>
              <a:off x="6906936" y="2058099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11" name="Rectangle 11"/>
            <p:cNvSpPr>
              <a:spLocks noChangeArrowheads="1"/>
            </p:cNvSpPr>
            <p:nvPr/>
          </p:nvSpPr>
          <p:spPr bwMode="auto">
            <a:xfrm>
              <a:off x="5876210" y="2066488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06825" y="4429125"/>
            <a:ext cx="45180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AutoNum type="arabicParenR"/>
            </a:pPr>
            <a:r>
              <a:rPr lang="en-US" sz="2000" b="0">
                <a:ea typeface="Arial Unicode MS" pitchFamily="34" charset="-128"/>
                <a:cs typeface="Arial Unicode MS" pitchFamily="34" charset="-128"/>
              </a:rPr>
              <a:t>resistive coating (ALD)</a:t>
            </a:r>
          </a:p>
          <a:p>
            <a:pPr>
              <a:lnSpc>
                <a:spcPct val="100000"/>
              </a:lnSpc>
              <a:buFontTx/>
              <a:buAutoNum type="arabicParenR"/>
            </a:pPr>
            <a:r>
              <a:rPr lang="en-US" sz="2000" b="0">
                <a:ea typeface="Arial Unicode MS" pitchFamily="34" charset="-128"/>
                <a:cs typeface="Arial Unicode MS" pitchFamily="34" charset="-128"/>
              </a:rPr>
              <a:t>emissive coating (ALD)</a:t>
            </a:r>
          </a:p>
          <a:p>
            <a:pPr>
              <a:lnSpc>
                <a:spcPct val="100000"/>
              </a:lnSpc>
              <a:buFontTx/>
              <a:buAutoNum type="arabicParenR"/>
            </a:pPr>
            <a:r>
              <a:rPr lang="en-US" sz="2000" b="0">
                <a:ea typeface="Arial Unicode MS" pitchFamily="34" charset="-128"/>
                <a:cs typeface="Arial Unicode MS" pitchFamily="34" charset="-128"/>
              </a:rPr>
              <a:t>conductive coating (thermal evaporation or sputtering)</a:t>
            </a:r>
          </a:p>
        </p:txBody>
      </p:sp>
      <p:grpSp>
        <p:nvGrpSpPr>
          <p:cNvPr id="6" name="Group 40"/>
          <p:cNvGrpSpPr/>
          <p:nvPr/>
        </p:nvGrpSpPr>
        <p:grpSpPr>
          <a:xfrm>
            <a:off x="1613366" y="1065465"/>
            <a:ext cx="5997873" cy="3032166"/>
            <a:chOff x="1561608" y="1298370"/>
            <a:chExt cx="5997873" cy="3032166"/>
          </a:xfrm>
          <a:solidFill>
            <a:srgbClr val="FFFF00"/>
          </a:solidFill>
        </p:grpSpPr>
        <p:sp>
          <p:nvSpPr>
            <p:cNvPr id="29" name="Rectangle 28"/>
            <p:cNvSpPr/>
            <p:nvPr/>
          </p:nvSpPr>
          <p:spPr bwMode="auto">
            <a:xfrm>
              <a:off x="1561608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2588032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3626332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652756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5691056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723418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565567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2591991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3630291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4656715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695015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6727377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144414" name="Straight Arrow Connector 42"/>
          <p:cNvCxnSpPr>
            <a:cxnSpLocks noChangeShapeType="1"/>
          </p:cNvCxnSpPr>
          <p:nvPr/>
        </p:nvCxnSpPr>
        <p:spPr bwMode="auto">
          <a:xfrm rot="5400000">
            <a:off x="664369" y="2666207"/>
            <a:ext cx="3743325" cy="1587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4415" name="TextBox 43"/>
          <p:cNvSpPr txBox="1">
            <a:spLocks noChangeArrowheads="1"/>
          </p:cNvSpPr>
          <p:nvPr/>
        </p:nvSpPr>
        <p:spPr bwMode="auto">
          <a:xfrm>
            <a:off x="2484438" y="620713"/>
            <a:ext cx="646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1800" b="0">
                <a:ea typeface="Arial Unicode MS" pitchFamily="34" charset="-128"/>
                <a:cs typeface="Arial Unicode MS" pitchFamily="34" charset="-128"/>
              </a:rPr>
              <a:t>pore</a:t>
            </a:r>
          </a:p>
        </p:txBody>
      </p:sp>
      <p:sp>
        <p:nvSpPr>
          <p:cNvPr id="54" name="Hexagon 53"/>
          <p:cNvSpPr>
            <a:spLocks noChangeArrowheads="1"/>
          </p:cNvSpPr>
          <p:nvPr/>
        </p:nvSpPr>
        <p:spPr bwMode="auto">
          <a:xfrm>
            <a:off x="2052638" y="4652963"/>
            <a:ext cx="950912" cy="819150"/>
          </a:xfrm>
          <a:prstGeom prst="hexagon">
            <a:avLst>
              <a:gd name="adj" fmla="val 25017"/>
              <a:gd name="vf" fmla="val 115470"/>
            </a:avLst>
          </a:prstGeom>
          <a:solidFill>
            <a:srgbClr val="FFFF00"/>
          </a:solidFill>
          <a:ln w="158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400" b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2295525" y="4822825"/>
            <a:ext cx="473075" cy="473075"/>
          </a:xfrm>
          <a:prstGeom prst="ellipse">
            <a:avLst/>
          </a:prstGeom>
          <a:solidFill>
            <a:schemeClr val="bg1"/>
          </a:solidFill>
          <a:ln w="920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400" b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2384425" y="4911725"/>
            <a:ext cx="295275" cy="295275"/>
          </a:xfrm>
          <a:prstGeom prst="ellipse">
            <a:avLst/>
          </a:prstGeom>
          <a:solidFill>
            <a:schemeClr val="bg1"/>
          </a:solidFill>
          <a:ln w="920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400" b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7" name="Group 67"/>
          <p:cNvGrpSpPr>
            <a:grpSpLocks/>
          </p:cNvGrpSpPr>
          <p:nvPr/>
        </p:nvGrpSpPr>
        <p:grpSpPr bwMode="auto">
          <a:xfrm>
            <a:off x="673100" y="1144588"/>
            <a:ext cx="939800" cy="2871787"/>
            <a:chOff x="672361" y="1144533"/>
            <a:chExt cx="941005" cy="2871307"/>
          </a:xfrm>
        </p:grpSpPr>
        <p:cxnSp>
          <p:nvCxnSpPr>
            <p:cNvPr id="144420" name="Straight Connector 47"/>
            <p:cNvCxnSpPr>
              <a:cxnSpLocks noChangeShapeType="1"/>
            </p:cNvCxnSpPr>
            <p:nvPr/>
          </p:nvCxnSpPr>
          <p:spPr bwMode="auto">
            <a:xfrm rot="10800000" flipV="1">
              <a:off x="1337310" y="1154529"/>
              <a:ext cx="276056" cy="1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4421" name="Straight Connector 51"/>
            <p:cNvCxnSpPr>
              <a:cxnSpLocks noChangeShapeType="1"/>
            </p:cNvCxnSpPr>
            <p:nvPr/>
          </p:nvCxnSpPr>
          <p:spPr bwMode="auto">
            <a:xfrm rot="5400000">
              <a:off x="736097" y="1751463"/>
              <a:ext cx="1213859" cy="0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44422" name="Group 64"/>
            <p:cNvGrpSpPr>
              <a:grpSpLocks/>
            </p:cNvGrpSpPr>
            <p:nvPr/>
          </p:nvGrpSpPr>
          <p:grpSpPr bwMode="auto">
            <a:xfrm>
              <a:off x="1234440" y="2391335"/>
              <a:ext cx="213360" cy="163830"/>
              <a:chOff x="1234440" y="2400300"/>
              <a:chExt cx="213360" cy="163830"/>
            </a:xfrm>
          </p:grpSpPr>
          <p:cxnSp>
            <p:nvCxnSpPr>
              <p:cNvPr id="144423" name="Straight Connector 56"/>
              <p:cNvCxnSpPr>
                <a:cxnSpLocks noChangeShapeType="1"/>
              </p:cNvCxnSpPr>
              <p:nvPr/>
            </p:nvCxnSpPr>
            <p:spPr bwMode="auto">
              <a:xfrm>
                <a:off x="1287780" y="2400300"/>
                <a:ext cx="106680" cy="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4424" name="Straight Connector 58"/>
              <p:cNvCxnSpPr>
                <a:cxnSpLocks noChangeShapeType="1"/>
              </p:cNvCxnSpPr>
              <p:nvPr/>
            </p:nvCxnSpPr>
            <p:spPr bwMode="auto">
              <a:xfrm>
                <a:off x="1234440" y="2453640"/>
                <a:ext cx="213360" cy="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4425" name="Straight Connector 59"/>
              <p:cNvCxnSpPr>
                <a:cxnSpLocks noChangeShapeType="1"/>
              </p:cNvCxnSpPr>
              <p:nvPr/>
            </p:nvCxnSpPr>
            <p:spPr bwMode="auto">
              <a:xfrm>
                <a:off x="1287780" y="2510790"/>
                <a:ext cx="106680" cy="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4426" name="Straight Connector 60"/>
              <p:cNvCxnSpPr>
                <a:cxnSpLocks noChangeShapeType="1"/>
              </p:cNvCxnSpPr>
              <p:nvPr/>
            </p:nvCxnSpPr>
            <p:spPr bwMode="auto">
              <a:xfrm>
                <a:off x="1234440" y="2564130"/>
                <a:ext cx="213360" cy="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44427" name="Straight Connector 61"/>
            <p:cNvCxnSpPr>
              <a:cxnSpLocks noChangeShapeType="1"/>
            </p:cNvCxnSpPr>
            <p:nvPr/>
          </p:nvCxnSpPr>
          <p:spPr bwMode="auto">
            <a:xfrm rot="10800000" flipV="1">
              <a:off x="1329690" y="4015839"/>
              <a:ext cx="276056" cy="1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4428" name="Straight Connector 62"/>
            <p:cNvCxnSpPr>
              <a:cxnSpLocks noChangeShapeType="1"/>
            </p:cNvCxnSpPr>
            <p:nvPr/>
          </p:nvCxnSpPr>
          <p:spPr bwMode="auto">
            <a:xfrm rot="5400000">
              <a:off x="622936" y="3291839"/>
              <a:ext cx="1440181" cy="0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4429" name="TextBox 65"/>
            <p:cNvSpPr txBox="1">
              <a:spLocks noChangeArrowheads="1"/>
            </p:cNvSpPr>
            <p:nvPr/>
          </p:nvSpPr>
          <p:spPr bwMode="auto">
            <a:xfrm>
              <a:off x="672361" y="2312887"/>
              <a:ext cx="62869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FontTx/>
                <a:buNone/>
              </a:pPr>
              <a:r>
                <a:rPr lang="en-US" sz="1600" b="0">
                  <a:ea typeface="Arial Unicode MS" pitchFamily="34" charset="-128"/>
                  <a:cs typeface="Arial Unicode MS" pitchFamily="34" charset="-128"/>
                </a:rPr>
                <a:t>1 KV</a:t>
              </a:r>
            </a:p>
          </p:txBody>
        </p:sp>
      </p:grpSp>
      <p:sp>
        <p:nvSpPr>
          <p:cNvPr id="144430" name="Text Box 46"/>
          <p:cNvSpPr txBox="1">
            <a:spLocks noChangeArrowheads="1"/>
          </p:cNvSpPr>
          <p:nvPr/>
        </p:nvSpPr>
        <p:spPr bwMode="auto">
          <a:xfrm>
            <a:off x="5867400" y="5867400"/>
            <a:ext cx="32766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/>
              <a:t>Jeff Elam </a:t>
            </a:r>
          </a:p>
        </p:txBody>
      </p:sp>
    </p:spTree>
    <p:extLst>
      <p:ext uri="{BB962C8B-B14F-4D97-AF65-F5344CB8AC3E}">
        <p14:creationId xmlns:p14="http://schemas.microsoft.com/office/powerpoint/2010/main" val="179436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49" grpId="0" animBg="1"/>
      <p:bldP spid="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9829" y="6569075"/>
            <a:ext cx="2133600" cy="365125"/>
          </a:xfrm>
        </p:spPr>
        <p:txBody>
          <a:bodyPr/>
          <a:lstStyle/>
          <a:p>
            <a:fld id="{5267CC87-C33E-43B6-9FC6-0EDF9CD2147C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9725" y="0"/>
            <a:ext cx="8804275" cy="1308050"/>
          </a:xfrm>
        </p:spPr>
        <p:txBody>
          <a:bodyPr tIns="0" anchor="t">
            <a:spAutoFit/>
          </a:bodyPr>
          <a:lstStyle/>
          <a:p>
            <a:r>
              <a:rPr lang="en-US" sz="4100" b="1" dirty="0">
                <a:solidFill>
                  <a:srgbClr val="FF0000"/>
                </a:solidFill>
              </a:rPr>
              <a:t>Atomic Layer Deposition (ALD) Thin Film Coating Technology</a:t>
            </a:r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3962400" cy="22447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5" descr="periodic chart - 10_18_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4724400" cy="336391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Rectangle 3"/>
          <p:cNvSpPr>
            <a:spLocks noChangeArrowheads="1"/>
          </p:cNvSpPr>
          <p:nvPr/>
        </p:nvSpPr>
        <p:spPr bwMode="auto">
          <a:xfrm>
            <a:off x="4953000" y="4343400"/>
            <a:ext cx="4191000" cy="127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/>
          <a:p>
            <a:pPr indent="-280988">
              <a:lnSpc>
                <a:spcPts val="2150"/>
              </a:lnSpc>
              <a:spcBef>
                <a:spcPct val="0"/>
              </a:spcBef>
              <a:spcAft>
                <a:spcPts val="150"/>
              </a:spcAft>
              <a:buClr>
                <a:srgbClr val="0071BC"/>
              </a:buClr>
              <a:buFont typeface="Wingdings" pitchFamily="2" charset="2"/>
              <a:buChar char="n"/>
            </a:pPr>
            <a:r>
              <a:rPr lang="en-US" sz="1800" b="1" dirty="0">
                <a:solidFill>
                  <a:srgbClr val="151517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Atomic level thickness control</a:t>
            </a:r>
          </a:p>
          <a:p>
            <a:pPr indent="-280988">
              <a:lnSpc>
                <a:spcPts val="2150"/>
              </a:lnSpc>
              <a:spcBef>
                <a:spcPct val="0"/>
              </a:spcBef>
              <a:spcAft>
                <a:spcPts val="150"/>
              </a:spcAft>
              <a:buClr>
                <a:srgbClr val="0071BC"/>
              </a:buClr>
              <a:buFont typeface="Wingdings" pitchFamily="2" charset="2"/>
              <a:buChar char="n"/>
            </a:pPr>
            <a:r>
              <a:rPr lang="en-US" sz="1800" b="1" dirty="0">
                <a:solidFill>
                  <a:srgbClr val="151517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Deposit nearly any material</a:t>
            </a:r>
          </a:p>
          <a:p>
            <a:pPr indent="-280988">
              <a:lnSpc>
                <a:spcPts val="2150"/>
              </a:lnSpc>
              <a:spcBef>
                <a:spcPct val="0"/>
              </a:spcBef>
              <a:spcAft>
                <a:spcPts val="150"/>
              </a:spcAft>
              <a:buClr>
                <a:srgbClr val="0071BC"/>
              </a:buClr>
              <a:buFont typeface="Wingdings" pitchFamily="2" charset="2"/>
              <a:buChar char="n"/>
            </a:pPr>
            <a:r>
              <a:rPr lang="en-US" sz="1800" b="1" dirty="0">
                <a:solidFill>
                  <a:srgbClr val="151517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Precise coatings on 3-D objects (JE) </a:t>
            </a:r>
          </a:p>
        </p:txBody>
      </p:sp>
      <p:sp>
        <p:nvSpPr>
          <p:cNvPr id="142345" name="Text Box 9"/>
          <p:cNvSpPr txBox="1">
            <a:spLocks noChangeArrowheads="1"/>
          </p:cNvSpPr>
          <p:nvPr/>
        </p:nvSpPr>
        <p:spPr bwMode="auto">
          <a:xfrm>
            <a:off x="5029200" y="6096000"/>
            <a:ext cx="38862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/>
              <a:t>Jeff Elam pictures</a:t>
            </a:r>
          </a:p>
        </p:txBody>
      </p:sp>
      <p:sp>
        <p:nvSpPr>
          <p:cNvPr id="142346" name="Text Box 10"/>
          <p:cNvSpPr txBox="1">
            <a:spLocks noChangeArrowheads="1"/>
          </p:cNvSpPr>
          <p:nvPr/>
        </p:nvSpPr>
        <p:spPr bwMode="auto">
          <a:xfrm>
            <a:off x="457200" y="4953000"/>
            <a:ext cx="4114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Lots of possible materials =&gt; much room for higher performance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569075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RealTime 2012  Berkeley CA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2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AB56-68F9-4AF9-B4CA-8D8D034876F6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3997409"/>
              </p:ext>
            </p:extLst>
          </p:nvPr>
        </p:nvGraphicFramePr>
        <p:xfrm>
          <a:off x="-1" y="-1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Graph" r:id="rId3" imgW="3876840" imgH="2986920" progId="Origin50.Graph">
                  <p:embed/>
                </p:oleObj>
              </mc:Choice>
              <mc:Fallback>
                <p:oleObj name="Graph" r:id="rId3" imgW="387684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-1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105400" y="525333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</a:rPr>
              <a:t>Slade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Jokela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</a:rPr>
              <a:t> (ANL)</a:t>
            </a:r>
            <a:endParaRPr lang="en-US" sz="2400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DF9EB-38B7-4439-98C7-A2086F518DD7}" type="datetime1">
              <a:rPr lang="en-US" smtClean="0"/>
              <a:t>6/9/2012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229353EF-1A43-483D-BF2C-3F437BCB07BC}" type="datetime1">
              <a:rPr lang="en-US" sz="1200" b="0" smtClean="0">
                <a:latin typeface="Arial" pitchFamily="34" charset="0"/>
              </a:rPr>
              <a:t>6/9/2012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289755" y="6248400"/>
            <a:ext cx="4016045" cy="460499"/>
          </a:xfrm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lvl="0" algn="l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 smtClean="0">
                <a:solidFill>
                  <a:srgbClr val="DADADA">
                    <a:lumMod val="10000"/>
                  </a:srgbClr>
                </a:solidFill>
                <a:latin typeface="Calibri"/>
              </a:rPr>
              <a:t>Razib</a:t>
            </a:r>
            <a:r>
              <a:rPr lang="en-US" sz="2000" dirty="0" smtClean="0">
                <a:solidFill>
                  <a:srgbClr val="DADADA">
                    <a:lumMod val="10000"/>
                  </a:srgbClr>
                </a:solidFill>
                <a:latin typeface="Calibri"/>
              </a:rPr>
              <a:t> </a:t>
            </a:r>
            <a:r>
              <a:rPr lang="en-US" sz="2000" dirty="0" err="1" smtClean="0">
                <a:solidFill>
                  <a:srgbClr val="DADADA">
                    <a:lumMod val="10000"/>
                  </a:srgbClr>
                </a:solidFill>
                <a:latin typeface="Calibri"/>
              </a:rPr>
              <a:t>Obaid</a:t>
            </a:r>
            <a:r>
              <a:rPr lang="en-US" sz="2000" dirty="0" smtClean="0">
                <a:solidFill>
                  <a:srgbClr val="DADADA">
                    <a:lumMod val="10000"/>
                  </a:srgbClr>
                </a:solidFill>
                <a:latin typeface="Calibri"/>
              </a:rPr>
              <a:t>  and Matt </a:t>
            </a:r>
            <a:r>
              <a:rPr lang="en-US" sz="2000" dirty="0" err="1" smtClean="0">
                <a:solidFill>
                  <a:srgbClr val="DADADA">
                    <a:lumMod val="10000"/>
                  </a:srgbClr>
                </a:solidFill>
                <a:latin typeface="Calibri"/>
              </a:rPr>
              <a:t>Wetstein</a:t>
            </a:r>
            <a:r>
              <a:rPr lang="en-US" sz="2000" dirty="0" smtClean="0">
                <a:solidFill>
                  <a:srgbClr val="DADADA">
                    <a:lumMod val="10000"/>
                  </a:srgbClr>
                </a:solidFill>
                <a:latin typeface="Calibri"/>
              </a:rPr>
              <a:t> </a:t>
            </a:r>
            <a:endParaRPr lang="en-US" sz="2000" dirty="0">
              <a:solidFill>
                <a:srgbClr val="DADADA">
                  <a:lumMod val="10000"/>
                </a:srgbClr>
              </a:solidFill>
              <a:latin typeface="Calibri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200" b="0" dirty="0" smtClean="0">
              <a:latin typeface="Arial" pitchFamily="34" charset="0"/>
            </a:endParaRPr>
          </a:p>
        </p:txBody>
      </p:sp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-76200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smtClean="0"/>
              <a:t>ALD &amp;Integration tests at ANL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85800"/>
            <a:ext cx="9144000" cy="762000"/>
          </a:xfrm>
        </p:spPr>
        <p:txBody>
          <a:bodyPr>
            <a:normAutofit/>
          </a:bodyPr>
          <a:lstStyle/>
          <a:p>
            <a:pPr marL="0" indent="0">
              <a:lnSpc>
                <a:spcPct val="65000"/>
              </a:lnSpc>
              <a:buClr>
                <a:srgbClr val="FFCC00"/>
              </a:buClr>
              <a:buNone/>
              <a:defRPr/>
            </a:pPr>
            <a:r>
              <a:rPr lang="en-US" b="1" dirty="0" smtClean="0"/>
              <a:t>Argonne Atomic Layer Deposition  and Test Facilities</a:t>
            </a:r>
            <a:endParaRPr lang="en-US" b="1" dirty="0"/>
          </a:p>
        </p:txBody>
      </p:sp>
      <p:pic>
        <p:nvPicPr>
          <p:cNvPr id="4098" name="Picture 2" descr="C:\Users\frisch\Desktop\Documents\fast_timing\Figures\matt_test_sta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0"/>
            <a:ext cx="4246700" cy="24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6" t="20515" r="24613" b="20883"/>
          <a:stretch/>
        </p:blipFill>
        <p:spPr bwMode="auto">
          <a:xfrm>
            <a:off x="304800" y="4191000"/>
            <a:ext cx="3984955" cy="262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ANLAnil\ANL work\ANL Photos taken by camera\grid photos\P32700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0"/>
            <a:ext cx="3815080" cy="286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9456" y="1219200"/>
            <a:ext cx="426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In situ measurements of R (Anil)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Femto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-second laser time/position measurements (Matt, Bernhard, </a:t>
            </a: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Andrey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Razib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Sasha, Bob, Eric)</a:t>
            </a: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33 mm development program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8” anode injection measurements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584829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Anil Mani and Bob Wagner </a:t>
            </a:r>
            <a:endParaRPr lang="en-US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810000" y="6569075"/>
            <a:ext cx="2895600" cy="36512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RealTime</a:t>
            </a:r>
            <a:r>
              <a:rPr lang="en-US" dirty="0" smtClean="0">
                <a:solidFill>
                  <a:schemeClr val="tx1"/>
                </a:solidFill>
              </a:rPr>
              <a:t> 2012  Berkeley CA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13216" y="6581001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68EA49F1-D0D2-46DA-9061-68D53CE00DA3}" type="slidenum">
              <a:rPr lang="en-US" sz="1200">
                <a:latin typeface="Arial" pitchFamily="34" charset="0"/>
              </a:rPr>
              <a:pPr/>
              <a:t>24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8968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FB35E-0867-4E55-B8E5-8CCB51F25837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RealTime 2012  Berkeley CA</a:t>
            </a: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25</a:t>
            </a:fld>
            <a:endParaRPr lang="en-US" sz="1200" b="0" smtClean="0">
              <a:latin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23828"/>
            <a:ext cx="5616547" cy="3305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8" t="27168" r="8623" b="23325"/>
          <a:stretch/>
        </p:blipFill>
        <p:spPr>
          <a:xfrm>
            <a:off x="0" y="4136923"/>
            <a:ext cx="3421307" cy="2514600"/>
          </a:xfrm>
          <a:prstGeom prst="rect">
            <a:avLst/>
          </a:prstGeom>
        </p:spPr>
      </p:pic>
      <p:pic>
        <p:nvPicPr>
          <p:cNvPr id="11" name="Picture 10" descr="Large process tan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0"/>
            <a:ext cx="3429000" cy="3235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786080"/>
            <a:ext cx="518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Ossy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Siegmund</a:t>
            </a:r>
            <a:r>
              <a:rPr lang="en-US" sz="2000" b="1" dirty="0" smtClean="0">
                <a:solidFill>
                  <a:srgbClr val="C00000"/>
                </a:solidFill>
              </a:rPr>
              <a:t>, Jason </a:t>
            </a:r>
            <a:r>
              <a:rPr lang="en-US" sz="2000" b="1" dirty="0" err="1" smtClean="0">
                <a:solidFill>
                  <a:srgbClr val="C00000"/>
                </a:solidFill>
              </a:rPr>
              <a:t>McPhate</a:t>
            </a:r>
            <a:r>
              <a:rPr lang="en-US" sz="2000" b="1" dirty="0" smtClean="0">
                <a:solidFill>
                  <a:srgbClr val="C00000"/>
                </a:solidFill>
              </a:rPr>
              <a:t>, Sharon </a:t>
            </a:r>
            <a:r>
              <a:rPr lang="en-US" sz="2000" b="1" dirty="0" err="1" smtClean="0">
                <a:solidFill>
                  <a:srgbClr val="C00000"/>
                </a:solidFill>
              </a:rPr>
              <a:t>Jelenski</a:t>
            </a:r>
            <a:r>
              <a:rPr lang="en-US" sz="2000" b="1" dirty="0" smtClean="0">
                <a:solidFill>
                  <a:srgbClr val="C00000"/>
                </a:solidFill>
              </a:rPr>
              <a:t>, and Anton </a:t>
            </a:r>
            <a:r>
              <a:rPr lang="en-US" sz="2000" b="1" dirty="0" err="1" smtClean="0">
                <a:solidFill>
                  <a:srgbClr val="C00000"/>
                </a:solidFill>
              </a:rPr>
              <a:t>Tremsin</a:t>
            </a:r>
            <a:r>
              <a:rPr lang="en-US" sz="2000" b="1" dirty="0" smtClean="0">
                <a:solidFill>
                  <a:srgbClr val="C00000"/>
                </a:solidFill>
              </a:rPr>
              <a:t>-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Decades of experience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(some of us have decades of inexperience?)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685800"/>
          </a:xfrm>
        </p:spPr>
        <p:txBody>
          <a:bodyPr>
            <a:noAutofit/>
          </a:bodyPr>
          <a:lstStyle/>
          <a:p>
            <a:r>
              <a:rPr lang="en-US" sz="4800" b="1" dirty="0"/>
              <a:t>SSL (Berkeley) Test/Fab Facilities</a:t>
            </a:r>
            <a:br>
              <a:rPr lang="en-US" sz="4800" b="1" dirty="0"/>
            </a:b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7513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err="1" smtClean="0">
                <a:solidFill>
                  <a:srgbClr val="002060"/>
                </a:solidFill>
              </a:rPr>
              <a:t>Microchannel</a:t>
            </a:r>
            <a:r>
              <a:rPr lang="en-US" sz="5400" b="1" dirty="0" smtClean="0">
                <a:solidFill>
                  <a:srgbClr val="002060"/>
                </a:solidFill>
              </a:rPr>
              <a:t> Plates-4b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6172200" y="1705185"/>
            <a:ext cx="3124200" cy="2866816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Noise (</a:t>
            </a:r>
            <a:r>
              <a:rPr lang="en-US" sz="2400" b="1" dirty="0" err="1" smtClean="0">
                <a:solidFill>
                  <a:srgbClr val="C00000"/>
                </a:solidFill>
              </a:rPr>
              <a:t>bkgd</a:t>
            </a:r>
            <a:r>
              <a:rPr lang="en-US" sz="2400" b="1" dirty="0" smtClean="0">
                <a:solidFill>
                  <a:srgbClr val="C00000"/>
                </a:solidFill>
              </a:rPr>
              <a:t> rate).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&lt;=0.1 counts/cm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</a:rPr>
              <a:t>/sec; factors of few &gt; </a:t>
            </a:r>
            <a:r>
              <a:rPr lang="en-US" sz="2400" b="1" dirty="0" err="1" smtClean="0">
                <a:solidFill>
                  <a:srgbClr val="C00000"/>
                </a:solidFill>
              </a:rPr>
              <a:t>cosmics</a:t>
            </a:r>
            <a:r>
              <a:rPr lang="en-US" sz="2800" b="1" dirty="0" smtClean="0">
                <a:solidFill>
                  <a:srgbClr val="C00000"/>
                </a:solidFill>
              </a:rPr>
              <a:t>  </a:t>
            </a:r>
            <a:r>
              <a:rPr lang="en-US" sz="2400" b="1" dirty="0" smtClean="0">
                <a:solidFill>
                  <a:srgbClr val="C00000"/>
                </a:solidFill>
              </a:rPr>
              <a:t>(!)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E660-704D-4621-B9AF-649D5AC303BB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RealTime 2012  Berkeley CA</a:t>
            </a: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26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905000"/>
            <a:ext cx="20574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Ossy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Siegmund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Jason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McPhate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Sharon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Jelinsky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SSL/UCB 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3" t="23989" r="7053" b="9438"/>
          <a:stretch/>
        </p:blipFill>
        <p:spPr>
          <a:xfrm>
            <a:off x="1752600" y="1295400"/>
            <a:ext cx="4419600" cy="557877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05000" y="6400800"/>
            <a:ext cx="3810000" cy="381000"/>
          </a:xfrm>
          <a:prstGeom prst="roundRect">
            <a:avLst/>
          </a:prstGeom>
          <a:ln w="57150">
            <a:solidFill>
              <a:srgbClr val="C00000"/>
            </a:solidFill>
          </a:ln>
        </p:spPr>
        <p:txBody>
          <a:bodyPr wrap="non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715000" y="3352800"/>
            <a:ext cx="1219200" cy="3048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44504" y="594906"/>
            <a:ext cx="30620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A886E0">
                    <a:lumMod val="50000"/>
                  </a:srgbClr>
                </a:solidFill>
              </a:rPr>
              <a:t>Performance: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17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err="1" smtClean="0">
                <a:solidFill>
                  <a:srgbClr val="002060"/>
                </a:solidFill>
              </a:rPr>
              <a:t>Microchannel</a:t>
            </a:r>
            <a:r>
              <a:rPr lang="en-US" sz="5400" b="1" dirty="0" smtClean="0">
                <a:solidFill>
                  <a:srgbClr val="002060"/>
                </a:solidFill>
              </a:rPr>
              <a:t> Plates-4d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86286" y="609600"/>
            <a:ext cx="9144000" cy="762000"/>
          </a:xfrm>
          <a:ln>
            <a:solidFill>
              <a:srgbClr val="FF3399"/>
            </a:solidFill>
          </a:ln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Performance: burn-in (aka `scrub’) 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02328-DE24-4C53-88AA-BE07EEE3650B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RealTime 2012  Berkeley CA</a:t>
            </a: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27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067231"/>
            <a:ext cx="2507226" cy="1271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Measurements by</a:t>
            </a: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Ossy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Siegmund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Jason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McPhate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Sharon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Jelinsky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SSL/UCB 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t="19140" r="47672" b="8888"/>
          <a:stretch/>
        </p:blipFill>
        <p:spPr>
          <a:xfrm>
            <a:off x="2057400" y="1312605"/>
            <a:ext cx="4579374" cy="547344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6636775" y="4736360"/>
            <a:ext cx="907026" cy="1404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85935" y="4876800"/>
            <a:ext cx="2202426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FF3300"/>
                </a:solidFill>
              </a:rPr>
              <a:t>Typical MCP behavior- long scrub-times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9174" y="1600200"/>
            <a:ext cx="2431026" cy="1661993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FF0066"/>
                </a:solidFill>
              </a:rPr>
              <a:t>Measured ANL ALD-MCP behavior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(ALD by Anil Mane, Jeff Elam, ANL)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334000" y="1988403"/>
            <a:ext cx="1447800" cy="100951"/>
          </a:xfrm>
          <a:prstGeom prst="straightConnector1">
            <a:avLst/>
          </a:prstGeom>
          <a:ln w="57150">
            <a:solidFill>
              <a:srgbClr val="FF0066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4049326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(Big deal commercially?)</a:t>
            </a: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9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BBCC6FC5-8105-4776-83B3-A659FC02FF9F}" type="datetime1">
              <a:rPr lang="en-US" sz="1200" b="0" smtClean="0">
                <a:latin typeface="Arial" pitchFamily="34" charset="0"/>
              </a:rPr>
              <a:t>6/9/2012</a:t>
            </a:fld>
            <a:endParaRPr lang="en-US" sz="1200" b="0" dirty="0" smtClean="0">
              <a:latin typeface="Arial" pitchFamily="34" charset="0"/>
            </a:endParaRP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28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RealTime 2012  Berkeley CA</a:t>
            </a:r>
          </a:p>
        </p:txBody>
      </p:sp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smtClean="0"/>
              <a:t>Signal- want large for S/N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286" y="609600"/>
            <a:ext cx="9144000" cy="762000"/>
          </a:xfrm>
        </p:spPr>
        <p:txBody>
          <a:bodyPr>
            <a:normAutofit fontScale="550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6500" b="1" i="1" dirty="0" smtClean="0">
                <a:solidFill>
                  <a:schemeClr val="bg2">
                    <a:lumMod val="10000"/>
                  </a:schemeClr>
                </a:solidFill>
              </a:rPr>
              <a:t>We see gains </a:t>
            </a:r>
            <a:r>
              <a:rPr lang="en-US" sz="6500" b="1" i="1" dirty="0">
                <a:solidFill>
                  <a:schemeClr val="bg2">
                    <a:lumMod val="10000"/>
                  </a:schemeClr>
                </a:solidFill>
              </a:rPr>
              <a:t>&gt; </a:t>
            </a:r>
            <a:r>
              <a:rPr lang="en-US" sz="6500" b="1" i="1" dirty="0" smtClean="0">
                <a:solidFill>
                  <a:schemeClr val="bg2">
                    <a:lumMod val="10000"/>
                  </a:schemeClr>
                </a:solidFill>
              </a:rPr>
              <a:t>10</a:t>
            </a:r>
            <a:r>
              <a:rPr lang="en-US" sz="6500" b="1" i="1" baseline="30000" dirty="0" smtClean="0">
                <a:solidFill>
                  <a:schemeClr val="bg2">
                    <a:lumMod val="10000"/>
                  </a:schemeClr>
                </a:solidFill>
              </a:rPr>
              <a:t>7 </a:t>
            </a:r>
            <a:r>
              <a:rPr lang="en-US" sz="4400" b="1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6500" b="1" i="1" dirty="0" smtClean="0">
                <a:solidFill>
                  <a:schemeClr val="bg2">
                    <a:lumMod val="10000"/>
                  </a:schemeClr>
                </a:solidFill>
              </a:rPr>
              <a:t>in a chevron-pair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4" t="24167" r="42255" b="19167"/>
          <a:stretch/>
        </p:blipFill>
        <p:spPr bwMode="auto">
          <a:xfrm>
            <a:off x="2143685" y="1143000"/>
            <a:ext cx="5095315" cy="545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1905000"/>
            <a:ext cx="2057400" cy="1742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Ossy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Siegmund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Jason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McPhate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Sharon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Jelinsky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SSL/UCB </a:t>
            </a: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ALD by Anil Mane and 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Jeff Elam, ANL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6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smtClean="0"/>
              <a:t>Tile-Tray Integrated Design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14478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800" b="1" dirty="0" smtClean="0"/>
              <a:t>Because this is an RF-based readout system, the geometry and packaging are an integral part of the electronic design</a:t>
            </a:r>
            <a:endParaRPr lang="en-US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38176-D734-4D24-9D72-70ABCC99622D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19200"/>
            <a:ext cx="5715000" cy="428625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6200" y="5410200"/>
            <a:ext cx="8229600" cy="1447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" y="5257800"/>
            <a:ext cx="906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The design is modular, with 8”-square MCP  sealed vacuum tubes (`tiles’)  with internal strip-lines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capacitively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coupled to a ground plane (tray) that also holds the electronics. </a:t>
            </a:r>
          </a:p>
        </p:txBody>
      </p:sp>
    </p:spTree>
    <p:extLst>
      <p:ext uri="{BB962C8B-B14F-4D97-AF65-F5344CB8AC3E}">
        <p14:creationId xmlns:p14="http://schemas.microsoft.com/office/powerpoint/2010/main" val="342569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29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Motivation(s)</a:t>
            </a:r>
            <a:endParaRPr lang="en-US" sz="5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6C90-B4C9-4847-8A81-821D82AD7FC7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09" y="1031733"/>
            <a:ext cx="8017182" cy="56774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63409" y="5867400"/>
            <a:ext cx="1265391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500" y="5786735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3300"/>
                </a:solidFill>
              </a:rPr>
              <a:t>Apologies if it seems obvious or didactic- it turns out to be powerful</a:t>
            </a:r>
            <a:endParaRPr lang="en-US" sz="2400" dirty="0" smtClean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8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-381000"/>
            <a:ext cx="9372600" cy="15229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The Half-Meter-Squared </a:t>
            </a:r>
            <a:r>
              <a:rPr lang="en-US" b="1" dirty="0" err="1" smtClean="0">
                <a:solidFill>
                  <a:srgbClr val="FF0000"/>
                </a:solidFill>
              </a:rPr>
              <a:t>SuperModule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4" b="14962"/>
          <a:stretch/>
        </p:blipFill>
        <p:spPr>
          <a:xfrm>
            <a:off x="0" y="838200"/>
            <a:ext cx="4580979" cy="27418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962400"/>
            <a:ext cx="3810000" cy="2702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1130" y="1542870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 `tile’ is a sealed vacuum-tube with cathode, 2 MCP’s, RF-strip anode, and internal voltage divider</a:t>
            </a:r>
          </a:p>
          <a:p>
            <a:r>
              <a:rPr lang="en-US" sz="2400" b="1" dirty="0" smtClean="0">
                <a:solidFill>
                  <a:srgbClr val="151517"/>
                </a:solidFill>
              </a:rPr>
              <a:t>HV string is made with ALD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876800" y="3130673"/>
            <a:ext cx="2590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08" y="4016276"/>
            <a:ext cx="493449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 `</a:t>
            </a:r>
            <a:r>
              <a:rPr lang="en-US" sz="2400" b="1" dirty="0" smtClean="0">
                <a:solidFill>
                  <a:srgbClr val="FF0000"/>
                </a:solidFill>
              </a:rPr>
              <a:t>tray’ holds 12 tiles in 3 tile-rows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15 waveform sampling ASICS on each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end  of the tray digitize 90 strips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2 layers of local processing (Altera)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 smtClean="0">
                <a:solidFill>
                  <a:srgbClr val="FF0000"/>
                </a:solidFill>
              </a:rPr>
              <a:t>easure  extract charge, time,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position, goodness-of-fit 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133600" y="6319345"/>
            <a:ext cx="2590800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23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228600"/>
            <a:ext cx="9067800" cy="1143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dirty="0" err="1" smtClean="0"/>
              <a:t>SuperModule</a:t>
            </a:r>
            <a:r>
              <a:rPr lang="en-US" sz="4000" b="1" dirty="0" smtClean="0"/>
              <a:t> </a:t>
            </a:r>
            <a:r>
              <a:rPr lang="en-US" sz="4000" b="1" dirty="0" smtClean="0"/>
              <a:t>Mockup:  ½-m</a:t>
            </a:r>
            <a:r>
              <a:rPr lang="en-US" sz="4000" b="1" baseline="30000" dirty="0" smtClean="0"/>
              <a:t>2 </a:t>
            </a:r>
            <a:r>
              <a:rPr lang="en-US" sz="4000" b="1" dirty="0" smtClean="0"/>
              <a:t>of cathode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84472"/>
            <a:ext cx="9220200" cy="119252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/>
              <a:t>Real 8” glass tile package parts- anode, side-wall, window (sic)</a:t>
            </a:r>
          </a:p>
          <a:p>
            <a:pPr>
              <a:lnSpc>
                <a:spcPct val="80000"/>
              </a:lnSpc>
            </a:pPr>
            <a:r>
              <a:rPr lang="en-US" sz="2400" b="1" dirty="0" smtClean="0"/>
              <a:t> `Innards’ stack of 2 MCP’s +3 </a:t>
            </a:r>
            <a:r>
              <a:rPr lang="en-US" sz="2400" b="1" dirty="0" err="1" smtClean="0"/>
              <a:t>spacers+anode+window</a:t>
            </a:r>
            <a:r>
              <a:rPr lang="en-US" sz="2400" b="1" dirty="0" smtClean="0"/>
              <a:t> under test 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Have read out through from AC card through full DAQ chain to PC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22F7A-572E-4491-8AEB-2473A6AFFF2D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00"/>
            <a:ext cx="6781800" cy="450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6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Extract time, position of pulse</a:t>
            </a:r>
            <a:br>
              <a:rPr lang="en-US" b="1" dirty="0" smtClean="0"/>
            </a:br>
            <a:r>
              <a:rPr lang="en-US" b="1" dirty="0" smtClean="0"/>
              <a:t>using time from both ends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7B546-083D-4802-8E60-BA8B3F1375FA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7600" y="60960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Eric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Oberla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slide from ANT11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5" y="1112837"/>
            <a:ext cx="6837745" cy="5135563"/>
          </a:xfrm>
        </p:spPr>
      </p:pic>
    </p:spTree>
    <p:extLst>
      <p:ext uri="{BB962C8B-B14F-4D97-AF65-F5344CB8AC3E}">
        <p14:creationId xmlns:p14="http://schemas.microsoft.com/office/powerpoint/2010/main" val="290176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-76200"/>
            <a:ext cx="70866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/>
              <a:t>Demonstration of </a:t>
            </a:r>
            <a:r>
              <a:rPr lang="en-US" sz="3600" b="1" dirty="0" smtClean="0"/>
              <a:t>the </a:t>
            </a:r>
            <a:r>
              <a:rPr lang="en-US" sz="3600" b="1" dirty="0" smtClean="0"/>
              <a:t>Internal ALD HV Divider  in the </a:t>
            </a:r>
            <a:r>
              <a:rPr lang="en-US" sz="3600" b="1" dirty="0" smtClean="0"/>
              <a:t>Demountable Tile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587882"/>
            <a:ext cx="373380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Demountable at APS</a:t>
            </a:r>
            <a:endParaRPr lang="en-US" sz="2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CB5E2-EF31-49F5-9A2C-397CB1EDCF4E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65"/>
          <a:stretch/>
        </p:blipFill>
        <p:spPr>
          <a:xfrm>
            <a:off x="0" y="76200"/>
            <a:ext cx="2286000" cy="3511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3" r="7871" b="1"/>
          <a:stretch/>
        </p:blipFill>
        <p:spPr>
          <a:xfrm>
            <a:off x="3156562" y="927100"/>
            <a:ext cx="4311038" cy="318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71" y="4266489"/>
            <a:ext cx="3611891" cy="22105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43" y="3962400"/>
            <a:ext cx="3359557" cy="22733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10921" y="6058611"/>
            <a:ext cx="3733800" cy="5334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/>
              <a:t>Scanning the laser: t </a:t>
            </a:r>
            <a:r>
              <a:rPr lang="en-US" sz="2400" b="1" dirty="0" err="1" smtClean="0"/>
              <a:t>vs</a:t>
            </a:r>
            <a:r>
              <a:rPr lang="en-US" sz="2400" b="1" dirty="0" smtClean="0"/>
              <a:t> x </a:t>
            </a:r>
            <a:endParaRPr lang="en-US" sz="2400" b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882821" y="3848100"/>
            <a:ext cx="3733800" cy="5334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/>
              <a:t>Average pulse shape </a:t>
            </a:r>
            <a:r>
              <a:rPr lang="en-US" sz="2400" b="1" dirty="0" err="1" smtClean="0"/>
              <a:t>vs</a:t>
            </a:r>
            <a:r>
              <a:rPr lang="en-US" sz="2400" b="1" dirty="0" smtClean="0"/>
              <a:t> HV</a:t>
            </a:r>
            <a:endParaRPr lang="en-US" sz="2400" b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248581" y="6318382"/>
            <a:ext cx="3733800" cy="5334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/>
              <a:t>IV Curve (expected 32 Megs)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887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Developing and Testing the Electronics, Anodes, and DAQ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867400"/>
            <a:ext cx="9220200" cy="1249363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b="1" dirty="0" smtClean="0"/>
              <a:t>Eric </a:t>
            </a:r>
            <a:r>
              <a:rPr lang="en-US" b="1" dirty="0" err="1" smtClean="0"/>
              <a:t>Oberla</a:t>
            </a:r>
            <a:r>
              <a:rPr lang="en-US" b="1" dirty="0" smtClean="0"/>
              <a:t> (grad student) and Craig </a:t>
            </a:r>
            <a:r>
              <a:rPr lang="en-US" b="1" dirty="0" err="1" smtClean="0"/>
              <a:t>Harabedian</a:t>
            </a:r>
            <a:r>
              <a:rPr lang="en-US" b="1" dirty="0" smtClean="0"/>
              <a:t> (engineer) working on the Tray layout and cabling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C3C5-E98A-45C5-92CB-3C8E9189677F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3716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4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82296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smtClean="0"/>
              <a:t>Analog Card to Digital Card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989637"/>
            <a:ext cx="8229600" cy="868363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b="1" dirty="0" smtClean="0"/>
              <a:t>Can be direct connection (shown) or cable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63A0-E171-4198-B2DE-2F0BC67C7BE2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33" y="774700"/>
            <a:ext cx="6790267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6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smtClean="0"/>
              <a:t>Digital Cards and Central Card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10200"/>
            <a:ext cx="8686800" cy="1096963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b="1" dirty="0" smtClean="0"/>
              <a:t>Present readout to PC and </a:t>
            </a:r>
            <a:r>
              <a:rPr lang="en-US" b="1" dirty="0" err="1" smtClean="0"/>
              <a:t>Nvidia</a:t>
            </a:r>
            <a:r>
              <a:rPr lang="en-US" b="1" dirty="0" smtClean="0"/>
              <a:t> GPU is via USB;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b="1" dirty="0" smtClean="0"/>
              <a:t>Ethernet hardware is on boards- later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6DBC-CFC2-4A77-8EB1-DF60C4234150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19200"/>
            <a:ext cx="5948737" cy="395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4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6868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Anode Testing for ABW, Crosstalk,..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44" y="1693005"/>
            <a:ext cx="6534912" cy="434035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837CA-0ED4-4EBC-9DFD-79392F4D8F95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37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981200" y="4267200"/>
            <a:ext cx="1219200" cy="18905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400800" y="5029200"/>
            <a:ext cx="838200" cy="1143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38200" y="60960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Network Analyzer                                Tile Anode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09800" y="114300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Herve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’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Grabas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Razib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Obaid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Dave McGinnis</a:t>
            </a:r>
          </a:p>
        </p:txBody>
      </p:sp>
    </p:spTree>
    <p:extLst>
      <p:ext uri="{BB962C8B-B14F-4D97-AF65-F5344CB8AC3E}">
        <p14:creationId xmlns:p14="http://schemas.microsoft.com/office/powerpoint/2010/main" val="41610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78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Anode Testing for ABW, Crosstalk</a:t>
            </a:r>
            <a:r>
              <a:rPr lang="en-US" b="1" dirty="0" smtClean="0"/>
              <a:t>,..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3889" r="7761" b="5123"/>
          <a:stretch/>
        </p:blipFill>
        <p:spPr>
          <a:xfrm>
            <a:off x="228600" y="1425300"/>
            <a:ext cx="8704858" cy="45183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E69F-B116-43A0-8F16-AD0980B066CB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38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620000" y="1447800"/>
            <a:ext cx="0" cy="76200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563710" y="6096000"/>
            <a:ext cx="1962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Razib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Obaid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295400" y="3446301"/>
            <a:ext cx="2299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a typeface="+mj-ea"/>
                <a:cs typeface="+mj-cs"/>
              </a:rPr>
              <a:t>Crosstalk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249956" y="1516559"/>
            <a:ext cx="13449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ABW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2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  <a:ln>
            <a:noFill/>
          </a:ln>
        </p:spPr>
        <p:txBody>
          <a:bodyPr/>
          <a:lstStyle/>
          <a:p>
            <a:r>
              <a:rPr lang="en-US" b="1" dirty="0" smtClean="0"/>
              <a:t>Simulation of Resolution </a:t>
            </a:r>
            <a:r>
              <a:rPr lang="en-US" b="1" dirty="0" err="1" smtClean="0"/>
              <a:t>vs</a:t>
            </a:r>
            <a:r>
              <a:rPr lang="en-US" b="1" dirty="0" smtClean="0"/>
              <a:t> </a:t>
            </a:r>
            <a:r>
              <a:rPr lang="en-US" b="1" dirty="0" err="1" smtClean="0"/>
              <a:t>abw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51D3-692B-4000-B146-41DE45820C86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7620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Jean-Francois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Genat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(NIM)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5800299"/>
            <a:ext cx="90678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Brown line: 10 </a:t>
            </a:r>
            <a:r>
              <a:rPr lang="en-US" sz="2400" b="1" dirty="0" err="1" smtClean="0">
                <a:solidFill>
                  <a:srgbClr val="FF0000"/>
                </a:solidFill>
              </a:rPr>
              <a:t>Gs</a:t>
            </a:r>
            <a:r>
              <a:rPr lang="en-US" sz="2400" b="1" dirty="0" smtClean="0">
                <a:solidFill>
                  <a:srgbClr val="FF0000"/>
                </a:solidFill>
              </a:rPr>
              <a:t>/sec (we’ve done &gt;15);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1.5 GHz </a:t>
            </a:r>
            <a:r>
              <a:rPr lang="en-US" sz="2400" b="1" dirty="0" err="1" smtClean="0">
                <a:solidFill>
                  <a:srgbClr val="FF0000"/>
                </a:solidFill>
              </a:rPr>
              <a:t>abw</a:t>
            </a:r>
            <a:r>
              <a:rPr lang="en-US" sz="2400" b="1" dirty="0" smtClean="0">
                <a:solidFill>
                  <a:srgbClr val="FF0000"/>
                </a:solidFill>
              </a:rPr>
              <a:t> ( we’ve done 1.6); S/N 120  (N=0.75mv, S is app specific)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181600"/>
            <a:ext cx="33528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This  (brown) line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28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" b="40704"/>
          <a:stretch/>
        </p:blipFill>
        <p:spPr>
          <a:xfrm>
            <a:off x="149385" y="1328411"/>
            <a:ext cx="8918415" cy="4005589"/>
          </a:xfrm>
          <a:prstGeom prst="rect">
            <a:avLst/>
          </a:prstGeom>
          <a:ln>
            <a:noFill/>
          </a:ln>
        </p:spPr>
      </p:pic>
      <p:cxnSp>
        <p:nvCxnSpPr>
          <p:cNvPr id="12" name="Straight Arrow Connector 11"/>
          <p:cNvCxnSpPr/>
          <p:nvPr/>
        </p:nvCxnSpPr>
        <p:spPr>
          <a:xfrm flipV="1">
            <a:off x="762000" y="4516666"/>
            <a:ext cx="609600" cy="7513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716315" y="4483656"/>
            <a:ext cx="555734" cy="104593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248400" y="5344180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This (brown) line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029200" y="4419600"/>
            <a:ext cx="381000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768866" y="40502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 </a:t>
            </a:r>
            <a:r>
              <a:rPr lang="en-US" b="1" dirty="0" err="1" smtClean="0">
                <a:solidFill>
                  <a:srgbClr val="FF0000"/>
                </a:solidFill>
              </a:rPr>
              <a:t>ps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12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52400"/>
            <a:ext cx="9296400" cy="838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b="1" dirty="0" smtClean="0">
                <a:solidFill>
                  <a:srgbClr val="FF0000"/>
                </a:solidFill>
              </a:rPr>
              <a:t>Colliders: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2771" name="Picture 4" descr="top_c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4000822" cy="309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23648" y="4674715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dirty="0" smtClean="0">
                <a:solidFill>
                  <a:srgbClr val="151517"/>
                </a:solidFill>
              </a:rPr>
              <a:t>Approach: measure </a:t>
            </a:r>
            <a:r>
              <a:rPr lang="en-US" dirty="0">
                <a:solidFill>
                  <a:srgbClr val="151517"/>
                </a:solidFill>
              </a:rPr>
              <a:t>the difference in arrival times </a:t>
            </a:r>
            <a:r>
              <a:rPr lang="en-US" dirty="0" smtClean="0">
                <a:solidFill>
                  <a:srgbClr val="151517"/>
                </a:solidFill>
              </a:rPr>
              <a:t>of photons and charged particles </a:t>
            </a:r>
            <a:r>
              <a:rPr lang="en-US" dirty="0">
                <a:solidFill>
                  <a:srgbClr val="151517"/>
                </a:solidFill>
              </a:rPr>
              <a:t>which arrive a few psec later</a:t>
            </a:r>
            <a:r>
              <a:rPr lang="en-US" dirty="0" smtClean="0">
                <a:solidFill>
                  <a:srgbClr val="151517"/>
                </a:solidFill>
              </a:rPr>
              <a:t>.</a:t>
            </a:r>
          </a:p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dirty="0" smtClean="0">
                <a:solidFill>
                  <a:srgbClr val="151517"/>
                </a:solidFill>
              </a:rPr>
              <a:t>Light source is Cherenkov light in the window/radiator.</a:t>
            </a:r>
          </a:p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dirty="0" smtClean="0">
                <a:solidFill>
                  <a:srgbClr val="151517"/>
                </a:solidFill>
              </a:rPr>
              <a:t>Benefit: Discoveries in signatures not possible now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5720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Need: 1)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identify the  quark content of charged particles</a:t>
            </a:r>
          </a:p>
          <a:p>
            <a:r>
              <a:rPr lang="en-US" sz="28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          2) vertex  photons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8892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DADADA">
                    <a:lumMod val="10000"/>
                  </a:srgbClr>
                </a:solidFill>
                <a:latin typeface="Garamond" pitchFamily="18" charset="0"/>
              </a:rPr>
              <a:t>(Note: conventional  TOF resolution is 100 psec -factor of 100 worse than our goal= 1” is 100 psec, so need a small scale-length). </a:t>
            </a:r>
            <a:endParaRPr lang="en-US" sz="1600" dirty="0">
              <a:latin typeface="Garamond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48" y="2133600"/>
            <a:ext cx="2719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Theme: extract </a:t>
            </a:r>
            <a:r>
              <a:rPr lang="en-US" sz="2400" b="1" i="1" dirty="0" smtClean="0">
                <a:solidFill>
                  <a:srgbClr val="FF0000"/>
                </a:solidFill>
              </a:rPr>
              <a:t>all </a:t>
            </a:r>
            <a:r>
              <a:rPr lang="en-US" sz="2400" b="1" dirty="0" smtClean="0">
                <a:solidFill>
                  <a:srgbClr val="FF0000"/>
                </a:solidFill>
              </a:rPr>
              <a:t> the information in each event </a:t>
            </a:r>
            <a:r>
              <a:rPr lang="en-US" b="1" dirty="0" smtClean="0">
                <a:solidFill>
                  <a:srgbClr val="FF0000"/>
                </a:solidFill>
              </a:rPr>
              <a:t>(4-vectors)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 PSEC4 Waveform Sampling ASIC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722" y="1600200"/>
            <a:ext cx="6082555" cy="4525963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3FC9-DBED-4E2A-A273-D7E204A275C3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43000" y="762000"/>
            <a:ext cx="762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DADADA">
                    <a:lumMod val="10000"/>
                  </a:srgbClr>
                </a:solidFill>
              </a:rPr>
              <a:t>PSEC4: Eric </a:t>
            </a:r>
            <a:r>
              <a:rPr lang="en-US" sz="24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</a:rPr>
              <a:t> and </a:t>
            </a:r>
            <a:r>
              <a:rPr lang="en-US" sz="2400" b="1" dirty="0" err="1">
                <a:solidFill>
                  <a:srgbClr val="DADADA">
                    <a:lumMod val="10000"/>
                  </a:srgbClr>
                </a:solidFill>
              </a:rPr>
              <a:t>Herve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</a:rPr>
              <a:t> </a:t>
            </a:r>
            <a:r>
              <a:rPr lang="en-US" sz="2400" b="1" dirty="0" err="1" smtClean="0">
                <a:solidFill>
                  <a:srgbClr val="DADADA">
                    <a:lumMod val="10000"/>
                  </a:srgbClr>
                </a:solidFill>
              </a:rPr>
              <a:t>Grabas</a:t>
            </a:r>
            <a:r>
              <a:rPr lang="en-US" sz="2400" b="1" dirty="0" smtClean="0">
                <a:solidFill>
                  <a:srgbClr val="DADADA">
                    <a:lumMod val="10000"/>
                  </a:srgbClr>
                </a:solidFill>
              </a:rPr>
              <a:t>; and 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</a:rPr>
              <a:t>friends…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62600" y="6172200"/>
            <a:ext cx="2991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Eric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ANT11</a:t>
            </a:r>
          </a:p>
        </p:txBody>
      </p:sp>
    </p:spTree>
    <p:extLst>
      <p:ext uri="{BB962C8B-B14F-4D97-AF65-F5344CB8AC3E}">
        <p14:creationId xmlns:p14="http://schemas.microsoft.com/office/powerpoint/2010/main" val="187010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BC4A-2AD6-4919-BD13-35DAABC9E834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RealTime</a:t>
            </a:r>
            <a:r>
              <a:rPr lang="en-US" dirty="0" smtClean="0">
                <a:solidFill>
                  <a:schemeClr val="tx1"/>
                </a:solidFill>
              </a:rPr>
              <a:t> 2012  Berkeley CA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25AF-EADF-4703-80FA-161024CED24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" y="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latin typeface="Calibri" pitchFamily="34" charset="0"/>
                <a:cs typeface="Calibri" pitchFamily="34" charset="0"/>
              </a:rPr>
              <a:t>PSEC-4 ASIC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492" y="1447800"/>
            <a:ext cx="5875867" cy="440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G:\DCIM\100_FUJI\DSCF05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5" t="13094" r="26097" b="17147"/>
          <a:stretch/>
        </p:blipFill>
        <p:spPr bwMode="auto">
          <a:xfrm>
            <a:off x="288175" y="914400"/>
            <a:ext cx="3567064" cy="347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3429000" y="4114800"/>
            <a:ext cx="2622665" cy="931025"/>
          </a:xfrm>
          <a:prstGeom prst="line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ubtitle 2"/>
          <p:cNvSpPr txBox="1">
            <a:spLocks/>
          </p:cNvSpPr>
          <p:nvPr/>
        </p:nvSpPr>
        <p:spPr>
          <a:xfrm>
            <a:off x="130292" y="4495800"/>
            <a:ext cx="3222508" cy="1905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6-channel “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oscilloscope on a chip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”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(1.6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GHz,10-15 GS/s)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Evaluation board uses USB 2.0 interface + PC data acquisition software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3200" y="141987"/>
            <a:ext cx="2339631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LAPPD Collaboration 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Picture 2" descr="C:\Users\Herve\Desktop\InsideOut.png"/>
          <p:cNvPicPr>
            <a:picLocks noChangeAspect="1" noChangeArrowheads="1"/>
          </p:cNvPicPr>
          <p:nvPr/>
        </p:nvPicPr>
        <p:blipFill rotWithShape="1">
          <a:blip r:embed="rId4" cstate="print"/>
          <a:srcRect l="23318" r="24219"/>
          <a:stretch/>
        </p:blipFill>
        <p:spPr>
          <a:xfrm>
            <a:off x="8413063" y="239154"/>
            <a:ext cx="654737" cy="834890"/>
          </a:xfrm>
          <a:prstGeom prst="rect">
            <a:avLst/>
          </a:prstGeom>
          <a:noFill/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740332" y="670886"/>
            <a:ext cx="2991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Eric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ANT11</a:t>
            </a:r>
          </a:p>
        </p:txBody>
      </p:sp>
    </p:spTree>
    <p:extLst>
      <p:ext uri="{BB962C8B-B14F-4D97-AF65-F5344CB8AC3E}">
        <p14:creationId xmlns:p14="http://schemas.microsoft.com/office/powerpoint/2010/main" val="82110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22238"/>
            <a:ext cx="8229600" cy="1325562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6-channel `Scope-on-a-chip’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endParaRPr lang="en-US" sz="5400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639A3-1F58-4967-AC10-9C533D8B3185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RealTime 2012  Berkeley CA</a:t>
            </a: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42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56755" y="5976192"/>
            <a:ext cx="3029997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</a:rPr>
              <a:t>20 GS/scope</a:t>
            </a:r>
          </a:p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</a:rPr>
              <a:t>4-channels (142K$)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805" y="1074513"/>
            <a:ext cx="6193195" cy="4644896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V="1">
            <a:off x="500216" y="3733800"/>
            <a:ext cx="2242984" cy="224239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467600" y="4345605"/>
            <a:ext cx="352900" cy="1630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412289" y="6033159"/>
            <a:ext cx="3198311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</a:rPr>
              <a:t>17 GS/PSEC-4 chip</a:t>
            </a:r>
          </a:p>
          <a:p>
            <a:pPr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</a:rPr>
              <a:t>6</a:t>
            </a:r>
            <a:r>
              <a:rPr lang="en-US" sz="2800" b="1" dirty="0" smtClean="0">
                <a:solidFill>
                  <a:srgbClr val="C00000"/>
                </a:solidFill>
              </a:rPr>
              <a:t>-channels ($130 ?!)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36247" y="5713613"/>
            <a:ext cx="4972708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Real digitized traces from anode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895600" y="2971800"/>
            <a:ext cx="838200" cy="2747610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908959"/>
            <a:ext cx="4002589" cy="2810451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5105400" y="5160899"/>
            <a:ext cx="609600" cy="630301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1" y="1295400"/>
            <a:ext cx="27432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Designed by Eric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</a:rPr>
              <a:t>Oberla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(UC grad student)</a:t>
            </a:r>
          </a:p>
          <a:p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working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in EDG</a:t>
            </a:r>
          </a:p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</a:rPr>
              <a:t>w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ith EDG tools</a:t>
            </a:r>
          </a:p>
          <a:p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and zeitgeist</a:t>
            </a:r>
          </a:p>
        </p:txBody>
      </p:sp>
    </p:spTree>
    <p:extLst>
      <p:ext uri="{BB962C8B-B14F-4D97-AF65-F5344CB8AC3E}">
        <p14:creationId xmlns:p14="http://schemas.microsoft.com/office/powerpoint/2010/main" val="107445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265D-5468-4FA1-8FBB-2C768DE6BCF2}" type="datetime1">
              <a:rPr lang="en-US" smtClean="0"/>
              <a:t>6/9/2012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RealTime</a:t>
            </a:r>
            <a:r>
              <a:rPr lang="en-US" dirty="0" smtClean="0">
                <a:solidFill>
                  <a:schemeClr val="tx1"/>
                </a:solidFill>
              </a:rPr>
              <a:t> 2012  Berkeley CA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25AF-EADF-4703-80FA-161024CED24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800" y="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PSEC-4 Performance</a:t>
            </a:r>
            <a:endParaRPr lang="en-US" dirty="0">
              <a:solidFill>
                <a:schemeClr val="tx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2" descr="C:\Documents and Settings\eric\Desktop\PSEC4-code\psec4eval_term\Default Profile\800M_10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47" y="2425334"/>
            <a:ext cx="4200061" cy="315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Documents and Settings\eric\Desktop\PSEC4-code\psec4eval_term\Default Profile\800M_13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47" y="2453539"/>
            <a:ext cx="4124848" cy="309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787318" y="968432"/>
            <a:ext cx="3286863" cy="590516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Digitized Waveforms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2298" y="1581116"/>
            <a:ext cx="408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Input: 800MHz, 300 mV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pp</a:t>
            </a:r>
            <a:r>
              <a:rPr lang="en-US" sz="2400" b="1" dirty="0" smtClean="0">
                <a:solidFill>
                  <a:srgbClr val="FF0000"/>
                </a:solidFill>
              </a:rPr>
              <a:t> sine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63863" y="1950454"/>
            <a:ext cx="268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Sampling rate : 10 </a:t>
            </a:r>
            <a:r>
              <a:rPr lang="en-US" b="1" dirty="0" err="1" smtClean="0">
                <a:solidFill>
                  <a:srgbClr val="0000FF"/>
                </a:solidFill>
              </a:rPr>
              <a:t>GSa</a:t>
            </a:r>
            <a:r>
              <a:rPr lang="en-US" b="1" dirty="0" smtClean="0">
                <a:solidFill>
                  <a:srgbClr val="0000FF"/>
                </a:solidFill>
              </a:rPr>
              <a:t>/s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48847" y="2095179"/>
            <a:ext cx="268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Sampling rate : 13.3 </a:t>
            </a:r>
            <a:r>
              <a:rPr lang="en-US" b="1" dirty="0" err="1" smtClean="0">
                <a:solidFill>
                  <a:srgbClr val="0000FF"/>
                </a:solidFill>
              </a:rPr>
              <a:t>GSa</a:t>
            </a:r>
            <a:r>
              <a:rPr lang="en-US" b="1" dirty="0" smtClean="0">
                <a:solidFill>
                  <a:srgbClr val="0000FF"/>
                </a:solidFill>
              </a:rPr>
              <a:t>/s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5575380"/>
            <a:ext cx="8435631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Only simple pedestal correction to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As the sampling rate-to-input frequency ratio decreases, the need for time-base calibration becomes more apparent (depending on necessary timing resolution)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90387" y="85066"/>
            <a:ext cx="3153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Eric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Oberla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, ANT11</a:t>
            </a:r>
          </a:p>
        </p:txBody>
      </p:sp>
    </p:spTree>
    <p:extLst>
      <p:ext uri="{BB962C8B-B14F-4D97-AF65-F5344CB8AC3E}">
        <p14:creationId xmlns:p14="http://schemas.microsoft.com/office/powerpoint/2010/main" val="164856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Digitization Analog </a:t>
            </a:r>
            <a:r>
              <a:rPr lang="en-US" dirty="0" err="1" smtClean="0"/>
              <a:t>Bandwith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21434-D43C-4A55-9CED-D116C11D0860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36" y="762000"/>
            <a:ext cx="7873064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371600" y="4495800"/>
            <a:ext cx="60198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05600" y="3276600"/>
            <a:ext cx="0" cy="1219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05600" y="29718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ABW~1.6GHz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81200" y="442978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 </a:t>
            </a:r>
            <a:r>
              <a:rPr lang="en-US" sz="2800" b="1" dirty="0" err="1" smtClean="0">
                <a:solidFill>
                  <a:srgbClr val="FF0000"/>
                </a:solidFill>
              </a:rPr>
              <a:t>db</a:t>
            </a:r>
            <a:r>
              <a:rPr lang="en-US" sz="2800" b="1" dirty="0" smtClean="0">
                <a:solidFill>
                  <a:srgbClr val="FF0000"/>
                </a:solidFill>
              </a:rPr>
              <a:t> loss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72103" y="6296055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PSEC4: Eric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Oberla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 and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Herve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Grabas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+ friends…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09837" y="760521"/>
            <a:ext cx="2991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Eric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ANT11</a:t>
            </a:r>
          </a:p>
        </p:txBody>
      </p:sp>
    </p:spTree>
    <p:extLst>
      <p:ext uri="{BB962C8B-B14F-4D97-AF65-F5344CB8AC3E}">
        <p14:creationId xmlns:p14="http://schemas.microsoft.com/office/powerpoint/2010/main" val="324205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Noise (unshielded)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8005-0E12-4A4D-BE75-6FC69D283667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8" name="Picture 4" descr="C:\Documents and Settings\eric\My Documents\Downloads\nois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9" b="50000"/>
          <a:stretch/>
        </p:blipFill>
        <p:spPr bwMode="auto">
          <a:xfrm>
            <a:off x="1138165" y="838200"/>
            <a:ext cx="6154869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810000" y="685800"/>
            <a:ext cx="533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DADADA">
                    <a:lumMod val="10000"/>
                  </a:srgbClr>
                </a:solidFill>
              </a:rPr>
              <a:t>PSEC4: Eric </a:t>
            </a:r>
            <a:r>
              <a:rPr lang="en-US" sz="20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000" b="1" dirty="0">
                <a:solidFill>
                  <a:srgbClr val="DADADA">
                    <a:lumMod val="10000"/>
                  </a:srgbClr>
                </a:solidFill>
              </a:rPr>
              <a:t> and </a:t>
            </a:r>
            <a:r>
              <a:rPr lang="en-US" sz="2000" b="1" dirty="0" err="1">
                <a:solidFill>
                  <a:srgbClr val="DADADA">
                    <a:lumMod val="10000"/>
                  </a:srgbClr>
                </a:solidFill>
              </a:rPr>
              <a:t>Herve</a:t>
            </a:r>
            <a:r>
              <a:rPr lang="en-US" sz="2000" b="1" dirty="0">
                <a:solidFill>
                  <a:srgbClr val="DADADA">
                    <a:lumMod val="10000"/>
                  </a:srgbClr>
                </a:solidFill>
              </a:rPr>
              <a:t> </a:t>
            </a:r>
            <a:r>
              <a:rPr lang="en-US" sz="2000" b="1" dirty="0" err="1">
                <a:solidFill>
                  <a:srgbClr val="DADADA">
                    <a:lumMod val="10000"/>
                  </a:srgbClr>
                </a:solidFill>
              </a:rPr>
              <a:t>Grabas</a:t>
            </a:r>
            <a:r>
              <a:rPr lang="en-US" sz="2000" b="1" dirty="0">
                <a:solidFill>
                  <a:srgbClr val="DADADA">
                    <a:lumMod val="10000"/>
                  </a:srgbClr>
                </a:solidFill>
              </a:rPr>
              <a:t>+ friends…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9101" y="4267200"/>
            <a:ext cx="5103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RMS=755 microvolts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570" y="5827693"/>
            <a:ext cx="5103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Full-Scale ~1.2 volts (expect S/N&gt;=100, conservatively)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52475" y="6258580"/>
            <a:ext cx="2991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Eric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ANT11</a:t>
            </a:r>
          </a:p>
        </p:txBody>
      </p:sp>
    </p:spTree>
    <p:extLst>
      <p:ext uri="{BB962C8B-B14F-4D97-AF65-F5344CB8AC3E}">
        <p14:creationId xmlns:p14="http://schemas.microsoft.com/office/powerpoint/2010/main" val="196265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Status of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PhotoCathodes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46</a:t>
            </a:fld>
            <a:endParaRPr lang="en-US" dirty="0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0" y="45720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buFontTx/>
              <a:buNone/>
            </a:pPr>
            <a:r>
              <a:rPr lang="en-US" sz="2000" dirty="0"/>
              <a:t>Have made </a:t>
            </a:r>
            <a:r>
              <a:rPr lang="en-US" sz="2000" dirty="0" smtClean="0"/>
              <a:t>&gt;20%  8”PC </a:t>
            </a:r>
            <a:r>
              <a:rPr lang="en-US" sz="2000" dirty="0"/>
              <a:t>at SSL;  </a:t>
            </a:r>
            <a:r>
              <a:rPr lang="en-US" sz="2000" dirty="0" smtClean="0"/>
              <a:t>25% small </a:t>
            </a:r>
            <a:r>
              <a:rPr lang="en-US" sz="2000" dirty="0"/>
              <a:t>PC’s at </a:t>
            </a:r>
            <a:r>
              <a:rPr lang="en-US" sz="2000" dirty="0" smtClean="0"/>
              <a:t>ANL, 18% 4” (larger underway)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0" y="813572"/>
            <a:ext cx="2819400" cy="2463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57535"/>
            <a:ext cx="3467496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50" y="3581400"/>
            <a:ext cx="2846840" cy="2819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31959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SSL 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8” 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SbNaK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cathode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9600" y="60960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4” cathode: Chalice in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Burle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oven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63246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QE of SSL 8” 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SbNaK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cathode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85304" y="3200400"/>
            <a:ext cx="4330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QE of 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ANL small 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SbKCs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cathodes</a:t>
            </a:r>
            <a:endParaRPr lang="en-US" sz="24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33800"/>
            <a:ext cx="4038600" cy="23011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10142" y="1295400"/>
            <a:ext cx="702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ANL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399134" y="6396335"/>
            <a:ext cx="702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ANL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63D71-6873-40D3-B910-8E4EEAA7368D}" type="datetime1">
              <a:rPr lang="en-US" smtClean="0"/>
              <a:t>6/9/2012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4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5300" b="1" dirty="0" err="1" smtClean="0"/>
              <a:t>Opportunities:Can</a:t>
            </a:r>
            <a:r>
              <a:rPr lang="en-US" sz="5300" b="1" dirty="0" smtClean="0"/>
              <a:t> we go deep sub-</a:t>
            </a:r>
            <a:r>
              <a:rPr lang="en-US" sz="5300" b="1" dirty="0" err="1" smtClean="0"/>
              <a:t>picosec</a:t>
            </a:r>
            <a:r>
              <a:rPr lang="en-US" sz="5300" b="1" dirty="0" smtClean="0"/>
              <a:t>?:</a:t>
            </a:r>
            <a:r>
              <a:rPr lang="en-US" sz="5300" b="1" dirty="0"/>
              <a:t> </a:t>
            </a:r>
            <a:r>
              <a:rPr lang="en-US" b="1" dirty="0" smtClean="0"/>
              <a:t>the </a:t>
            </a:r>
            <a:r>
              <a:rPr lang="en-US" b="1" dirty="0" err="1" smtClean="0"/>
              <a:t>Ritt</a:t>
            </a:r>
            <a:r>
              <a:rPr lang="en-US" b="1" dirty="0" smtClean="0"/>
              <a:t> Parameterization </a:t>
            </a:r>
            <a:br>
              <a:rPr lang="en-US" b="1" dirty="0" smtClean="0"/>
            </a:br>
            <a:r>
              <a:rPr lang="en-US" sz="2700" b="1" dirty="0" smtClean="0">
                <a:solidFill>
                  <a:schemeClr val="bg2">
                    <a:lumMod val="10000"/>
                  </a:schemeClr>
                </a:solidFill>
              </a:rPr>
              <a:t>(agrees with JF MC)</a:t>
            </a:r>
            <a:endParaRPr lang="en-US" sz="27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75" y="1866900"/>
            <a:ext cx="5495925" cy="41529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2A9D4-49F2-4342-BEC4-FA7541339669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488698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smtClean="0">
                <a:solidFill>
                  <a:srgbClr val="E5E5FF">
                    <a:lumMod val="10000"/>
                  </a:srgbClr>
                </a:solidFill>
              </a:rPr>
              <a:t>S/N, </a:t>
            </a:r>
            <a:r>
              <a:rPr lang="en-US" sz="2800" b="1" dirty="0" err="1" smtClean="0">
                <a:solidFill>
                  <a:srgbClr val="E5E5FF">
                    <a:lumMod val="10000"/>
                  </a:srgbClr>
                </a:solidFill>
              </a:rPr>
              <a:t>f</a:t>
            </a:r>
            <a:r>
              <a:rPr lang="en-US" sz="2800" b="1" baseline="-25000" dirty="0" err="1" smtClean="0">
                <a:solidFill>
                  <a:srgbClr val="E5E5FF">
                    <a:lumMod val="10000"/>
                  </a:srgbClr>
                </a:solidFill>
              </a:rPr>
              <a:t>Z</a:t>
            </a:r>
            <a:r>
              <a:rPr lang="en-US" sz="2800" b="1" dirty="0" smtClean="0">
                <a:solidFill>
                  <a:srgbClr val="E5E5FF">
                    <a:lumMod val="10000"/>
                  </a:srgbClr>
                </a:solidFill>
              </a:rPr>
              <a:t>: DONE</a:t>
            </a:r>
            <a:endParaRPr lang="en-US" sz="2800" b="1" dirty="0">
              <a:solidFill>
                <a:srgbClr val="E5E5FF">
                  <a:lumMod val="1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5314" y="5725180"/>
            <a:ext cx="2271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 smtClean="0">
                <a:solidFill>
                  <a:srgbClr val="FF0000"/>
                </a:solidFill>
              </a:rPr>
              <a:t>abw</a:t>
            </a:r>
            <a:r>
              <a:rPr lang="en-US" sz="2800" b="1" dirty="0" smtClean="0">
                <a:solidFill>
                  <a:srgbClr val="FF0000"/>
                </a:solidFill>
              </a:rPr>
              <a:t>: NOT YET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stCxn id="8" idx="3"/>
          </p:cNvCxnSpPr>
          <p:nvPr/>
        </p:nvCxnSpPr>
        <p:spPr>
          <a:xfrm flipV="1">
            <a:off x="2514600" y="4419600"/>
            <a:ext cx="1219200" cy="728990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3"/>
          </p:cNvCxnSpPr>
          <p:nvPr/>
        </p:nvCxnSpPr>
        <p:spPr>
          <a:xfrm flipV="1">
            <a:off x="2497090" y="4419600"/>
            <a:ext cx="3979910" cy="156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514600" y="4286742"/>
            <a:ext cx="2133600" cy="872768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514600" y="4419600"/>
            <a:ext cx="3200400" cy="739910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315200" y="4065588"/>
            <a:ext cx="914400" cy="354012"/>
          </a:xfrm>
          <a:prstGeom prst="rect">
            <a:avLst/>
          </a:prstGeom>
          <a:ln w="57150"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039100" y="2438400"/>
            <a:ext cx="266700" cy="1627188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" name="TextBox 3072"/>
          <p:cNvSpPr txBox="1"/>
          <p:nvPr/>
        </p:nvSpPr>
        <p:spPr>
          <a:xfrm>
            <a:off x="6705600" y="21437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100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</a:rPr>
              <a:t>femtosec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078" name="TextBox 3077"/>
          <p:cNvSpPr txBox="1"/>
          <p:nvPr/>
        </p:nvSpPr>
        <p:spPr>
          <a:xfrm>
            <a:off x="76200" y="1600200"/>
            <a:ext cx="190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Stefan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Ritt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slide, doctored</a:t>
            </a:r>
          </a:p>
        </p:txBody>
      </p:sp>
    </p:spTree>
    <p:extLst>
      <p:ext uri="{BB962C8B-B14F-4D97-AF65-F5344CB8AC3E}">
        <p14:creationId xmlns:p14="http://schemas.microsoft.com/office/powerpoint/2010/main" val="428724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9144000" cy="914400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</a:pPr>
            <a:r>
              <a:rPr lang="en-US" sz="4800" b="1" dirty="0" smtClean="0">
                <a:solidFill>
                  <a:srgbClr val="FF0000"/>
                </a:solidFill>
              </a:rPr>
              <a:t>What’s the limit? (2009 cartoon)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79235" name="Rectangle 3"/>
          <p:cNvSpPr>
            <a:spLocks noChangeArrowheads="1"/>
          </p:cNvSpPr>
          <p:nvPr/>
        </p:nvSpPr>
        <p:spPr bwMode="auto">
          <a:xfrm>
            <a:off x="1981200" y="2276475"/>
            <a:ext cx="5562600" cy="7715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9237" name="Rectangle 5"/>
          <p:cNvSpPr>
            <a:spLocks noChangeArrowheads="1"/>
          </p:cNvSpPr>
          <p:nvPr/>
        </p:nvSpPr>
        <p:spPr bwMode="auto">
          <a:xfrm>
            <a:off x="2209800" y="3352800"/>
            <a:ext cx="228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9238" name="Rectangle 6"/>
          <p:cNvSpPr>
            <a:spLocks noChangeArrowheads="1"/>
          </p:cNvSpPr>
          <p:nvPr/>
        </p:nvSpPr>
        <p:spPr bwMode="auto">
          <a:xfrm>
            <a:off x="1806575" y="6149975"/>
            <a:ext cx="6491288" cy="96838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479239" name="Rectangle 7" descr="Denim"/>
          <p:cNvSpPr>
            <a:spLocks noChangeArrowheads="1"/>
          </p:cNvSpPr>
          <p:nvPr/>
        </p:nvSpPr>
        <p:spPr bwMode="auto">
          <a:xfrm>
            <a:off x="1981200" y="6246813"/>
            <a:ext cx="6049963" cy="21748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9240" name="Group 8"/>
          <p:cNvGrpSpPr>
            <a:grpSpLocks/>
          </p:cNvGrpSpPr>
          <p:nvPr/>
        </p:nvGrpSpPr>
        <p:grpSpPr bwMode="auto">
          <a:xfrm>
            <a:off x="1981200" y="3341688"/>
            <a:ext cx="1538288" cy="2830512"/>
            <a:chOff x="1248" y="2105"/>
            <a:chExt cx="969" cy="1783"/>
          </a:xfrm>
        </p:grpSpPr>
        <p:grpSp>
          <p:nvGrpSpPr>
            <p:cNvPr id="479241" name="Group 9"/>
            <p:cNvGrpSpPr>
              <a:grpSpLocks/>
            </p:cNvGrpSpPr>
            <p:nvPr/>
          </p:nvGrpSpPr>
          <p:grpSpPr bwMode="auto">
            <a:xfrm>
              <a:off x="1248" y="2105"/>
              <a:ext cx="341" cy="1776"/>
              <a:chOff x="1248" y="2112"/>
              <a:chExt cx="341" cy="1776"/>
            </a:xfrm>
          </p:grpSpPr>
          <p:grpSp>
            <p:nvGrpSpPr>
              <p:cNvPr id="479242" name="Group 10"/>
              <p:cNvGrpSpPr>
                <a:grpSpLocks/>
              </p:cNvGrpSpPr>
              <p:nvPr/>
            </p:nvGrpSpPr>
            <p:grpSpPr bwMode="auto">
              <a:xfrm>
                <a:off x="1248" y="2160"/>
                <a:ext cx="288" cy="1728"/>
                <a:chOff x="1296" y="2160"/>
                <a:chExt cx="288" cy="1728"/>
              </a:xfrm>
            </p:grpSpPr>
            <p:sp>
              <p:nvSpPr>
                <p:cNvPr id="479243" name="Line 11"/>
                <p:cNvSpPr>
                  <a:spLocks noChangeShapeType="1"/>
                </p:cNvSpPr>
                <p:nvPr/>
              </p:nvSpPr>
              <p:spPr bwMode="auto">
                <a:xfrm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44" name="Line 12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45" name="Line 13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46" name="Rectangle 14"/>
              <p:cNvSpPr>
                <a:spLocks noChangeArrowheads="1"/>
              </p:cNvSpPr>
              <p:nvPr/>
            </p:nvSpPr>
            <p:spPr bwMode="auto">
              <a:xfrm rot="2700000">
                <a:off x="1392" y="2184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47" name="Rectangle 15"/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48" name="Rectangle 16"/>
              <p:cNvSpPr>
                <a:spLocks noChangeArrowheads="1"/>
              </p:cNvSpPr>
              <p:nvPr/>
            </p:nvSpPr>
            <p:spPr bwMode="auto">
              <a:xfrm>
                <a:off x="1536" y="2542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49" name="Rectangle 17"/>
              <p:cNvSpPr>
                <a:spLocks noChangeArrowheads="1"/>
              </p:cNvSpPr>
              <p:nvPr/>
            </p:nvSpPr>
            <p:spPr bwMode="auto">
              <a:xfrm>
                <a:off x="1536" y="2781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50" name="Rectangle 18"/>
              <p:cNvSpPr>
                <a:spLocks noChangeArrowheads="1"/>
              </p:cNvSpPr>
              <p:nvPr/>
            </p:nvSpPr>
            <p:spPr bwMode="auto">
              <a:xfrm>
                <a:off x="1536" y="3594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9251" name="Group 19"/>
            <p:cNvGrpSpPr>
              <a:grpSpLocks/>
            </p:cNvGrpSpPr>
            <p:nvPr/>
          </p:nvGrpSpPr>
          <p:grpSpPr bwMode="auto">
            <a:xfrm flipH="1">
              <a:off x="1876" y="2112"/>
              <a:ext cx="341" cy="1776"/>
              <a:chOff x="1685" y="2105"/>
              <a:chExt cx="341" cy="1776"/>
            </a:xfrm>
          </p:grpSpPr>
          <p:grpSp>
            <p:nvGrpSpPr>
              <p:cNvPr id="479252" name="Group 20"/>
              <p:cNvGrpSpPr>
                <a:grpSpLocks/>
              </p:cNvGrpSpPr>
              <p:nvPr/>
            </p:nvGrpSpPr>
            <p:grpSpPr bwMode="auto">
              <a:xfrm>
                <a:off x="1685" y="2153"/>
                <a:ext cx="288" cy="1728"/>
                <a:chOff x="1296" y="2160"/>
                <a:chExt cx="288" cy="1728"/>
              </a:xfrm>
            </p:grpSpPr>
            <p:sp>
              <p:nvSpPr>
                <p:cNvPr id="479253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54" name="Line 22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55" name="Line 23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56" name="Rectangle 24"/>
              <p:cNvSpPr>
                <a:spLocks noChangeArrowheads="1"/>
              </p:cNvSpPr>
              <p:nvPr/>
            </p:nvSpPr>
            <p:spPr bwMode="auto">
              <a:xfrm rot="2700000">
                <a:off x="1829" y="2177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57" name="Rectangle 25"/>
              <p:cNvSpPr>
                <a:spLocks noChangeArrowheads="1"/>
              </p:cNvSpPr>
              <p:nvPr/>
            </p:nvSpPr>
            <p:spPr bwMode="auto">
              <a:xfrm flipH="1">
                <a:off x="1973" y="2297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58" name="Rectangle 26"/>
              <p:cNvSpPr>
                <a:spLocks noChangeArrowheads="1"/>
              </p:cNvSpPr>
              <p:nvPr/>
            </p:nvSpPr>
            <p:spPr bwMode="auto">
              <a:xfrm flipH="1">
                <a:off x="1973" y="2535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59" name="Rectangle 27"/>
              <p:cNvSpPr>
                <a:spLocks noChangeArrowheads="1"/>
              </p:cNvSpPr>
              <p:nvPr/>
            </p:nvSpPr>
            <p:spPr bwMode="auto">
              <a:xfrm>
                <a:off x="1973" y="2774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60" name="Rectangle 28"/>
              <p:cNvSpPr>
                <a:spLocks noChangeArrowheads="1"/>
              </p:cNvSpPr>
              <p:nvPr/>
            </p:nvSpPr>
            <p:spPr bwMode="auto">
              <a:xfrm>
                <a:off x="1973" y="3587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79261" name="Group 29"/>
          <p:cNvGrpSpPr>
            <a:grpSpLocks/>
          </p:cNvGrpSpPr>
          <p:nvPr/>
        </p:nvGrpSpPr>
        <p:grpSpPr bwMode="auto">
          <a:xfrm>
            <a:off x="3205163" y="3352800"/>
            <a:ext cx="1538287" cy="2830513"/>
            <a:chOff x="1248" y="2105"/>
            <a:chExt cx="969" cy="1783"/>
          </a:xfrm>
        </p:grpSpPr>
        <p:grpSp>
          <p:nvGrpSpPr>
            <p:cNvPr id="479262" name="Group 30"/>
            <p:cNvGrpSpPr>
              <a:grpSpLocks/>
            </p:cNvGrpSpPr>
            <p:nvPr/>
          </p:nvGrpSpPr>
          <p:grpSpPr bwMode="auto">
            <a:xfrm>
              <a:off x="1248" y="2105"/>
              <a:ext cx="341" cy="1776"/>
              <a:chOff x="1248" y="2112"/>
              <a:chExt cx="341" cy="1776"/>
            </a:xfrm>
          </p:grpSpPr>
          <p:grpSp>
            <p:nvGrpSpPr>
              <p:cNvPr id="479263" name="Group 31"/>
              <p:cNvGrpSpPr>
                <a:grpSpLocks/>
              </p:cNvGrpSpPr>
              <p:nvPr/>
            </p:nvGrpSpPr>
            <p:grpSpPr bwMode="auto">
              <a:xfrm>
                <a:off x="1248" y="2160"/>
                <a:ext cx="288" cy="1728"/>
                <a:chOff x="1296" y="2160"/>
                <a:chExt cx="288" cy="1728"/>
              </a:xfrm>
            </p:grpSpPr>
            <p:sp>
              <p:nvSpPr>
                <p:cNvPr id="479264" name="Line 32"/>
                <p:cNvSpPr>
                  <a:spLocks noChangeShapeType="1"/>
                </p:cNvSpPr>
                <p:nvPr/>
              </p:nvSpPr>
              <p:spPr bwMode="auto">
                <a:xfrm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65" name="Line 33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66" name="Line 34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67" name="Rectangle 35"/>
              <p:cNvSpPr>
                <a:spLocks noChangeArrowheads="1"/>
              </p:cNvSpPr>
              <p:nvPr/>
            </p:nvSpPr>
            <p:spPr bwMode="auto">
              <a:xfrm rot="2700000">
                <a:off x="1392" y="2184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68" name="Rectangle 36"/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69" name="Rectangle 37"/>
              <p:cNvSpPr>
                <a:spLocks noChangeArrowheads="1"/>
              </p:cNvSpPr>
              <p:nvPr/>
            </p:nvSpPr>
            <p:spPr bwMode="auto">
              <a:xfrm>
                <a:off x="1536" y="2542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70" name="Rectangle 38"/>
              <p:cNvSpPr>
                <a:spLocks noChangeArrowheads="1"/>
              </p:cNvSpPr>
              <p:nvPr/>
            </p:nvSpPr>
            <p:spPr bwMode="auto">
              <a:xfrm>
                <a:off x="1536" y="2781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71" name="Rectangle 39"/>
              <p:cNvSpPr>
                <a:spLocks noChangeArrowheads="1"/>
              </p:cNvSpPr>
              <p:nvPr/>
            </p:nvSpPr>
            <p:spPr bwMode="auto">
              <a:xfrm>
                <a:off x="1536" y="3594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9272" name="Group 40"/>
            <p:cNvGrpSpPr>
              <a:grpSpLocks/>
            </p:cNvGrpSpPr>
            <p:nvPr/>
          </p:nvGrpSpPr>
          <p:grpSpPr bwMode="auto">
            <a:xfrm flipH="1">
              <a:off x="1876" y="2112"/>
              <a:ext cx="341" cy="1776"/>
              <a:chOff x="1685" y="2105"/>
              <a:chExt cx="341" cy="1776"/>
            </a:xfrm>
          </p:grpSpPr>
          <p:grpSp>
            <p:nvGrpSpPr>
              <p:cNvPr id="479273" name="Group 41"/>
              <p:cNvGrpSpPr>
                <a:grpSpLocks/>
              </p:cNvGrpSpPr>
              <p:nvPr/>
            </p:nvGrpSpPr>
            <p:grpSpPr bwMode="auto">
              <a:xfrm>
                <a:off x="1685" y="2153"/>
                <a:ext cx="288" cy="1728"/>
                <a:chOff x="1296" y="2160"/>
                <a:chExt cx="288" cy="1728"/>
              </a:xfrm>
            </p:grpSpPr>
            <p:sp>
              <p:nvSpPr>
                <p:cNvPr id="479274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75" name="Line 43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76" name="Line 44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77" name="Rectangle 45"/>
              <p:cNvSpPr>
                <a:spLocks noChangeArrowheads="1"/>
              </p:cNvSpPr>
              <p:nvPr/>
            </p:nvSpPr>
            <p:spPr bwMode="auto">
              <a:xfrm rot="2700000">
                <a:off x="1829" y="2177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78" name="Rectangle 46"/>
              <p:cNvSpPr>
                <a:spLocks noChangeArrowheads="1"/>
              </p:cNvSpPr>
              <p:nvPr/>
            </p:nvSpPr>
            <p:spPr bwMode="auto">
              <a:xfrm flipH="1">
                <a:off x="1973" y="2297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79" name="Rectangle 47"/>
              <p:cNvSpPr>
                <a:spLocks noChangeArrowheads="1"/>
              </p:cNvSpPr>
              <p:nvPr/>
            </p:nvSpPr>
            <p:spPr bwMode="auto">
              <a:xfrm flipH="1">
                <a:off x="1973" y="2535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80" name="Rectangle 48"/>
              <p:cNvSpPr>
                <a:spLocks noChangeArrowheads="1"/>
              </p:cNvSpPr>
              <p:nvPr/>
            </p:nvSpPr>
            <p:spPr bwMode="auto">
              <a:xfrm>
                <a:off x="1973" y="2774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81" name="Rectangle 49"/>
              <p:cNvSpPr>
                <a:spLocks noChangeArrowheads="1"/>
              </p:cNvSpPr>
              <p:nvPr/>
            </p:nvSpPr>
            <p:spPr bwMode="auto">
              <a:xfrm>
                <a:off x="1973" y="3587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79282" name="Group 50"/>
          <p:cNvGrpSpPr>
            <a:grpSpLocks/>
          </p:cNvGrpSpPr>
          <p:nvPr/>
        </p:nvGrpSpPr>
        <p:grpSpPr bwMode="auto">
          <a:xfrm>
            <a:off x="4495800" y="3352800"/>
            <a:ext cx="1538288" cy="2830513"/>
            <a:chOff x="1248" y="2105"/>
            <a:chExt cx="969" cy="1783"/>
          </a:xfrm>
        </p:grpSpPr>
        <p:grpSp>
          <p:nvGrpSpPr>
            <p:cNvPr id="479283" name="Group 51"/>
            <p:cNvGrpSpPr>
              <a:grpSpLocks/>
            </p:cNvGrpSpPr>
            <p:nvPr/>
          </p:nvGrpSpPr>
          <p:grpSpPr bwMode="auto">
            <a:xfrm>
              <a:off x="1248" y="2105"/>
              <a:ext cx="341" cy="1776"/>
              <a:chOff x="1248" y="2112"/>
              <a:chExt cx="341" cy="1776"/>
            </a:xfrm>
          </p:grpSpPr>
          <p:grpSp>
            <p:nvGrpSpPr>
              <p:cNvPr id="479284" name="Group 52"/>
              <p:cNvGrpSpPr>
                <a:grpSpLocks/>
              </p:cNvGrpSpPr>
              <p:nvPr/>
            </p:nvGrpSpPr>
            <p:grpSpPr bwMode="auto">
              <a:xfrm>
                <a:off x="1248" y="2160"/>
                <a:ext cx="288" cy="1728"/>
                <a:chOff x="1296" y="2160"/>
                <a:chExt cx="288" cy="1728"/>
              </a:xfrm>
            </p:grpSpPr>
            <p:sp>
              <p:nvSpPr>
                <p:cNvPr id="479285" name="Line 53"/>
                <p:cNvSpPr>
                  <a:spLocks noChangeShapeType="1"/>
                </p:cNvSpPr>
                <p:nvPr/>
              </p:nvSpPr>
              <p:spPr bwMode="auto">
                <a:xfrm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86" name="Line 54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87" name="Line 55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88" name="Rectangle 56"/>
              <p:cNvSpPr>
                <a:spLocks noChangeArrowheads="1"/>
              </p:cNvSpPr>
              <p:nvPr/>
            </p:nvSpPr>
            <p:spPr bwMode="auto">
              <a:xfrm rot="2700000">
                <a:off x="1392" y="2184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89" name="Rectangle 57"/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90" name="Rectangle 58"/>
              <p:cNvSpPr>
                <a:spLocks noChangeArrowheads="1"/>
              </p:cNvSpPr>
              <p:nvPr/>
            </p:nvSpPr>
            <p:spPr bwMode="auto">
              <a:xfrm>
                <a:off x="1536" y="2542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91" name="Rectangle 59"/>
              <p:cNvSpPr>
                <a:spLocks noChangeArrowheads="1"/>
              </p:cNvSpPr>
              <p:nvPr/>
            </p:nvSpPr>
            <p:spPr bwMode="auto">
              <a:xfrm>
                <a:off x="1536" y="2781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92" name="Rectangle 60"/>
              <p:cNvSpPr>
                <a:spLocks noChangeArrowheads="1"/>
              </p:cNvSpPr>
              <p:nvPr/>
            </p:nvSpPr>
            <p:spPr bwMode="auto">
              <a:xfrm>
                <a:off x="1536" y="3594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9293" name="Group 61"/>
            <p:cNvGrpSpPr>
              <a:grpSpLocks/>
            </p:cNvGrpSpPr>
            <p:nvPr/>
          </p:nvGrpSpPr>
          <p:grpSpPr bwMode="auto">
            <a:xfrm flipH="1">
              <a:off x="1876" y="2112"/>
              <a:ext cx="341" cy="1776"/>
              <a:chOff x="1685" y="2105"/>
              <a:chExt cx="341" cy="1776"/>
            </a:xfrm>
          </p:grpSpPr>
          <p:grpSp>
            <p:nvGrpSpPr>
              <p:cNvPr id="479294" name="Group 62"/>
              <p:cNvGrpSpPr>
                <a:grpSpLocks/>
              </p:cNvGrpSpPr>
              <p:nvPr/>
            </p:nvGrpSpPr>
            <p:grpSpPr bwMode="auto">
              <a:xfrm>
                <a:off x="1685" y="2153"/>
                <a:ext cx="288" cy="1728"/>
                <a:chOff x="1296" y="2160"/>
                <a:chExt cx="288" cy="1728"/>
              </a:xfrm>
            </p:grpSpPr>
            <p:sp>
              <p:nvSpPr>
                <p:cNvPr id="479295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96" name="Line 64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97" name="Line 65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98" name="Rectangle 66"/>
              <p:cNvSpPr>
                <a:spLocks noChangeArrowheads="1"/>
              </p:cNvSpPr>
              <p:nvPr/>
            </p:nvSpPr>
            <p:spPr bwMode="auto">
              <a:xfrm rot="2700000">
                <a:off x="1829" y="2177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99" name="Rectangle 67"/>
              <p:cNvSpPr>
                <a:spLocks noChangeArrowheads="1"/>
              </p:cNvSpPr>
              <p:nvPr/>
            </p:nvSpPr>
            <p:spPr bwMode="auto">
              <a:xfrm flipH="1">
                <a:off x="1973" y="2297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00" name="Rectangle 68"/>
              <p:cNvSpPr>
                <a:spLocks noChangeArrowheads="1"/>
              </p:cNvSpPr>
              <p:nvPr/>
            </p:nvSpPr>
            <p:spPr bwMode="auto">
              <a:xfrm flipH="1">
                <a:off x="1973" y="2535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01" name="Rectangle 69"/>
              <p:cNvSpPr>
                <a:spLocks noChangeArrowheads="1"/>
              </p:cNvSpPr>
              <p:nvPr/>
            </p:nvSpPr>
            <p:spPr bwMode="auto">
              <a:xfrm>
                <a:off x="1973" y="2774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02" name="Rectangle 70"/>
              <p:cNvSpPr>
                <a:spLocks noChangeArrowheads="1"/>
              </p:cNvSpPr>
              <p:nvPr/>
            </p:nvSpPr>
            <p:spPr bwMode="auto">
              <a:xfrm>
                <a:off x="1973" y="3587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79303" name="Group 71"/>
          <p:cNvGrpSpPr>
            <a:grpSpLocks/>
          </p:cNvGrpSpPr>
          <p:nvPr/>
        </p:nvGrpSpPr>
        <p:grpSpPr bwMode="auto">
          <a:xfrm>
            <a:off x="5805488" y="3352800"/>
            <a:ext cx="1538287" cy="2830513"/>
            <a:chOff x="1248" y="2105"/>
            <a:chExt cx="969" cy="1783"/>
          </a:xfrm>
        </p:grpSpPr>
        <p:grpSp>
          <p:nvGrpSpPr>
            <p:cNvPr id="479304" name="Group 72"/>
            <p:cNvGrpSpPr>
              <a:grpSpLocks/>
            </p:cNvGrpSpPr>
            <p:nvPr/>
          </p:nvGrpSpPr>
          <p:grpSpPr bwMode="auto">
            <a:xfrm>
              <a:off x="1248" y="2105"/>
              <a:ext cx="341" cy="1776"/>
              <a:chOff x="1248" y="2112"/>
              <a:chExt cx="341" cy="1776"/>
            </a:xfrm>
          </p:grpSpPr>
          <p:grpSp>
            <p:nvGrpSpPr>
              <p:cNvPr id="479305" name="Group 73"/>
              <p:cNvGrpSpPr>
                <a:grpSpLocks/>
              </p:cNvGrpSpPr>
              <p:nvPr/>
            </p:nvGrpSpPr>
            <p:grpSpPr bwMode="auto">
              <a:xfrm>
                <a:off x="1248" y="2160"/>
                <a:ext cx="288" cy="1728"/>
                <a:chOff x="1296" y="2160"/>
                <a:chExt cx="288" cy="1728"/>
              </a:xfrm>
            </p:grpSpPr>
            <p:sp>
              <p:nvSpPr>
                <p:cNvPr id="479306" name="Line 74"/>
                <p:cNvSpPr>
                  <a:spLocks noChangeShapeType="1"/>
                </p:cNvSpPr>
                <p:nvPr/>
              </p:nvSpPr>
              <p:spPr bwMode="auto">
                <a:xfrm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307" name="Line 75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308" name="Line 76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309" name="Rectangle 77"/>
              <p:cNvSpPr>
                <a:spLocks noChangeArrowheads="1"/>
              </p:cNvSpPr>
              <p:nvPr/>
            </p:nvSpPr>
            <p:spPr bwMode="auto">
              <a:xfrm rot="2700000">
                <a:off x="1392" y="2184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10" name="Rectangle 78"/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11" name="Rectangle 79"/>
              <p:cNvSpPr>
                <a:spLocks noChangeArrowheads="1"/>
              </p:cNvSpPr>
              <p:nvPr/>
            </p:nvSpPr>
            <p:spPr bwMode="auto">
              <a:xfrm>
                <a:off x="1536" y="2542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12" name="Rectangle 80"/>
              <p:cNvSpPr>
                <a:spLocks noChangeArrowheads="1"/>
              </p:cNvSpPr>
              <p:nvPr/>
            </p:nvSpPr>
            <p:spPr bwMode="auto">
              <a:xfrm>
                <a:off x="1536" y="2781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13" name="Rectangle 81"/>
              <p:cNvSpPr>
                <a:spLocks noChangeArrowheads="1"/>
              </p:cNvSpPr>
              <p:nvPr/>
            </p:nvSpPr>
            <p:spPr bwMode="auto">
              <a:xfrm>
                <a:off x="1536" y="3594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9314" name="Group 82"/>
            <p:cNvGrpSpPr>
              <a:grpSpLocks/>
            </p:cNvGrpSpPr>
            <p:nvPr/>
          </p:nvGrpSpPr>
          <p:grpSpPr bwMode="auto">
            <a:xfrm flipH="1">
              <a:off x="1876" y="2112"/>
              <a:ext cx="341" cy="1776"/>
              <a:chOff x="1685" y="2105"/>
              <a:chExt cx="341" cy="1776"/>
            </a:xfrm>
          </p:grpSpPr>
          <p:grpSp>
            <p:nvGrpSpPr>
              <p:cNvPr id="479315" name="Group 83"/>
              <p:cNvGrpSpPr>
                <a:grpSpLocks/>
              </p:cNvGrpSpPr>
              <p:nvPr/>
            </p:nvGrpSpPr>
            <p:grpSpPr bwMode="auto">
              <a:xfrm>
                <a:off x="1685" y="2153"/>
                <a:ext cx="288" cy="1728"/>
                <a:chOff x="1296" y="2160"/>
                <a:chExt cx="288" cy="1728"/>
              </a:xfrm>
            </p:grpSpPr>
            <p:sp>
              <p:nvSpPr>
                <p:cNvPr id="479316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317" name="Line 85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318" name="Line 86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319" name="Rectangle 87"/>
              <p:cNvSpPr>
                <a:spLocks noChangeArrowheads="1"/>
              </p:cNvSpPr>
              <p:nvPr/>
            </p:nvSpPr>
            <p:spPr bwMode="auto">
              <a:xfrm rot="2700000">
                <a:off x="1829" y="2177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20" name="Rectangle 88"/>
              <p:cNvSpPr>
                <a:spLocks noChangeArrowheads="1"/>
              </p:cNvSpPr>
              <p:nvPr/>
            </p:nvSpPr>
            <p:spPr bwMode="auto">
              <a:xfrm flipH="1">
                <a:off x="1973" y="2297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21" name="Rectangle 89"/>
              <p:cNvSpPr>
                <a:spLocks noChangeArrowheads="1"/>
              </p:cNvSpPr>
              <p:nvPr/>
            </p:nvSpPr>
            <p:spPr bwMode="auto">
              <a:xfrm flipH="1">
                <a:off x="1973" y="2535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22" name="Rectangle 90"/>
              <p:cNvSpPr>
                <a:spLocks noChangeArrowheads="1"/>
              </p:cNvSpPr>
              <p:nvPr/>
            </p:nvSpPr>
            <p:spPr bwMode="auto">
              <a:xfrm>
                <a:off x="1973" y="2774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23" name="Rectangle 91"/>
              <p:cNvSpPr>
                <a:spLocks noChangeArrowheads="1"/>
              </p:cNvSpPr>
              <p:nvPr/>
            </p:nvSpPr>
            <p:spPr bwMode="auto">
              <a:xfrm>
                <a:off x="1973" y="3587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79324" name="Rectangle 92"/>
          <p:cNvSpPr>
            <a:spLocks noChangeArrowheads="1"/>
          </p:cNvSpPr>
          <p:nvPr/>
        </p:nvSpPr>
        <p:spPr bwMode="auto">
          <a:xfrm>
            <a:off x="1981200" y="6464300"/>
            <a:ext cx="2533650" cy="74613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9325" name="Rectangle 93"/>
          <p:cNvSpPr>
            <a:spLocks noChangeArrowheads="1"/>
          </p:cNvSpPr>
          <p:nvPr/>
        </p:nvSpPr>
        <p:spPr bwMode="auto">
          <a:xfrm>
            <a:off x="4514850" y="6464300"/>
            <a:ext cx="2828925" cy="762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9326" name="Rectangle 94"/>
          <p:cNvSpPr>
            <a:spLocks noChangeArrowheads="1"/>
          </p:cNvSpPr>
          <p:nvPr/>
        </p:nvSpPr>
        <p:spPr bwMode="auto">
          <a:xfrm>
            <a:off x="7343775" y="6464300"/>
            <a:ext cx="954088" cy="74613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9327" name="Text Box 95"/>
          <p:cNvSpPr txBox="1">
            <a:spLocks noChangeArrowheads="1"/>
          </p:cNvSpPr>
          <p:nvPr/>
        </p:nvSpPr>
        <p:spPr bwMode="auto">
          <a:xfrm>
            <a:off x="292100" y="1798638"/>
            <a:ext cx="302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Arial" charset="0"/>
              </a:rPr>
              <a:t>Front Window and Radiator </a:t>
            </a:r>
          </a:p>
        </p:txBody>
      </p:sp>
      <p:sp>
        <p:nvSpPr>
          <p:cNvPr id="479328" name="Line 96"/>
          <p:cNvSpPr>
            <a:spLocks noChangeShapeType="1"/>
          </p:cNvSpPr>
          <p:nvPr/>
        </p:nvSpPr>
        <p:spPr bwMode="auto">
          <a:xfrm>
            <a:off x="3205163" y="2008188"/>
            <a:ext cx="419100" cy="412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29" name="Text Box 97"/>
          <p:cNvSpPr txBox="1">
            <a:spLocks noChangeArrowheads="1"/>
          </p:cNvSpPr>
          <p:nvPr/>
        </p:nvSpPr>
        <p:spPr bwMode="auto">
          <a:xfrm>
            <a:off x="0" y="2660650"/>
            <a:ext cx="1806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Arial" charset="0"/>
              </a:rPr>
              <a:t>Photocathode</a:t>
            </a:r>
          </a:p>
        </p:txBody>
      </p:sp>
      <p:sp>
        <p:nvSpPr>
          <p:cNvPr id="479330" name="Text Box 98"/>
          <p:cNvSpPr txBox="1">
            <a:spLocks noChangeArrowheads="1"/>
          </p:cNvSpPr>
          <p:nvPr/>
        </p:nvSpPr>
        <p:spPr bwMode="auto">
          <a:xfrm>
            <a:off x="0" y="3124200"/>
            <a:ext cx="1614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Pump Gap</a:t>
            </a:r>
          </a:p>
        </p:txBody>
      </p:sp>
      <p:sp>
        <p:nvSpPr>
          <p:cNvPr id="479331" name="Text Box 99"/>
          <p:cNvSpPr txBox="1">
            <a:spLocks noChangeArrowheads="1"/>
          </p:cNvSpPr>
          <p:nvPr/>
        </p:nvSpPr>
        <p:spPr bwMode="auto">
          <a:xfrm>
            <a:off x="-1" y="3668713"/>
            <a:ext cx="21074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High Emissivity Material</a:t>
            </a:r>
          </a:p>
        </p:txBody>
      </p:sp>
      <p:sp>
        <p:nvSpPr>
          <p:cNvPr id="479332" name="Rectangle 100"/>
          <p:cNvSpPr>
            <a:spLocks noChangeArrowheads="1"/>
          </p:cNvSpPr>
          <p:nvPr/>
        </p:nvSpPr>
        <p:spPr bwMode="auto">
          <a:xfrm>
            <a:off x="7497763" y="3646488"/>
            <a:ext cx="175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Low Emissivity Material</a:t>
            </a:r>
          </a:p>
        </p:txBody>
      </p:sp>
      <p:sp>
        <p:nvSpPr>
          <p:cNvPr id="479333" name="Rectangle 101"/>
          <p:cNvSpPr>
            <a:spLocks noChangeArrowheads="1"/>
          </p:cNvSpPr>
          <p:nvPr/>
        </p:nvSpPr>
        <p:spPr bwMode="auto">
          <a:xfrm>
            <a:off x="7605713" y="4619625"/>
            <a:ext cx="16144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`Normal’ MCP pore material</a:t>
            </a:r>
          </a:p>
        </p:txBody>
      </p:sp>
      <p:sp>
        <p:nvSpPr>
          <p:cNvPr id="479334" name="Text Box 102"/>
          <p:cNvSpPr txBox="1">
            <a:spLocks noChangeArrowheads="1"/>
          </p:cNvSpPr>
          <p:nvPr/>
        </p:nvSpPr>
        <p:spPr bwMode="auto">
          <a:xfrm>
            <a:off x="1588" y="5387975"/>
            <a:ext cx="1806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Gold Anode</a:t>
            </a:r>
          </a:p>
        </p:txBody>
      </p:sp>
      <p:sp>
        <p:nvSpPr>
          <p:cNvPr id="479335" name="Text Box 103"/>
          <p:cNvSpPr txBox="1">
            <a:spLocks noChangeArrowheads="1"/>
          </p:cNvSpPr>
          <p:nvPr/>
        </p:nvSpPr>
        <p:spPr bwMode="auto">
          <a:xfrm>
            <a:off x="6924675" y="5462588"/>
            <a:ext cx="19796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>
                <a:latin typeface="Arial" charset="0"/>
              </a:rPr>
              <a:t>50 Ohm Transmission Line</a:t>
            </a:r>
          </a:p>
        </p:txBody>
      </p:sp>
      <p:sp>
        <p:nvSpPr>
          <p:cNvPr id="479336" name="Text Box 104"/>
          <p:cNvSpPr txBox="1">
            <a:spLocks noChangeArrowheads="1"/>
          </p:cNvSpPr>
          <p:nvPr/>
        </p:nvSpPr>
        <p:spPr bwMode="auto">
          <a:xfrm>
            <a:off x="0" y="5916613"/>
            <a:ext cx="1257300" cy="641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Arial" charset="0"/>
              </a:rPr>
              <a:t>Rogers PC Card</a:t>
            </a:r>
          </a:p>
        </p:txBody>
      </p:sp>
      <p:sp>
        <p:nvSpPr>
          <p:cNvPr id="479337" name="Text Box 105"/>
          <p:cNvSpPr txBox="1">
            <a:spLocks noChangeArrowheads="1"/>
          </p:cNvSpPr>
          <p:nvPr/>
        </p:nvSpPr>
        <p:spPr bwMode="auto">
          <a:xfrm>
            <a:off x="461963" y="6540500"/>
            <a:ext cx="5153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Capacitive Pickup to Sampling Readout </a:t>
            </a:r>
          </a:p>
        </p:txBody>
      </p:sp>
      <p:sp>
        <p:nvSpPr>
          <p:cNvPr id="479338" name="Line 106"/>
          <p:cNvSpPr>
            <a:spLocks noChangeShapeType="1"/>
          </p:cNvSpPr>
          <p:nvPr/>
        </p:nvSpPr>
        <p:spPr bwMode="auto">
          <a:xfrm>
            <a:off x="1614488" y="2898775"/>
            <a:ext cx="1423987" cy="5921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39" name="Line 107"/>
          <p:cNvSpPr>
            <a:spLocks noChangeShapeType="1"/>
          </p:cNvSpPr>
          <p:nvPr/>
        </p:nvSpPr>
        <p:spPr bwMode="auto">
          <a:xfrm flipV="1">
            <a:off x="1257300" y="3286125"/>
            <a:ext cx="723900" cy="55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1" name="Line 109"/>
          <p:cNvSpPr>
            <a:spLocks noChangeShapeType="1"/>
          </p:cNvSpPr>
          <p:nvPr/>
        </p:nvSpPr>
        <p:spPr bwMode="auto">
          <a:xfrm>
            <a:off x="1614488" y="3865563"/>
            <a:ext cx="709612" cy="384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2" name="Line 110"/>
          <p:cNvSpPr>
            <a:spLocks noChangeShapeType="1"/>
          </p:cNvSpPr>
          <p:nvPr/>
        </p:nvSpPr>
        <p:spPr bwMode="auto">
          <a:xfrm flipH="1" flipV="1">
            <a:off x="6924675" y="3865563"/>
            <a:ext cx="573088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3" name="Line 111"/>
          <p:cNvSpPr>
            <a:spLocks noChangeShapeType="1"/>
          </p:cNvSpPr>
          <p:nvPr/>
        </p:nvSpPr>
        <p:spPr bwMode="auto">
          <a:xfrm flipH="1" flipV="1">
            <a:off x="7000875" y="4865688"/>
            <a:ext cx="604838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4" name="Line 112"/>
          <p:cNvSpPr>
            <a:spLocks noChangeShapeType="1"/>
          </p:cNvSpPr>
          <p:nvPr/>
        </p:nvSpPr>
        <p:spPr bwMode="auto">
          <a:xfrm>
            <a:off x="1470025" y="5535613"/>
            <a:ext cx="854075" cy="3556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5" name="Line 113"/>
          <p:cNvSpPr>
            <a:spLocks noChangeShapeType="1"/>
          </p:cNvSpPr>
          <p:nvPr/>
        </p:nvSpPr>
        <p:spPr bwMode="auto">
          <a:xfrm flipV="1">
            <a:off x="4610100" y="6584950"/>
            <a:ext cx="595313" cy="1397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6" name="Line 114"/>
          <p:cNvSpPr>
            <a:spLocks noChangeShapeType="1"/>
          </p:cNvSpPr>
          <p:nvPr/>
        </p:nvSpPr>
        <p:spPr bwMode="auto">
          <a:xfrm flipH="1">
            <a:off x="8053388" y="6010275"/>
            <a:ext cx="266700" cy="889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7" name="Line 115"/>
          <p:cNvSpPr>
            <a:spLocks noChangeShapeType="1"/>
          </p:cNvSpPr>
          <p:nvPr/>
        </p:nvSpPr>
        <p:spPr bwMode="auto">
          <a:xfrm>
            <a:off x="1049338" y="6386513"/>
            <a:ext cx="8540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9" name="Text Box 117"/>
          <p:cNvSpPr txBox="1">
            <a:spLocks noChangeArrowheads="1"/>
          </p:cNvSpPr>
          <p:nvPr/>
        </p:nvSpPr>
        <p:spPr bwMode="auto">
          <a:xfrm>
            <a:off x="5486400" y="1371600"/>
            <a:ext cx="335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N.B.- this is a `cartoon’- working on workable designs-join us…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8649" y="914400"/>
            <a:ext cx="7558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Funnel pore with reflection cathode, dynode rings, ceramic anode,…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9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Opportunities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Sub psec timing –e.g.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Ritt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 100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fsec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extrp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.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Tight pulse height (high SEY 1</a:t>
            </a:r>
            <a:r>
              <a:rPr lang="en-US" b="1" baseline="30000" dirty="0" smtClean="0">
                <a:solidFill>
                  <a:srgbClr val="C00000"/>
                </a:solidFill>
                <a:latin typeface="Comic Sans MS" pitchFamily="66" charset="0"/>
              </a:rPr>
              <a:t>st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 strike)</a:t>
            </a:r>
          </a:p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Photocathode- QE’s &gt;45%</a:t>
            </a:r>
          </a:p>
          <a:p>
            <a:r>
              <a:rPr lang="en-US" b="1" dirty="0" smtClean="0">
                <a:solidFill>
                  <a:srgbClr val="FF6600"/>
                </a:solidFill>
                <a:latin typeface="Comic Sans MS" pitchFamily="66" charset="0"/>
              </a:rPr>
              <a:t>Non-</a:t>
            </a:r>
            <a:r>
              <a:rPr lang="en-US" b="1" dirty="0">
                <a:solidFill>
                  <a:srgbClr val="FF6600"/>
                </a:solidFill>
                <a:latin typeface="Comic Sans MS" pitchFamily="66" charset="0"/>
              </a:rPr>
              <a:t>v</a:t>
            </a:r>
            <a:r>
              <a:rPr lang="en-US" b="1" dirty="0" smtClean="0">
                <a:solidFill>
                  <a:srgbClr val="FF6600"/>
                </a:solidFill>
                <a:latin typeface="Comic Sans MS" pitchFamily="66" charset="0"/>
              </a:rPr>
              <a:t>acuum </a:t>
            </a:r>
            <a:r>
              <a:rPr lang="en-US" b="1" dirty="0" smtClean="0">
                <a:solidFill>
                  <a:srgbClr val="FF6600"/>
                </a:solidFill>
                <a:latin typeface="Comic Sans MS" pitchFamily="66" charset="0"/>
              </a:rPr>
              <a:t>transfer </a:t>
            </a:r>
            <a:r>
              <a:rPr lang="en-US" b="1" dirty="0" smtClean="0">
                <a:solidFill>
                  <a:srgbClr val="FF6600"/>
                </a:solidFill>
                <a:latin typeface="Comic Sans MS" pitchFamily="66" charset="0"/>
              </a:rPr>
              <a:t>assembly </a:t>
            </a:r>
            <a:endParaRPr lang="en-US" b="1" dirty="0" smtClean="0">
              <a:solidFill>
                <a:srgbClr val="FF6600"/>
              </a:solidFill>
              <a:latin typeface="Comic Sans MS" pitchFamily="66" charset="0"/>
            </a:endParaRPr>
          </a:p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Simpler top 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seal- 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(incl. 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metal for neutrons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)</a:t>
            </a:r>
            <a:endParaRPr lang="en-US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b="1" dirty="0" smtClean="0">
                <a:solidFill>
                  <a:srgbClr val="FF6600"/>
                </a:solidFill>
                <a:latin typeface="Comic Sans MS" pitchFamily="66" charset="0"/>
              </a:rPr>
              <a:t>Commercialization </a:t>
            </a:r>
            <a:r>
              <a:rPr lang="en-US" b="1" dirty="0" smtClean="0">
                <a:solidFill>
                  <a:srgbClr val="FF6600"/>
                </a:solidFill>
                <a:latin typeface="Comic Sans MS" pitchFamily="66" charset="0"/>
              </a:rPr>
              <a:t>(SBIR/STTR)</a:t>
            </a:r>
            <a:endParaRPr lang="en-US" b="1" dirty="0" smtClean="0">
              <a:solidFill>
                <a:srgbClr val="FF6600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CE1D-5596-468D-8E76-83203EE38BF6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21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4" name="Picture 2" descr="quarks"/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9" b="8957"/>
          <a:stretch/>
        </p:blipFill>
        <p:spPr>
          <a:xfrm>
            <a:off x="1676400" y="685800"/>
            <a:ext cx="6477000" cy="4405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0168-5D67-4F77-A2BC-4A7EB84B0E3D}" type="datetime1">
              <a:rPr lang="en-US" smtClean="0"/>
              <a:t>6/9/2012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151517"/>
                </a:solidFill>
              </a:rPr>
              <a:t>RealTime</a:t>
            </a:r>
            <a:r>
              <a:rPr lang="en-US" dirty="0" smtClean="0">
                <a:solidFill>
                  <a:srgbClr val="151517"/>
                </a:solidFill>
              </a:rPr>
              <a:t>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68253-58EF-4863-AE02-3D6D2C186FE7}" type="slidenum">
              <a:rPr lang="en-US">
                <a:solidFill>
                  <a:srgbClr val="151517"/>
                </a:solidFill>
              </a:rPr>
              <a:pPr/>
              <a:t>5</a:t>
            </a:fld>
            <a:endParaRPr lang="en-US">
              <a:solidFill>
                <a:srgbClr val="151517"/>
              </a:solidFill>
            </a:endParaRPr>
          </a:p>
        </p:txBody>
      </p:sp>
      <p:sp>
        <p:nvSpPr>
          <p:cNvPr id="504835" name="Text Box 3"/>
          <p:cNvSpPr txBox="1">
            <a:spLocks noChangeArrowheads="1"/>
          </p:cNvSpPr>
          <p:nvPr/>
        </p:nvSpPr>
        <p:spPr bwMode="auto">
          <a:xfrm>
            <a:off x="119062" y="5181600"/>
            <a:ext cx="856773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dirty="0"/>
              <a:t> </a:t>
            </a:r>
            <a:r>
              <a:rPr lang="en-US" sz="2800" b="1" dirty="0" smtClean="0">
                <a:latin typeface="Comic Sans MS" pitchFamily="66" charset="0"/>
              </a:rPr>
              <a:t>Distinguishable only by mass (and possibly lifetime)- hence measure velocity (v) and momentum (</a:t>
            </a:r>
            <a:r>
              <a:rPr lang="en-US" sz="2800" b="1" dirty="0" err="1" smtClean="0">
                <a:latin typeface="Comic Sans MS" pitchFamily="66" charset="0"/>
              </a:rPr>
              <a:t>gmv</a:t>
            </a:r>
            <a:r>
              <a:rPr lang="en-US" sz="2800" b="1" dirty="0" smtClean="0">
                <a:latin typeface="Comic Sans MS" pitchFamily="66" charset="0"/>
              </a:rPr>
              <a:t>) of the parent particle to find out m and thus the quark content.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504836" name="Text Box 4"/>
          <p:cNvSpPr txBox="1">
            <a:spLocks noChangeArrowheads="1"/>
          </p:cNvSpPr>
          <p:nvPr/>
        </p:nvSpPr>
        <p:spPr bwMode="auto">
          <a:xfrm>
            <a:off x="6172200" y="395287"/>
            <a:ext cx="278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Nico Berry (nicoberry.com)</a:t>
            </a:r>
          </a:p>
        </p:txBody>
      </p:sp>
      <p:sp>
        <p:nvSpPr>
          <p:cNvPr id="504837" name="Text Box 5"/>
          <p:cNvSpPr txBox="1">
            <a:spLocks noChangeArrowheads="1"/>
          </p:cNvSpPr>
          <p:nvPr/>
        </p:nvSpPr>
        <p:spPr bwMode="auto">
          <a:xfrm>
            <a:off x="76200" y="1524000"/>
            <a:ext cx="16621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Charge +2/3e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04839" name="Rectangle 7"/>
          <p:cNvSpPr>
            <a:spLocks noRot="1" noChangeArrowheads="1"/>
          </p:cNvSpPr>
          <p:nvPr/>
        </p:nvSpPr>
        <p:spPr bwMode="auto">
          <a:xfrm>
            <a:off x="-76200" y="-76200"/>
            <a:ext cx="9296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75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bizarre </a:t>
            </a: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structure of 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basic matter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04840" name="Text Box 8"/>
          <p:cNvSpPr txBox="1">
            <a:spLocks noChangeArrowheads="1"/>
          </p:cNvSpPr>
          <p:nvPr/>
        </p:nvSpPr>
        <p:spPr bwMode="auto">
          <a:xfrm>
            <a:off x="6134100" y="4006850"/>
            <a:ext cx="2019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M=175,000 MeV</a:t>
            </a:r>
          </a:p>
        </p:txBody>
      </p:sp>
      <p:sp>
        <p:nvSpPr>
          <p:cNvPr id="504841" name="Rectangle 9"/>
          <p:cNvSpPr>
            <a:spLocks noChangeArrowheads="1"/>
          </p:cNvSpPr>
          <p:nvPr/>
        </p:nvSpPr>
        <p:spPr bwMode="auto">
          <a:xfrm>
            <a:off x="6134100" y="4540250"/>
            <a:ext cx="1508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M=4,500 MeV</a:t>
            </a:r>
          </a:p>
        </p:txBody>
      </p:sp>
      <p:sp>
        <p:nvSpPr>
          <p:cNvPr id="504842" name="Rectangle 10"/>
          <p:cNvSpPr>
            <a:spLocks noChangeArrowheads="1"/>
          </p:cNvSpPr>
          <p:nvPr/>
        </p:nvSpPr>
        <p:spPr bwMode="auto">
          <a:xfrm>
            <a:off x="1781175" y="3962400"/>
            <a:ext cx="1190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M~2  MeV</a:t>
            </a:r>
          </a:p>
        </p:txBody>
      </p:sp>
      <p:sp>
        <p:nvSpPr>
          <p:cNvPr id="504843" name="Rectangle 11"/>
          <p:cNvSpPr>
            <a:spLocks noChangeArrowheads="1"/>
          </p:cNvSpPr>
          <p:nvPr/>
        </p:nvSpPr>
        <p:spPr bwMode="auto">
          <a:xfrm>
            <a:off x="3962400" y="3976688"/>
            <a:ext cx="1457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M=1750 MeV</a:t>
            </a:r>
          </a:p>
        </p:txBody>
      </p:sp>
      <p:sp>
        <p:nvSpPr>
          <p:cNvPr id="504844" name="Rectangle 12"/>
          <p:cNvSpPr>
            <a:spLocks noChangeArrowheads="1"/>
          </p:cNvSpPr>
          <p:nvPr/>
        </p:nvSpPr>
        <p:spPr bwMode="auto">
          <a:xfrm>
            <a:off x="3984625" y="4267200"/>
            <a:ext cx="1349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M=300 MeV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03414" y="3606740"/>
            <a:ext cx="16491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Charge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-1/3e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8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5400" b="1" dirty="0" smtClean="0"/>
              <a:t>Truth in Advertising-       Current Problems</a:t>
            </a:r>
            <a:br>
              <a:rPr lang="en-US" sz="5400" b="1" dirty="0" smtClean="0"/>
            </a:br>
            <a:r>
              <a:rPr lang="en-US" sz="4000" dirty="0" smtClean="0">
                <a:solidFill>
                  <a:schemeClr val="tx1"/>
                </a:solidFill>
              </a:rPr>
              <a:t>(remember we’re only in 3</a:t>
            </a:r>
            <a:r>
              <a:rPr lang="en-US" sz="4000" baseline="30000" dirty="0" smtClean="0">
                <a:solidFill>
                  <a:schemeClr val="tx1"/>
                </a:solidFill>
              </a:rPr>
              <a:t>rd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yr</a:t>
            </a:r>
            <a:r>
              <a:rPr lang="en-US" sz="4000" dirty="0" smtClean="0">
                <a:solidFill>
                  <a:schemeClr val="tx1"/>
                </a:solidFill>
              </a:rPr>
              <a:t>)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52596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Uniformity of ALD (parallel efforts at ANL,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Arradiance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)- will be solved…</a:t>
            </a:r>
            <a:endParaRPr lang="en-US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itchFamily="66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mic Sans MS" pitchFamily="66" charset="0"/>
              </a:rPr>
              <a:t>V</a:t>
            </a:r>
            <a:r>
              <a:rPr lang="en-US" b="1" dirty="0" smtClean="0">
                <a:solidFill>
                  <a:srgbClr val="FF6600"/>
                </a:solidFill>
                <a:latin typeface="Comic Sans MS" pitchFamily="66" charset="0"/>
              </a:rPr>
              <a:t>acuum </a:t>
            </a:r>
            <a:r>
              <a:rPr lang="en-US" b="1" dirty="0" smtClean="0">
                <a:solidFill>
                  <a:srgbClr val="FF6600"/>
                </a:solidFill>
                <a:latin typeface="Comic Sans MS" pitchFamily="66" charset="0"/>
              </a:rPr>
              <a:t>transfer </a:t>
            </a:r>
            <a:r>
              <a:rPr lang="en-US" b="1" dirty="0" smtClean="0">
                <a:solidFill>
                  <a:srgbClr val="FF6600"/>
                </a:solidFill>
                <a:latin typeface="Comic Sans MS" pitchFamily="66" charset="0"/>
              </a:rPr>
              <a:t>assembly- ceramic in progress (SSL); several years for glass package most likely… </a:t>
            </a:r>
            <a:endParaRPr lang="en-US" b="1" dirty="0" smtClean="0">
              <a:solidFill>
                <a:srgbClr val="FF6600"/>
              </a:solidFill>
              <a:latin typeface="Comic Sans MS" pitchFamily="66" charset="0"/>
            </a:endParaRPr>
          </a:p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`Frugal’ top seal for glass package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(progress)</a:t>
            </a:r>
            <a:endParaRPr lang="en-US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itchFamily="66" charset="0"/>
            </a:endParaRPr>
          </a:p>
          <a:p>
            <a:r>
              <a:rPr lang="en-US" b="1" dirty="0" smtClean="0">
                <a:latin typeface="Comic Sans MS" pitchFamily="66" charset="0"/>
              </a:rPr>
              <a:t>Optimization for specific applications (e.g. Collider, KOTO, HE and LE neutrinos, PET</a:t>
            </a:r>
          </a:p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Lack of simulation for applications (help?) </a:t>
            </a:r>
            <a:endParaRPr lang="en-US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en-US" b="1" dirty="0" smtClean="0">
              <a:solidFill>
                <a:srgbClr val="FF6600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CE1D-5596-468D-8E76-83203EE38BF6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50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400" b="1" u="sng" dirty="0" smtClean="0">
                <a:solidFill>
                  <a:srgbClr val="FF0000"/>
                </a:solidFill>
              </a:rPr>
              <a:t>More Information on LAPPD: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860E1-DCC7-425F-85E9-53AF7D191A60}" type="datetime1">
              <a:rPr lang="en-US" smtClean="0"/>
              <a:t>6/9/2012</a:t>
            </a:fld>
            <a:endParaRPr lang="en-US"/>
          </a:p>
        </p:txBody>
      </p:sp>
      <p:sp>
        <p:nvSpPr>
          <p:cNvPr id="4710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RealTime 2012  Berkeley CA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009041BC-162E-416C-BAD0-4ACDE259D1CF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51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47110" name="TextBox 6"/>
          <p:cNvSpPr txBox="1">
            <a:spLocks noChangeArrowheads="1"/>
          </p:cNvSpPr>
          <p:nvPr/>
        </p:nvSpPr>
        <p:spPr bwMode="auto">
          <a:xfrm>
            <a:off x="0" y="1524000"/>
            <a:ext cx="9144000" cy="427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Main Page</a:t>
            </a:r>
            <a:r>
              <a:rPr lang="en-US" sz="3600" dirty="0">
                <a:solidFill>
                  <a:srgbClr val="FF0000"/>
                </a:solidFill>
              </a:rPr>
              <a:t>: </a:t>
            </a:r>
            <a:r>
              <a:rPr lang="en-US" sz="3600" dirty="0">
                <a:solidFill>
                  <a:srgbClr val="FF0000"/>
                </a:solidFill>
                <a:hlinkClick r:id="rId2"/>
              </a:rPr>
              <a:t>http://</a:t>
            </a:r>
            <a:r>
              <a:rPr lang="en-US" sz="3600" dirty="0" smtClean="0">
                <a:solidFill>
                  <a:srgbClr val="FF0000"/>
                </a:solidFill>
                <a:hlinkClick r:id="rId2"/>
              </a:rPr>
              <a:t>psec.uchicago.edu</a:t>
            </a:r>
            <a:r>
              <a:rPr lang="en-US" sz="3600" dirty="0" smtClean="0">
                <a:solidFill>
                  <a:srgbClr val="FF0000"/>
                </a:solidFill>
              </a:rPr>
              <a:t>     (has the links to the Library and Blogs)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151517"/>
                </a:solidFill>
              </a:rPr>
              <a:t>Library: </a:t>
            </a:r>
            <a:r>
              <a:rPr lang="en-US" sz="3600" dirty="0" smtClean="0">
                <a:solidFill>
                  <a:srgbClr val="151517"/>
                </a:solidFill>
              </a:rPr>
              <a:t>Workshops, Godparent Reviews, Image </a:t>
            </a:r>
            <a:r>
              <a:rPr lang="en-US" sz="3600" dirty="0">
                <a:solidFill>
                  <a:srgbClr val="151517"/>
                </a:solidFill>
              </a:rPr>
              <a:t>Library, Document </a:t>
            </a:r>
            <a:r>
              <a:rPr lang="en-US" sz="3600" dirty="0" smtClean="0">
                <a:solidFill>
                  <a:srgbClr val="151517"/>
                </a:solidFill>
              </a:rPr>
              <a:t>Library, </a:t>
            </a:r>
            <a:r>
              <a:rPr lang="en-US" sz="3600" dirty="0">
                <a:solidFill>
                  <a:srgbClr val="151517"/>
                </a:solidFill>
              </a:rPr>
              <a:t>Links to MCP, Photocathode, Materials Literature, etc.;</a:t>
            </a:r>
          </a:p>
          <a:p>
            <a:r>
              <a:rPr lang="en-US" sz="3600" dirty="0">
                <a:solidFill>
                  <a:schemeClr val="tx1">
                    <a:lumMod val="50000"/>
                  </a:schemeClr>
                </a:solidFill>
              </a:rPr>
              <a:t>Blog: Our log-book- open to all (say yes to certificate Cerberus, etc.)- can keep track of us (at least several companies do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</a:rPr>
              <a:t>);</a:t>
            </a:r>
            <a:endParaRPr lang="en-US" sz="3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15E66-3CD5-4C51-A8EC-144CE2CD835F}" type="datetime1">
              <a:rPr lang="en-US" smtClean="0"/>
              <a:t>6/9/2012</a:t>
            </a:fld>
            <a:endParaRPr lang="en-US"/>
          </a:p>
        </p:txBody>
      </p:sp>
      <p:sp>
        <p:nvSpPr>
          <p:cNvPr id="4710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RealTime 2012  Berkeley CA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009041BC-162E-416C-BAD0-4ACDE259D1CF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52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438400"/>
            <a:ext cx="32512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ea typeface="+mj-ea"/>
                <a:cs typeface="+mj-cs"/>
              </a:rPr>
              <a:t>The 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6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solidFill>
                  <a:schemeClr val="bg2">
                    <a:lumMod val="50000"/>
                  </a:schemeClr>
                </a:solidFill>
              </a:rPr>
              <a:t>Backup slides</a:t>
            </a:r>
            <a:endParaRPr lang="en-US" sz="7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F446-1AAB-4C76-A5AD-81D43F454C59}" type="datetime1">
              <a:rPr lang="en-US" smtClean="0"/>
              <a:t>6/9/2012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53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02" y="1602554"/>
            <a:ext cx="6711098" cy="502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8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002060"/>
                </a:solidFill>
              </a:rPr>
              <a:t>Parallel Efforts on Specific Applications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0" y="762000"/>
            <a:ext cx="9144000" cy="1143000"/>
          </a:xfrm>
          <a:noFill/>
          <a:ln w="38100">
            <a:noFill/>
          </a:ln>
        </p:spPr>
        <p:txBody>
          <a:bodyPr/>
          <a:lstStyle/>
          <a:p>
            <a:pPr algn="ctr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FFF00"/>
                </a:solidFill>
              </a:rPr>
              <a:t>.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8D5F-6FB3-4B91-AFDF-AB54C8856AAE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1638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80C6C39A-EBB7-4DA7-80A9-7812BF60E718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54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16390" name="Oval 4"/>
          <p:cNvSpPr>
            <a:spLocks noChangeArrowheads="1"/>
          </p:cNvSpPr>
          <p:nvPr/>
        </p:nvSpPr>
        <p:spPr bwMode="auto">
          <a:xfrm>
            <a:off x="2705100" y="1524000"/>
            <a:ext cx="3771900" cy="3276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endParaRPr lang="en-US"/>
          </a:p>
        </p:txBody>
      </p:sp>
      <p:sp>
        <p:nvSpPr>
          <p:cNvPr id="16391" name="Text Box 5"/>
          <p:cNvSpPr txBox="1">
            <a:spLocks noChangeArrowheads="1"/>
          </p:cNvSpPr>
          <p:nvPr/>
        </p:nvSpPr>
        <p:spPr bwMode="auto">
          <a:xfrm>
            <a:off x="3429000" y="2133600"/>
            <a:ext cx="2743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LAPD Detector Development</a:t>
            </a:r>
          </a:p>
        </p:txBody>
      </p:sp>
      <p:grpSp>
        <p:nvGrpSpPr>
          <p:cNvPr id="16392" name="Group 6"/>
          <p:cNvGrpSpPr>
            <a:grpSpLocks/>
          </p:cNvGrpSpPr>
          <p:nvPr/>
        </p:nvGrpSpPr>
        <p:grpSpPr bwMode="auto">
          <a:xfrm>
            <a:off x="838200" y="685800"/>
            <a:ext cx="1524000" cy="1524000"/>
            <a:chOff x="528" y="432"/>
            <a:chExt cx="960" cy="960"/>
          </a:xfrm>
        </p:grpSpPr>
        <p:sp>
          <p:nvSpPr>
            <p:cNvPr id="16430" name="Oval 7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31" name="Text Box 8"/>
            <p:cNvSpPr txBox="1">
              <a:spLocks noChangeArrowheads="1"/>
            </p:cNvSpPr>
            <p:nvPr/>
          </p:nvSpPr>
          <p:spPr bwMode="auto">
            <a:xfrm>
              <a:off x="576" y="624"/>
              <a:ext cx="912" cy="6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dirty="0">
                  <a:solidFill>
                    <a:srgbClr val="002060"/>
                  </a:solidFill>
                </a:rPr>
                <a:t>PET</a:t>
              </a:r>
            </a:p>
            <a:p>
              <a:pPr algn="ctr">
                <a:lnSpc>
                  <a:spcPct val="70000"/>
                </a:lnSpc>
                <a:spcBef>
                  <a:spcPct val="25000"/>
                </a:spcBef>
                <a:buFontTx/>
                <a:buNone/>
              </a:pPr>
              <a:r>
                <a:rPr lang="en-US" sz="1800" b="0" dirty="0">
                  <a:solidFill>
                    <a:srgbClr val="002060"/>
                  </a:solidFill>
                </a:rPr>
                <a:t>(UC/BSD, UCB, Lyon)</a:t>
              </a:r>
            </a:p>
          </p:txBody>
        </p:sp>
      </p:grpSp>
      <p:grpSp>
        <p:nvGrpSpPr>
          <p:cNvPr id="16393" name="Group 9"/>
          <p:cNvGrpSpPr>
            <a:grpSpLocks/>
          </p:cNvGrpSpPr>
          <p:nvPr/>
        </p:nvGrpSpPr>
        <p:grpSpPr bwMode="auto">
          <a:xfrm>
            <a:off x="6705600" y="685800"/>
            <a:ext cx="1524000" cy="1524000"/>
            <a:chOff x="528" y="432"/>
            <a:chExt cx="960" cy="960"/>
          </a:xfrm>
        </p:grpSpPr>
        <p:sp>
          <p:nvSpPr>
            <p:cNvPr id="16428" name="Oval 10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29" name="Text Box 11"/>
            <p:cNvSpPr txBox="1">
              <a:spLocks noChangeArrowheads="1"/>
            </p:cNvSpPr>
            <p:nvPr/>
          </p:nvSpPr>
          <p:spPr bwMode="auto">
            <a:xfrm>
              <a:off x="576" y="624"/>
              <a:ext cx="912" cy="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dirty="0">
                  <a:solidFill>
                    <a:srgbClr val="FF0066"/>
                  </a:solidFill>
                </a:rPr>
                <a:t>Collider</a:t>
              </a:r>
            </a:p>
            <a:p>
              <a:pPr algn="ctr">
                <a:lnSpc>
                  <a:spcPct val="70000"/>
                </a:lnSpc>
                <a:spcBef>
                  <a:spcPct val="25000"/>
                </a:spcBef>
                <a:buFontTx/>
                <a:buNone/>
              </a:pPr>
              <a:r>
                <a:rPr lang="en-US" sz="1800" b="0" dirty="0">
                  <a:solidFill>
                    <a:srgbClr val="FF0066"/>
                  </a:solidFill>
                </a:rPr>
                <a:t>(UC, </a:t>
              </a:r>
              <a:r>
                <a:rPr lang="en-US" sz="1800" b="0" dirty="0" err="1">
                  <a:solidFill>
                    <a:srgbClr val="FF0066"/>
                  </a:solidFill>
                </a:rPr>
                <a:t>ANL,Saclay</a:t>
              </a:r>
              <a:r>
                <a:rPr lang="en-US" sz="1800" b="0" dirty="0">
                  <a:solidFill>
                    <a:srgbClr val="FF0066"/>
                  </a:solidFill>
                </a:rPr>
                <a:t>.</a:t>
              </a:r>
            </a:p>
          </p:txBody>
        </p:sp>
      </p:grpSp>
      <p:grpSp>
        <p:nvGrpSpPr>
          <p:cNvPr id="16394" name="Group 15"/>
          <p:cNvGrpSpPr>
            <a:grpSpLocks/>
          </p:cNvGrpSpPr>
          <p:nvPr/>
        </p:nvGrpSpPr>
        <p:grpSpPr bwMode="auto">
          <a:xfrm>
            <a:off x="6188075" y="4611688"/>
            <a:ext cx="1889125" cy="1524000"/>
            <a:chOff x="452" y="432"/>
            <a:chExt cx="1190" cy="960"/>
          </a:xfrm>
        </p:grpSpPr>
        <p:sp>
          <p:nvSpPr>
            <p:cNvPr id="16426" name="Oval 16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27" name="Text Box 17"/>
            <p:cNvSpPr txBox="1">
              <a:spLocks noChangeArrowheads="1"/>
            </p:cNvSpPr>
            <p:nvPr/>
          </p:nvSpPr>
          <p:spPr bwMode="auto">
            <a:xfrm>
              <a:off x="452" y="551"/>
              <a:ext cx="1190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dirty="0">
                  <a:solidFill>
                    <a:srgbClr val="FF3300"/>
                  </a:solidFill>
                </a:rPr>
                <a:t>Mass Spec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 b="0" dirty="0">
                  <a:solidFill>
                    <a:srgbClr val="FF3300"/>
                  </a:solidFill>
                </a:rPr>
                <a:t>Andy Davis, Mike </a:t>
              </a:r>
              <a:r>
                <a:rPr lang="en-US" sz="1800" b="0" dirty="0" err="1">
                  <a:solidFill>
                    <a:srgbClr val="FF3300"/>
                  </a:solidFill>
                </a:rPr>
                <a:t>Pellin</a:t>
              </a:r>
              <a:r>
                <a:rPr lang="en-US" sz="1800" b="0" dirty="0">
                  <a:solidFill>
                    <a:srgbClr val="FF3300"/>
                  </a:solidFill>
                </a:rPr>
                <a:t>, Eric </a:t>
              </a:r>
              <a:r>
                <a:rPr lang="en-US" sz="1800" b="0" dirty="0" err="1">
                  <a:solidFill>
                    <a:srgbClr val="FF3300"/>
                  </a:solidFill>
                </a:rPr>
                <a:t>Oberla</a:t>
              </a:r>
              <a:endParaRPr lang="en-US" sz="1800" b="0" dirty="0">
                <a:solidFill>
                  <a:srgbClr val="FF3300"/>
                </a:solidFill>
              </a:endParaRPr>
            </a:p>
          </p:txBody>
        </p:sp>
      </p:grpSp>
      <p:grpSp>
        <p:nvGrpSpPr>
          <p:cNvPr id="16395" name="Group 18"/>
          <p:cNvGrpSpPr>
            <a:grpSpLocks/>
          </p:cNvGrpSpPr>
          <p:nvPr/>
        </p:nvGrpSpPr>
        <p:grpSpPr bwMode="auto">
          <a:xfrm>
            <a:off x="3429000" y="5334000"/>
            <a:ext cx="2362200" cy="1524000"/>
            <a:chOff x="288" y="432"/>
            <a:chExt cx="1488" cy="960"/>
          </a:xfrm>
        </p:grpSpPr>
        <p:sp>
          <p:nvSpPr>
            <p:cNvPr id="16424" name="Oval 19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25" name="Text Box 20"/>
            <p:cNvSpPr txBox="1">
              <a:spLocks noChangeArrowheads="1"/>
            </p:cNvSpPr>
            <p:nvPr/>
          </p:nvSpPr>
          <p:spPr bwMode="auto">
            <a:xfrm>
              <a:off x="288" y="473"/>
              <a:ext cx="1488" cy="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dirty="0">
                  <a:solidFill>
                    <a:schemeClr val="accent4">
                      <a:lumMod val="10000"/>
                    </a:schemeClr>
                  </a:solidFill>
                </a:rPr>
                <a:t>Non-proliferation</a:t>
              </a:r>
            </a:p>
            <a:p>
              <a:pPr algn="ctr">
                <a:lnSpc>
                  <a:spcPct val="70000"/>
                </a:lnSpc>
                <a:spcBef>
                  <a:spcPct val="25000"/>
                </a:spcBef>
                <a:buFontTx/>
                <a:buNone/>
              </a:pPr>
              <a:r>
                <a:rPr lang="en-US" sz="1800" b="0" dirty="0" smtClean="0">
                  <a:solidFill>
                    <a:schemeClr val="accent4">
                      <a:lumMod val="10000"/>
                    </a:schemeClr>
                  </a:solidFill>
                </a:rPr>
                <a:t>LLNL,ANL,UC</a:t>
              </a:r>
              <a:endParaRPr lang="en-US" sz="1800" b="0" dirty="0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</p:grpSp>
      <p:sp>
        <p:nvSpPr>
          <p:cNvPr id="16396" name="Line 21"/>
          <p:cNvSpPr>
            <a:spLocks noChangeShapeType="1"/>
          </p:cNvSpPr>
          <p:nvPr/>
        </p:nvSpPr>
        <p:spPr bwMode="auto">
          <a:xfrm>
            <a:off x="2209800" y="1905000"/>
            <a:ext cx="7620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7" name="Line 22"/>
          <p:cNvSpPr>
            <a:spLocks noChangeShapeType="1"/>
          </p:cNvSpPr>
          <p:nvPr/>
        </p:nvSpPr>
        <p:spPr bwMode="auto">
          <a:xfrm flipH="1">
            <a:off x="6248400" y="1981200"/>
            <a:ext cx="6096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8" name="Line 23"/>
          <p:cNvSpPr>
            <a:spLocks noChangeShapeType="1"/>
          </p:cNvSpPr>
          <p:nvPr/>
        </p:nvSpPr>
        <p:spPr bwMode="auto">
          <a:xfrm>
            <a:off x="4572000" y="480060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9" name="Line 24"/>
          <p:cNvSpPr>
            <a:spLocks noChangeShapeType="1"/>
          </p:cNvSpPr>
          <p:nvPr/>
        </p:nvSpPr>
        <p:spPr bwMode="auto">
          <a:xfrm flipV="1">
            <a:off x="2362200" y="4191000"/>
            <a:ext cx="685800" cy="7254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0" name="Line 25"/>
          <p:cNvSpPr>
            <a:spLocks noChangeShapeType="1"/>
          </p:cNvSpPr>
          <p:nvPr/>
        </p:nvSpPr>
        <p:spPr bwMode="auto">
          <a:xfrm>
            <a:off x="6019800" y="4191000"/>
            <a:ext cx="6096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1" name="Text Box 26"/>
          <p:cNvSpPr txBox="1">
            <a:spLocks noChangeArrowheads="1"/>
          </p:cNvSpPr>
          <p:nvPr/>
        </p:nvSpPr>
        <p:spPr bwMode="auto">
          <a:xfrm>
            <a:off x="3276600" y="3900488"/>
            <a:ext cx="2819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rgbClr val="FFFF00"/>
                </a:solidFill>
              </a:rPr>
              <a:t>Drawing Not To Scale (!)</a:t>
            </a:r>
          </a:p>
        </p:txBody>
      </p:sp>
      <p:sp>
        <p:nvSpPr>
          <p:cNvPr id="16402" name="Text Box 27"/>
          <p:cNvSpPr txBox="1">
            <a:spLocks noChangeArrowheads="1"/>
          </p:cNvSpPr>
          <p:nvPr/>
        </p:nvSpPr>
        <p:spPr bwMode="auto">
          <a:xfrm>
            <a:off x="3048000" y="3046413"/>
            <a:ext cx="35052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b="0" dirty="0" err="1">
                <a:solidFill>
                  <a:schemeClr val="bg1"/>
                </a:solidFill>
              </a:rPr>
              <a:t>ANL,Arradiance,Chicago,Fermilab</a:t>
            </a:r>
            <a:r>
              <a:rPr lang="en-US" sz="1800" b="0" dirty="0">
                <a:solidFill>
                  <a:schemeClr val="bg1"/>
                </a:solidFill>
              </a:rPr>
              <a:t>, </a:t>
            </a:r>
            <a:r>
              <a:rPr lang="en-US" sz="1800" b="0" dirty="0" err="1">
                <a:solidFill>
                  <a:schemeClr val="bg1"/>
                </a:solidFill>
              </a:rPr>
              <a:t>Hawaii,Muons,Inc,SLAC,SSL</a:t>
            </a:r>
            <a:r>
              <a:rPr lang="en-US" sz="1800" b="0" dirty="0">
                <a:solidFill>
                  <a:schemeClr val="bg1"/>
                </a:solidFill>
              </a:rPr>
              <a:t>/UCB, </a:t>
            </a:r>
            <a:r>
              <a:rPr lang="en-US" sz="1800" b="0" dirty="0" smtClean="0">
                <a:solidFill>
                  <a:schemeClr val="bg1"/>
                </a:solidFill>
              </a:rPr>
              <a:t>UIUC, Wash.  U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16403" name="Text Box 28"/>
          <p:cNvSpPr txBox="1">
            <a:spLocks noChangeArrowheads="1"/>
          </p:cNvSpPr>
          <p:nvPr/>
        </p:nvSpPr>
        <p:spPr bwMode="auto">
          <a:xfrm>
            <a:off x="2590800" y="786825"/>
            <a:ext cx="4267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2000" dirty="0">
                <a:solidFill>
                  <a:srgbClr val="FF0000"/>
                </a:solidFill>
              </a:rPr>
              <a:t>Explicit strategy for  staying on </a:t>
            </a:r>
            <a:r>
              <a:rPr lang="en-US" sz="2000" dirty="0" smtClean="0">
                <a:solidFill>
                  <a:srgbClr val="FF0000"/>
                </a:solidFill>
              </a:rPr>
              <a:t>task-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Multiple parallel cooperative efforts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404" name="Text Box 29"/>
          <p:cNvSpPr txBox="1">
            <a:spLocks noChangeArrowheads="1"/>
          </p:cNvSpPr>
          <p:nvPr/>
        </p:nvSpPr>
        <p:spPr bwMode="auto">
          <a:xfrm>
            <a:off x="5791200" y="6080125"/>
            <a:ext cx="3505200" cy="79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5000"/>
              </a:spcBef>
              <a:buFontTx/>
              <a:buNone/>
            </a:pPr>
            <a:r>
              <a:rPr lang="en-US" sz="2000" dirty="0">
                <a:solidFill>
                  <a:srgbClr val="FF0000"/>
                </a:solidFill>
              </a:rPr>
              <a:t>All these need work- naturally tend to lag the reality of the detector development</a:t>
            </a:r>
          </a:p>
        </p:txBody>
      </p:sp>
      <p:grpSp>
        <p:nvGrpSpPr>
          <p:cNvPr id="16405" name="Group 30"/>
          <p:cNvGrpSpPr>
            <a:grpSpLocks/>
          </p:cNvGrpSpPr>
          <p:nvPr/>
        </p:nvGrpSpPr>
        <p:grpSpPr bwMode="auto">
          <a:xfrm>
            <a:off x="990600" y="4724400"/>
            <a:ext cx="1824038" cy="1524000"/>
            <a:chOff x="482" y="432"/>
            <a:chExt cx="1095" cy="960"/>
          </a:xfrm>
        </p:grpSpPr>
        <p:sp>
          <p:nvSpPr>
            <p:cNvPr id="16422" name="Oval 31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23" name="Text Box 32"/>
            <p:cNvSpPr txBox="1">
              <a:spLocks noChangeArrowheads="1"/>
            </p:cNvSpPr>
            <p:nvPr/>
          </p:nvSpPr>
          <p:spPr bwMode="auto">
            <a:xfrm>
              <a:off x="482" y="624"/>
              <a:ext cx="1095" cy="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dirty="0">
                  <a:solidFill>
                    <a:srgbClr val="FF0000"/>
                  </a:solidFill>
                </a:rPr>
                <a:t>Neutrinos</a:t>
              </a:r>
            </a:p>
            <a:p>
              <a:pPr algn="ctr">
                <a:lnSpc>
                  <a:spcPct val="70000"/>
                </a:lnSpc>
                <a:spcBef>
                  <a:spcPct val="25000"/>
                </a:spcBef>
                <a:buFontTx/>
                <a:buNone/>
              </a:pPr>
              <a:r>
                <a:rPr lang="en-US" sz="1800" b="0" dirty="0">
                  <a:solidFill>
                    <a:srgbClr val="FF0000"/>
                  </a:solidFill>
                </a:rPr>
                <a:t>(Matt, </a:t>
              </a:r>
              <a:r>
                <a:rPr lang="en-US" sz="1800" b="0" dirty="0" err="1">
                  <a:solidFill>
                    <a:srgbClr val="FF0000"/>
                  </a:solidFill>
                </a:rPr>
                <a:t>Mayly</a:t>
              </a:r>
              <a:r>
                <a:rPr lang="en-US" sz="1800" b="0" dirty="0">
                  <a:solidFill>
                    <a:srgbClr val="FF0000"/>
                  </a:solidFill>
                </a:rPr>
                <a:t>, Bob, John, ..; </a:t>
              </a:r>
              <a:r>
                <a:rPr lang="en-US" sz="1800" b="0" dirty="0" err="1">
                  <a:solidFill>
                    <a:srgbClr val="FF0000"/>
                  </a:solidFill>
                </a:rPr>
                <a:t>Zelimir</a:t>
              </a:r>
              <a:r>
                <a:rPr lang="en-US" sz="1800" b="0" dirty="0">
                  <a:solidFill>
                    <a:srgbClr val="FF0000"/>
                  </a:solidFill>
                </a:rPr>
                <a:t>)</a:t>
              </a:r>
            </a:p>
          </p:txBody>
        </p:sp>
      </p:grpSp>
      <p:sp>
        <p:nvSpPr>
          <p:cNvPr id="16406" name="Oval 34"/>
          <p:cNvSpPr>
            <a:spLocks noChangeArrowheads="1"/>
          </p:cNvSpPr>
          <p:nvPr/>
        </p:nvSpPr>
        <p:spPr bwMode="auto">
          <a:xfrm>
            <a:off x="152400" y="2555875"/>
            <a:ext cx="15240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endParaRPr lang="en-US"/>
          </a:p>
        </p:txBody>
      </p:sp>
      <p:sp>
        <p:nvSpPr>
          <p:cNvPr id="16407" name="Text Box 35"/>
          <p:cNvSpPr txBox="1">
            <a:spLocks noChangeArrowheads="1"/>
          </p:cNvSpPr>
          <p:nvPr/>
        </p:nvSpPr>
        <p:spPr bwMode="auto">
          <a:xfrm>
            <a:off x="228600" y="2743200"/>
            <a:ext cx="144780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spcBef>
                <a:spcPct val="5000"/>
              </a:spcBef>
              <a:buFontTx/>
              <a:buNone/>
            </a:pPr>
            <a:r>
              <a:rPr lang="en-US" dirty="0" err="1">
                <a:solidFill>
                  <a:srgbClr val="FFFF00"/>
                </a:solidFill>
              </a:rPr>
              <a:t>Muon</a:t>
            </a:r>
            <a:r>
              <a:rPr lang="en-US" dirty="0">
                <a:solidFill>
                  <a:srgbClr val="FFFF00"/>
                </a:solidFill>
              </a:rPr>
              <a:t> Cooling</a:t>
            </a:r>
          </a:p>
          <a:p>
            <a:pPr algn="ctr">
              <a:lnSpc>
                <a:spcPct val="70000"/>
              </a:lnSpc>
              <a:spcBef>
                <a:spcPct val="25000"/>
              </a:spcBef>
              <a:buFontTx/>
              <a:buNone/>
            </a:pPr>
            <a:r>
              <a:rPr lang="en-US" sz="1800" b="0" dirty="0" err="1">
                <a:solidFill>
                  <a:srgbClr val="FFFF00"/>
                </a:solidFill>
              </a:rPr>
              <a:t>Muons,Inc</a:t>
            </a:r>
            <a:endParaRPr lang="en-US" sz="1800" b="0" dirty="0">
              <a:solidFill>
                <a:srgbClr val="FFFF00"/>
              </a:solidFill>
            </a:endParaRPr>
          </a:p>
          <a:p>
            <a:pPr algn="ctr">
              <a:lnSpc>
                <a:spcPct val="70000"/>
              </a:lnSpc>
              <a:spcBef>
                <a:spcPct val="25000"/>
              </a:spcBef>
              <a:buFontTx/>
              <a:buNone/>
            </a:pPr>
            <a:r>
              <a:rPr lang="en-US" sz="1800" b="0" dirty="0">
                <a:solidFill>
                  <a:srgbClr val="FFFF00"/>
                </a:solidFill>
              </a:rPr>
              <a:t>(SBIR)</a:t>
            </a:r>
          </a:p>
        </p:txBody>
      </p:sp>
      <p:sp>
        <p:nvSpPr>
          <p:cNvPr id="16408" name="Line 36"/>
          <p:cNvSpPr>
            <a:spLocks noChangeShapeType="1"/>
          </p:cNvSpPr>
          <p:nvPr/>
        </p:nvSpPr>
        <p:spPr bwMode="auto">
          <a:xfrm flipV="1">
            <a:off x="1676400" y="3429000"/>
            <a:ext cx="990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409" name="Group 15"/>
          <p:cNvGrpSpPr>
            <a:grpSpLocks/>
          </p:cNvGrpSpPr>
          <p:nvPr/>
        </p:nvGrpSpPr>
        <p:grpSpPr bwMode="auto">
          <a:xfrm>
            <a:off x="7391400" y="2667000"/>
            <a:ext cx="1524000" cy="1524000"/>
            <a:chOff x="528" y="432"/>
            <a:chExt cx="960" cy="960"/>
          </a:xfrm>
        </p:grpSpPr>
        <p:sp>
          <p:nvSpPr>
            <p:cNvPr id="16420" name="Oval 16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21" name="Text Box 17"/>
            <p:cNvSpPr txBox="1">
              <a:spLocks noChangeArrowheads="1"/>
            </p:cNvSpPr>
            <p:nvPr/>
          </p:nvSpPr>
          <p:spPr bwMode="auto">
            <a:xfrm>
              <a:off x="576" y="624"/>
              <a:ext cx="912" cy="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dirty="0">
                  <a:solidFill>
                    <a:schemeClr val="accent2">
                      <a:lumMod val="50000"/>
                    </a:schemeClr>
                  </a:solidFill>
                </a:rPr>
                <a:t>K-&gt;</a:t>
              </a:r>
              <a:r>
                <a:rPr lang="en-US" dirty="0" err="1">
                  <a:solidFill>
                    <a:schemeClr val="accent2">
                      <a:lumMod val="50000"/>
                    </a:schemeClr>
                  </a:solidFill>
                  <a:latin typeface="Symbol" pitchFamily="18" charset="2"/>
                </a:rPr>
                <a:t>pnn</a:t>
              </a:r>
              <a:endParaRPr lang="en-US" dirty="0">
                <a:solidFill>
                  <a:schemeClr val="accent2">
                    <a:lumMod val="50000"/>
                  </a:schemeClr>
                </a:solidFill>
                <a:latin typeface="Symbol" pitchFamily="18" charset="2"/>
              </a:endParaRPr>
            </a:p>
            <a:p>
              <a:pPr algn="ctr">
                <a:lnSpc>
                  <a:spcPct val="70000"/>
                </a:lnSpc>
                <a:spcBef>
                  <a:spcPct val="25000"/>
                </a:spcBef>
                <a:buFontTx/>
                <a:buNone/>
              </a:pPr>
              <a:r>
                <a:rPr lang="en-US" sz="1800" b="0" dirty="0" smtClean="0">
                  <a:solidFill>
                    <a:schemeClr val="accent2">
                      <a:lumMod val="50000"/>
                    </a:schemeClr>
                  </a:solidFill>
                </a:rPr>
                <a:t>JPARC</a:t>
              </a:r>
              <a:endParaRPr lang="en-US" sz="1800" b="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16410" name="Line 25"/>
          <p:cNvSpPr>
            <a:spLocks noChangeShapeType="1"/>
          </p:cNvSpPr>
          <p:nvPr/>
        </p:nvSpPr>
        <p:spPr bwMode="auto">
          <a:xfrm flipV="1">
            <a:off x="6477000" y="3370263"/>
            <a:ext cx="914400" cy="25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6411" name="Straight Connector 2"/>
          <p:cNvCxnSpPr>
            <a:cxnSpLocks noChangeShapeType="1"/>
          </p:cNvCxnSpPr>
          <p:nvPr/>
        </p:nvCxnSpPr>
        <p:spPr bwMode="auto">
          <a:xfrm>
            <a:off x="7108825" y="34290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2" name="Straight Connector 4"/>
          <p:cNvCxnSpPr>
            <a:cxnSpLocks noChangeShapeType="1"/>
            <a:stCxn id="16420" idx="2"/>
            <a:endCxn id="16410" idx="1"/>
          </p:cNvCxnSpPr>
          <p:nvPr/>
        </p:nvCxnSpPr>
        <p:spPr bwMode="auto">
          <a:xfrm flipV="1">
            <a:off x="7391400" y="3370263"/>
            <a:ext cx="0" cy="587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3" name="Straight Connector 6"/>
          <p:cNvCxnSpPr>
            <a:cxnSpLocks noChangeShapeType="1"/>
          </p:cNvCxnSpPr>
          <p:nvPr/>
        </p:nvCxnSpPr>
        <p:spPr bwMode="auto">
          <a:xfrm>
            <a:off x="7696200" y="32766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4" name="Straight Connector 8"/>
          <p:cNvCxnSpPr>
            <a:cxnSpLocks noChangeShapeType="1"/>
          </p:cNvCxnSpPr>
          <p:nvPr/>
        </p:nvCxnSpPr>
        <p:spPr bwMode="auto">
          <a:xfrm>
            <a:off x="7696200" y="32766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5" name="Straight Connector 10"/>
          <p:cNvCxnSpPr>
            <a:cxnSpLocks noChangeShapeType="1"/>
          </p:cNvCxnSpPr>
          <p:nvPr/>
        </p:nvCxnSpPr>
        <p:spPr bwMode="auto">
          <a:xfrm>
            <a:off x="7696200" y="25908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6" name="Straight Connector 12"/>
          <p:cNvCxnSpPr>
            <a:cxnSpLocks noChangeShapeType="1"/>
          </p:cNvCxnSpPr>
          <p:nvPr/>
        </p:nvCxnSpPr>
        <p:spPr bwMode="auto">
          <a:xfrm>
            <a:off x="7696200" y="29718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7" name="Straight Connector 14"/>
          <p:cNvCxnSpPr>
            <a:cxnSpLocks noChangeShapeType="1"/>
          </p:cNvCxnSpPr>
          <p:nvPr/>
        </p:nvCxnSpPr>
        <p:spPr bwMode="auto">
          <a:xfrm>
            <a:off x="7239000" y="27432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8" name="Straight Connector 16"/>
          <p:cNvCxnSpPr>
            <a:cxnSpLocks noChangeShapeType="1"/>
          </p:cNvCxnSpPr>
          <p:nvPr/>
        </p:nvCxnSpPr>
        <p:spPr bwMode="auto">
          <a:xfrm>
            <a:off x="7391400" y="41910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9" name="Straight Connector 18"/>
          <p:cNvCxnSpPr>
            <a:cxnSpLocks noChangeShapeType="1"/>
          </p:cNvCxnSpPr>
          <p:nvPr/>
        </p:nvCxnSpPr>
        <p:spPr bwMode="auto">
          <a:xfrm>
            <a:off x="7239000" y="34290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5943600"/>
            <a:ext cx="9144000" cy="609600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n-US" sz="2400">
                <a:solidFill>
                  <a:srgbClr val="FFFF00"/>
                </a:solidFill>
              </a:rPr>
              <a:t>First measurements of gain in an ALD SEE layer at the APS laser test setup (</a:t>
            </a:r>
            <a:r>
              <a:rPr lang="en-US" sz="2000">
                <a:solidFill>
                  <a:srgbClr val="FFFF00"/>
                </a:solidFill>
                <a:effectLst/>
              </a:rPr>
              <a:t>Bernhard Adams, Matthieu Cholet, and Matt Wetstein)</a:t>
            </a:r>
            <a:r>
              <a:rPr lang="en-US" sz="400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14A1D-316C-4FA9-8A59-1D4FD5998111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D31BF-2FFD-4891-8858-628A3391F72A}" type="slidenum">
              <a:rPr lang="en-US"/>
              <a:pPr/>
              <a:t>55</a:t>
            </a:fld>
            <a:endParaRPr lang="en-US"/>
          </a:p>
        </p:txBody>
      </p:sp>
      <p:pic>
        <p:nvPicPr>
          <p:cNvPr id="101380" name="Picture 4" descr="matt_AmplificationComparison_A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5" b="2927"/>
          <a:stretch>
            <a:fillRect/>
          </a:stretch>
        </p:blipFill>
        <p:spPr bwMode="auto">
          <a:xfrm>
            <a:off x="2362200" y="1327150"/>
            <a:ext cx="4724400" cy="452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0" y="6858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/>
              <a:t> Testing Group: Bernhard Adams, Matthieu Cholet, and Matt Wetstein at the APS, Ossy Siegmund’s group at SSL</a:t>
            </a:r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7315200" y="1981200"/>
            <a:ext cx="14478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b="0"/>
              <a:t>LAPPD Preliminary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b="0"/>
              <a:t>(very) </a:t>
            </a:r>
          </a:p>
        </p:txBody>
      </p:sp>
      <p:sp>
        <p:nvSpPr>
          <p:cNvPr id="101384" name="Rectangle 8"/>
          <p:cNvSpPr>
            <a:spLocks noChangeArrowheads="1"/>
          </p:cNvSpPr>
          <p:nvPr/>
        </p:nvSpPr>
        <p:spPr bwMode="auto">
          <a:xfrm>
            <a:off x="234950" y="0"/>
            <a:ext cx="86741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MCP and  Photocathode Testing</a:t>
            </a:r>
          </a:p>
        </p:txBody>
      </p:sp>
      <p:sp>
        <p:nvSpPr>
          <p:cNvPr id="101386" name="Text Box 10"/>
          <p:cNvSpPr txBox="1">
            <a:spLocks noChangeArrowheads="1"/>
          </p:cNvSpPr>
          <p:nvPr/>
        </p:nvSpPr>
        <p:spPr bwMode="auto">
          <a:xfrm>
            <a:off x="304800" y="1981200"/>
            <a:ext cx="18288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FF0000"/>
                </a:solidFill>
              </a:rPr>
              <a:t>N. B.!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51517"/>
                </a:solidFill>
              </a:rPr>
              <a:t>K</a:t>
            </a:r>
            <a:r>
              <a:rPr lang="en-US" b="1" baseline="-25000" dirty="0" smtClean="0">
                <a:solidFill>
                  <a:srgbClr val="151517"/>
                </a:solidFill>
              </a:rPr>
              <a:t>L</a:t>
            </a:r>
            <a:r>
              <a:rPr lang="en-US" b="1" dirty="0" smtClean="0">
                <a:solidFill>
                  <a:srgbClr val="151517"/>
                </a:solidFill>
              </a:rPr>
              <a:t> to </a:t>
            </a:r>
            <a:r>
              <a:rPr lang="en-US" b="1" dirty="0" err="1" smtClean="0">
                <a:solidFill>
                  <a:srgbClr val="151517"/>
                </a:solidFill>
              </a:rPr>
              <a:t>pizero</a:t>
            </a:r>
            <a:r>
              <a:rPr lang="en-US" b="1" dirty="0" smtClean="0">
                <a:solidFill>
                  <a:srgbClr val="151517"/>
                </a:solidFill>
              </a:rPr>
              <a:t> nu-</a:t>
            </a:r>
            <a:r>
              <a:rPr lang="en-US" b="1" dirty="0" err="1" smtClean="0">
                <a:solidFill>
                  <a:srgbClr val="151517"/>
                </a:solidFill>
              </a:rPr>
              <a:t>nubar</a:t>
            </a:r>
            <a:endParaRPr lang="en-US" b="1" dirty="0">
              <a:solidFill>
                <a:srgbClr val="151517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7E210-49F8-4449-B723-434ADA035333}" type="datetime1">
              <a:rPr lang="en-US" smtClean="0"/>
              <a:t>6/9/2012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19399" y="2914462"/>
            <a:ext cx="3124201" cy="3943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71799" y="3066862"/>
            <a:ext cx="3124201" cy="3943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4199" y="3219262"/>
            <a:ext cx="3124201" cy="394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82563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b="1" dirty="0" smtClean="0">
                <a:solidFill>
                  <a:srgbClr val="002060"/>
                </a:solidFill>
              </a:rPr>
              <a:t>The Large-Area Psec Photo-Detector Collaboration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68B9-3843-4EB4-B03F-C5024FDCDE33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RealTime 2012  Berkeley CA</a:t>
            </a: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57</a:t>
            </a:fld>
            <a:endParaRPr lang="en-US" sz="1200" b="0" smtClean="0"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28700"/>
            <a:ext cx="76708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5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76200"/>
            <a:ext cx="8229600" cy="1325562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5400" b="1" dirty="0" smtClean="0">
                <a:solidFill>
                  <a:srgbClr val="002060"/>
                </a:solidFill>
              </a:rPr>
              <a:t>Photocathodes</a:t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Subject of next talk by Klaus- touch on here only briefly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89041"/>
            <a:ext cx="6099895" cy="639759"/>
          </a:xfrm>
        </p:spPr>
        <p:txBody>
          <a:bodyPr>
            <a:normAutofit/>
          </a:bodyPr>
          <a:lstStyle/>
          <a:p>
            <a:pPr marL="0" indent="0">
              <a:lnSpc>
                <a:spcPct val="85000"/>
              </a:lnSpc>
              <a:buSzPct val="125000"/>
              <a:buNone/>
              <a:defRPr/>
            </a:pPr>
            <a:r>
              <a:rPr lang="en-US" b="1" dirty="0" smtClean="0">
                <a:solidFill>
                  <a:srgbClr val="151517"/>
                </a:solidFill>
              </a:rPr>
              <a:t>LAPPD goal- 20-25% QE, 8”-square </a:t>
            </a:r>
            <a:endParaRPr lang="en-US" b="1" dirty="0">
              <a:solidFill>
                <a:srgbClr val="151517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48DB-6D46-474B-A19D-4F2A9A8DDBE6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RealTime 2012  Berkeley CA</a:t>
            </a: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58</a:t>
            </a:fld>
            <a:endParaRPr lang="en-US" sz="1200" b="0" smtClean="0">
              <a:latin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3" t="31364" r="24452" b="15210"/>
          <a:stretch/>
        </p:blipFill>
        <p:spPr bwMode="auto">
          <a:xfrm>
            <a:off x="3594699" y="2126347"/>
            <a:ext cx="5478433" cy="358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6" y="2057400"/>
            <a:ext cx="3222523" cy="42934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615438"/>
            <a:ext cx="9601200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5000"/>
              </a:lnSpc>
              <a:spcBef>
                <a:spcPct val="20000"/>
              </a:spcBef>
              <a:buSzPct val="125000"/>
              <a:defRPr/>
            </a:pPr>
            <a:r>
              <a:rPr lang="en-US" sz="3200" b="1" dirty="0" smtClean="0">
                <a:solidFill>
                  <a:srgbClr val="151517"/>
                </a:solidFill>
              </a:rPr>
              <a:t>2 parallel efforts: SSL (knows how), and ANL (learning) </a:t>
            </a:r>
            <a:endParaRPr lang="en-US" sz="3200" b="1" dirty="0">
              <a:solidFill>
                <a:srgbClr val="151517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25604" y="2057400"/>
            <a:ext cx="2427396" cy="8802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rgbClr val="151517"/>
                </a:solidFill>
              </a:rPr>
              <a:t>ANL</a:t>
            </a: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rgbClr val="151517"/>
                </a:solidFill>
              </a:rPr>
              <a:t>Optical stand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041058" y="5719920"/>
            <a:ext cx="4824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151517"/>
                </a:solidFill>
              </a:rPr>
              <a:t>First cathodes made at ANL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838200" y="3657600"/>
            <a:ext cx="228600" cy="206232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49561" y="5766107"/>
            <a:ext cx="325460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</a:rPr>
              <a:t>Burle</a:t>
            </a:r>
            <a:r>
              <a:rPr lang="en-US" sz="3200" b="1" dirty="0" smtClean="0">
                <a:solidFill>
                  <a:srgbClr val="C00000"/>
                </a:solidFill>
              </a:rPr>
              <a:t> commercial </a:t>
            </a:r>
          </a:p>
          <a:p>
            <a:r>
              <a:rPr lang="en-US" sz="3200" b="1" dirty="0" smtClean="0">
                <a:solidFill>
                  <a:srgbClr val="C00000"/>
                </a:solidFill>
              </a:rPr>
              <a:t>equipment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066800" y="3795076"/>
            <a:ext cx="1610033" cy="19248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286001" y="2819400"/>
            <a:ext cx="390832" cy="1128076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7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5400" b="1" dirty="0" smtClean="0">
                <a:solidFill>
                  <a:srgbClr val="002060"/>
                </a:solidFill>
              </a:rPr>
              <a:t>Hermetic Packaging</a:t>
            </a:r>
            <a:br>
              <a:rPr lang="en-US" sz="5400" b="1" dirty="0" smtClean="0">
                <a:solidFill>
                  <a:srgbClr val="002060"/>
                </a:solidFill>
              </a:rPr>
            </a:b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809"/>
            <a:ext cx="8229600" cy="510382"/>
          </a:xfrm>
        </p:spPr>
        <p:txBody>
          <a:bodyPr>
            <a:normAutofit fontScale="92500"/>
          </a:bodyPr>
          <a:lstStyle/>
          <a:p>
            <a:pPr>
              <a:lnSpc>
                <a:spcPct val="85000"/>
              </a:lnSpc>
              <a:buSzPct val="125000"/>
              <a:defRPr/>
            </a:pPr>
            <a:r>
              <a:rPr lang="en-US" b="1" dirty="0" smtClean="0">
                <a:solidFill>
                  <a:srgbClr val="151517"/>
                </a:solidFill>
              </a:rPr>
              <a:t>Top Seal and Photocathode- this year’s priority</a:t>
            </a:r>
            <a:endParaRPr lang="en-US" b="1" dirty="0">
              <a:solidFill>
                <a:srgbClr val="151517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0DBA-8F39-4C57-B212-940DAA36917C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RealTime 2012  Berkeley CA</a:t>
            </a: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59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71600" y="1524000"/>
            <a:ext cx="2514600" cy="1295400"/>
          </a:xfrm>
          <a:prstGeom prst="roundRect">
            <a:avLst/>
          </a:prstGeom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4800" y="2895600"/>
            <a:ext cx="2667000" cy="1676400"/>
          </a:xfrm>
          <a:prstGeom prst="roundRect">
            <a:avLst/>
          </a:prstGeom>
          <a:ln w="571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200400" y="2819400"/>
            <a:ext cx="2514600" cy="1715729"/>
          </a:xfrm>
          <a:prstGeom prst="roundRect">
            <a:avLst/>
          </a:prstGeom>
          <a:ln w="571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43600" y="2789904"/>
            <a:ext cx="2286000" cy="1699812"/>
          </a:xfrm>
          <a:prstGeom prst="roundRect">
            <a:avLst/>
          </a:prstGeom>
          <a:ln w="571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6" y="2978437"/>
            <a:ext cx="2194560" cy="1417320"/>
          </a:xfrm>
          <a:prstGeom prst="rect">
            <a:avLst/>
          </a:prstGeom>
        </p:spPr>
      </p:pic>
      <p:pic>
        <p:nvPicPr>
          <p:cNvPr id="14" name="Picture 13" descr="Large process tan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819401"/>
            <a:ext cx="1770195" cy="1670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200" y="4815348"/>
            <a:ext cx="2514600" cy="1895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Commercial RFI for 100 tiles</a:t>
            </a:r>
          </a:p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C00000"/>
                </a:solidFill>
              </a:rPr>
              <a:t>(Have had one proposal for 7K- 21K tiles/</a:t>
            </a:r>
            <a:r>
              <a:rPr lang="en-US" sz="2400" b="1" dirty="0" err="1" smtClean="0">
                <a:solidFill>
                  <a:srgbClr val="C00000"/>
                </a:solidFill>
              </a:rPr>
              <a:t>yr</a:t>
            </a:r>
            <a:r>
              <a:rPr lang="en-US" sz="2400" b="1" dirty="0" smtClean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4800600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Tile Development Facility at ANL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0" y="4800600"/>
            <a:ext cx="327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Production Facility at SSL/UCB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12347" r="40568" b="22838"/>
          <a:stretch/>
        </p:blipFill>
        <p:spPr bwMode="auto">
          <a:xfrm>
            <a:off x="6128032" y="2819401"/>
            <a:ext cx="1613888" cy="157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H="1">
            <a:off x="2057400" y="1828800"/>
            <a:ext cx="2209800" cy="99060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267200" y="1779191"/>
            <a:ext cx="0" cy="101071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267200" y="1828800"/>
            <a:ext cx="2438400" cy="96110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3400" y="1823003"/>
            <a:ext cx="2472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 parallel paths</a:t>
            </a:r>
          </a:p>
        </p:txBody>
      </p:sp>
    </p:spTree>
    <p:extLst>
      <p:ext uri="{BB962C8B-B14F-4D97-AF65-F5344CB8AC3E}">
        <p14:creationId xmlns:p14="http://schemas.microsoft.com/office/powerpoint/2010/main" val="425880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sz="4900" dirty="0"/>
          </a:p>
        </p:txBody>
      </p:sp>
      <p:sp>
        <p:nvSpPr>
          <p:cNvPr id="514055" name="Rectangle 7"/>
          <p:cNvSpPr>
            <a:spLocks noGrp="1" noChangeArrowheads="1"/>
          </p:cNvSpPr>
          <p:nvPr>
            <p:ph idx="1"/>
          </p:nvPr>
        </p:nvSpPr>
        <p:spPr>
          <a:xfrm>
            <a:off x="0" y="5943600"/>
            <a:ext cx="9296400" cy="639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Need, e.g.-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Higgs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gamma-gamma at the LHC - tie the photons to the correct  vertex, and more precisely reconstruct the mass of the pair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24A4-098F-4619-BC55-A4F0E1DD268A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66D47-42DE-4585-8FFF-DAE555659A65}" type="slidenum">
              <a:rPr lang="en-US"/>
              <a:pPr/>
              <a:t>6</a:t>
            </a:fld>
            <a:endParaRPr lang="en-US"/>
          </a:p>
        </p:txBody>
      </p:sp>
      <p:pic>
        <p:nvPicPr>
          <p:cNvPr id="514054" name="Picture 6" descr="toback_z_vs_t_plo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09625"/>
            <a:ext cx="5991225" cy="507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76200"/>
            <a:ext cx="8458200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Major problem coming up at LHC- </a:t>
            </a:r>
            <a:r>
              <a:rPr lang="en-US" sz="3600" b="1" dirty="0" err="1" smtClean="0">
                <a:solidFill>
                  <a:srgbClr val="FF0000"/>
                </a:solidFill>
              </a:rPr>
              <a:t>vertexing</a:t>
            </a:r>
            <a:r>
              <a:rPr lang="en-US" sz="3600" b="1" dirty="0" smtClean="0">
                <a:solidFill>
                  <a:srgbClr val="FF0000"/>
                </a:solidFill>
              </a:rPr>
              <a:t> at high luminosity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(quote  Joe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</a:rPr>
              <a:t>Incandela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, CMS)</a:t>
            </a:r>
            <a:endParaRPr lang="en-US" sz="3600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54546" y="2536254"/>
            <a:ext cx="2267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Time (ns)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7400" y="5410200"/>
            <a:ext cx="8035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Vertex position along beam line</a:t>
            </a:r>
            <a:r>
              <a:rPr lang="en-US" sz="3200" b="1" dirty="0" smtClean="0">
                <a:solidFill>
                  <a:srgbClr val="FF0000"/>
                </a:solidFill>
              </a:rPr>
              <a:t> (cm)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048002" y="1828800"/>
            <a:ext cx="457198" cy="114300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68914" y="1886857"/>
            <a:ext cx="2017486" cy="192314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05200" y="1886857"/>
            <a:ext cx="1981200" cy="116114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00400" y="1295400"/>
            <a:ext cx="3962400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3 different interactions in one beam crossing </a:t>
            </a:r>
            <a:endParaRPr lang="en-US" sz="24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19400" y="46482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</a:rPr>
              <a:t>Multi-vertex event at CDF (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Tevatron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</a:rPr>
              <a:t>)</a:t>
            </a:r>
            <a:endParaRPr lang="en-US" sz="2400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172200"/>
            <a:ext cx="7162800" cy="381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Matt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Wetstein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; ANL&amp;UC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5" y="914401"/>
            <a:ext cx="7783059" cy="5271066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C073-13E4-4167-982F-9784133E1B15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399" y="-152400"/>
            <a:ext cx="83983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a typeface="+mj-ea"/>
                <a:cs typeface="+mj-cs"/>
              </a:rPr>
              <a:t>Works on GEANT events too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33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pPr eaLnBrk="1" hangingPunct="1">
              <a:lnSpc>
                <a:spcPct val="6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b="1" dirty="0"/>
              <a:t>S</a:t>
            </a:r>
            <a:r>
              <a:rPr lang="en-US" b="1" dirty="0" smtClean="0"/>
              <a:t>ampling </a:t>
            </a:r>
            <a:r>
              <a:rPr lang="en-US" b="1" dirty="0"/>
              <a:t>calorimeters </a:t>
            </a:r>
            <a:r>
              <a:rPr lang="en-US" b="1" dirty="0" smtClean="0"/>
              <a:t> based on thin cheap </a:t>
            </a:r>
            <a:r>
              <a:rPr lang="en-US" b="1" dirty="0" err="1" smtClean="0"/>
              <a:t>photodetectors</a:t>
            </a:r>
            <a:r>
              <a:rPr lang="en-US" b="1" dirty="0" smtClean="0"/>
              <a:t> with correlated time and space waveform sampling</a:t>
            </a:r>
            <a:endParaRPr lang="en-US" sz="2800" b="1" dirty="0" smtClean="0">
              <a:latin typeface="Comic Sans MS" pitchFamily="66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CFDAB-BADF-4D60-A634-033EF86CF6C2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44036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RealTime 2012  Berkeley CA</a:t>
            </a:r>
          </a:p>
        </p:txBody>
      </p:sp>
      <p:sp>
        <p:nvSpPr>
          <p:cNvPr id="4403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F76910B-79DE-4BEA-BE5B-9298A2E4EBCD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61</a:t>
            </a:fld>
            <a:endParaRPr lang="en-US" sz="1200" b="0" smtClean="0">
              <a:latin typeface="Arial" pitchFamily="34" charset="0"/>
            </a:endParaRPr>
          </a:p>
        </p:txBody>
      </p:sp>
      <p:pic>
        <p:nvPicPr>
          <p:cNvPr id="44038" name="Picture 4" descr="MicroPet_new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6667" b="2222"/>
          <a:stretch>
            <a:fillRect/>
          </a:stretch>
        </p:blipFill>
        <p:spPr bwMode="auto">
          <a:xfrm>
            <a:off x="1781175" y="1524000"/>
            <a:ext cx="5534025" cy="450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57" name="Rectangle 17"/>
          <p:cNvSpPr>
            <a:spLocks noChangeArrowheads="1"/>
          </p:cNvSpPr>
          <p:nvPr/>
        </p:nvSpPr>
        <p:spPr bwMode="auto">
          <a:xfrm>
            <a:off x="101874" y="5906869"/>
            <a:ext cx="9042126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2400" b="1" dirty="0" smtClean="0">
                <a:solidFill>
                  <a:srgbClr val="FF6600"/>
                </a:solidFill>
                <a:latin typeface="Comic Sans MS" pitchFamily="66" charset="0"/>
                <a:cs typeface="+mn-cs"/>
              </a:rPr>
              <a:t>Proposal: Alternating </a:t>
            </a:r>
            <a:r>
              <a:rPr lang="en-US" sz="2400" b="1" dirty="0">
                <a:solidFill>
                  <a:srgbClr val="FF6600"/>
                </a:solidFill>
                <a:latin typeface="Comic Sans MS" pitchFamily="66" charset="0"/>
                <a:cs typeface="+mn-cs"/>
              </a:rPr>
              <a:t>radiator and cheap 30-50 psec thin planar </a:t>
            </a:r>
            <a:r>
              <a:rPr lang="en-US" sz="2400" b="1" dirty="0" err="1">
                <a:solidFill>
                  <a:srgbClr val="FF6600"/>
                </a:solidFill>
                <a:latin typeface="Comic Sans MS" pitchFamily="66" charset="0"/>
                <a:cs typeface="+mn-cs"/>
              </a:rPr>
              <a:t>mcp-pmt’s</a:t>
            </a:r>
            <a:r>
              <a:rPr lang="en-US" sz="2400" b="1" dirty="0">
                <a:solidFill>
                  <a:srgbClr val="FF6600"/>
                </a:solidFill>
                <a:latin typeface="Comic Sans MS" pitchFamily="66" charset="0"/>
                <a:cs typeface="+mn-cs"/>
              </a:rPr>
              <a:t> on each </a:t>
            </a:r>
            <a:r>
              <a:rPr lang="en-US" sz="2400" b="1" dirty="0" smtClean="0">
                <a:solidFill>
                  <a:srgbClr val="FF6600"/>
                </a:solidFill>
                <a:latin typeface="Comic Sans MS" pitchFamily="66" charset="0"/>
                <a:cs typeface="+mn-cs"/>
              </a:rPr>
              <a:t>side (needs simulation work)</a:t>
            </a:r>
            <a:endParaRPr lang="en-US" sz="2400" b="1" dirty="0">
              <a:solidFill>
                <a:srgbClr val="FF66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4042" name="TextBox 2"/>
          <p:cNvSpPr txBox="1">
            <a:spLocks noChangeArrowheads="1"/>
          </p:cNvSpPr>
          <p:nvPr/>
        </p:nvSpPr>
        <p:spPr bwMode="auto">
          <a:xfrm>
            <a:off x="5599113" y="2266950"/>
            <a:ext cx="4495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lvl="2">
              <a:buFontTx/>
              <a:buNone/>
            </a:pPr>
            <a:r>
              <a:rPr lang="en-US" sz="2000" dirty="0">
                <a:solidFill>
                  <a:schemeClr val="bg2"/>
                </a:solidFill>
              </a:rPr>
              <a:t>Bill Moses (Lyon)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90488"/>
            <a:ext cx="9144000" cy="823912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sz="4000" b="1" dirty="0"/>
              <a:t>A</a:t>
            </a:r>
            <a:r>
              <a:rPr lang="en-US" sz="4000" b="1" dirty="0" smtClean="0"/>
              <a:t> `Quasi-digital’ MCP-based Calorimeter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idx="1"/>
          </p:nvPr>
        </p:nvSpPr>
        <p:spPr>
          <a:xfrm>
            <a:off x="0" y="5791200"/>
            <a:ext cx="9144000" cy="8556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Electron pattern (not a picture of the plate!)- SSL test, </a:t>
            </a:r>
            <a:r>
              <a:rPr lang="en-US" sz="2400" dirty="0" err="1" smtClean="0">
                <a:solidFill>
                  <a:srgbClr val="CC0066"/>
                </a:solidFill>
                <a:latin typeface="Comic Sans MS" pitchFamily="66" charset="0"/>
              </a:rPr>
              <a:t>Incom</a:t>
            </a: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 substrate, </a:t>
            </a:r>
            <a:r>
              <a:rPr lang="en-US" sz="2400" dirty="0" err="1" smtClean="0">
                <a:solidFill>
                  <a:srgbClr val="CC0066"/>
                </a:solidFill>
                <a:latin typeface="Comic Sans MS" pitchFamily="66" charset="0"/>
              </a:rPr>
              <a:t>Arradiance</a:t>
            </a: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 ALD. Note you can see the </a:t>
            </a:r>
            <a:r>
              <a:rPr lang="en-US" sz="2400" dirty="0" err="1" smtClean="0">
                <a:solidFill>
                  <a:srgbClr val="CC0066"/>
                </a:solidFill>
                <a:latin typeface="Comic Sans MS" pitchFamily="66" charset="0"/>
              </a:rPr>
              <a:t>multi’s</a:t>
            </a: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 in both plates =&gt;  ~50 micron resolution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00F8C-4087-4A03-970A-DB1C5962AD91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4608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RealTime 2012  Berkeley CA</a:t>
            </a:r>
          </a:p>
        </p:txBody>
      </p:sp>
      <p:sp>
        <p:nvSpPr>
          <p:cNvPr id="4608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B23E47F-F5A0-4EEE-A05E-175DAFD303C5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62</a:t>
            </a:fld>
            <a:endParaRPr lang="en-US" sz="1200" b="0" smtClean="0">
              <a:latin typeface="Arial" pitchFamily="34" charset="0"/>
            </a:endParaRPr>
          </a:p>
        </p:txBody>
      </p:sp>
      <p:pic>
        <p:nvPicPr>
          <p:cNvPr id="46087" name="Picture 4" descr="ossy_2p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r="9679"/>
          <a:stretch>
            <a:fillRect/>
          </a:stretch>
        </p:blipFill>
        <p:spPr bwMode="auto">
          <a:xfrm>
            <a:off x="2408238" y="2057400"/>
            <a:ext cx="4983162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 Box 5"/>
          <p:cNvSpPr txBox="1">
            <a:spLocks noChangeArrowheads="1"/>
          </p:cNvSpPr>
          <p:nvPr/>
        </p:nvSpPr>
        <p:spPr bwMode="auto">
          <a:xfrm>
            <a:off x="7604125" y="2819400"/>
            <a:ext cx="169227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b="0" dirty="0">
                <a:solidFill>
                  <a:srgbClr val="FF0000"/>
                </a:solidFill>
                <a:latin typeface="Comic Sans MS" pitchFamily="66" charset="0"/>
              </a:rPr>
              <a:t>Note- at high gain the boundaries of the </a:t>
            </a:r>
            <a:r>
              <a:rPr lang="en-US" sz="2000" b="0" dirty="0" err="1">
                <a:solidFill>
                  <a:srgbClr val="FF0000"/>
                </a:solidFill>
                <a:latin typeface="Comic Sans MS" pitchFamily="66" charset="0"/>
              </a:rPr>
              <a:t>multi’s</a:t>
            </a:r>
            <a:r>
              <a:rPr lang="en-US" sz="2000" b="0" dirty="0">
                <a:solidFill>
                  <a:srgbClr val="FF0000"/>
                </a:solidFill>
                <a:latin typeface="Comic Sans MS" pitchFamily="66" charset="0"/>
              </a:rPr>
              <a:t> go away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820738"/>
            <a:ext cx="9144000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>
                <a:latin typeface="Comic Sans MS" pitchFamily="66" charset="0"/>
              </a:rPr>
              <a:t>Idea: can one saturate pores in the </a:t>
            </a:r>
            <a:r>
              <a:rPr lang="en-US" sz="2400" dirty="0" err="1" smtClean="0">
                <a:latin typeface="Comic Sans MS" pitchFamily="66" charset="0"/>
              </a:rPr>
              <a:t>the</a:t>
            </a:r>
            <a:r>
              <a:rPr lang="en-US" sz="2400" dirty="0" smtClean="0">
                <a:latin typeface="Comic Sans MS" pitchFamily="66" charset="0"/>
              </a:rPr>
              <a:t> MCP plate </a:t>
            </a:r>
            <a:r>
              <a:rPr lang="en-US" sz="2400" dirty="0" err="1" smtClean="0">
                <a:latin typeface="Comic Sans MS" pitchFamily="66" charset="0"/>
              </a:rPr>
              <a:t>s.t.output</a:t>
            </a:r>
            <a:r>
              <a:rPr lang="en-US" sz="2400" dirty="0" smtClean="0">
                <a:latin typeface="Comic Sans MS" pitchFamily="66" charset="0"/>
              </a:rPr>
              <a:t> is proportional to number of pores. Transmission line readout gives a cheap way to sample the whole lane with pulse height and time- get energy flow. </a:t>
            </a:r>
          </a:p>
        </p:txBody>
      </p:sp>
      <p:sp>
        <p:nvSpPr>
          <p:cNvPr id="46090" name="TextBox 1"/>
          <p:cNvSpPr txBox="1">
            <a:spLocks noChangeArrowheads="1"/>
          </p:cNvSpPr>
          <p:nvPr/>
        </p:nvSpPr>
        <p:spPr bwMode="auto">
          <a:xfrm>
            <a:off x="0" y="2667000"/>
            <a:ext cx="2514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buFontTx/>
              <a:buNone/>
            </a:pPr>
            <a:r>
              <a:rPr lang="en-US" sz="2400">
                <a:solidFill>
                  <a:srgbClr val="CC0066"/>
                </a:solidFill>
              </a:rPr>
              <a:t>Oswald Siegmund, Jason McPhate, Sharon Jelinsky, SSL (UCB)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4000"/>
              <a:t>FY-08 Funds –Chicago</a:t>
            </a:r>
            <a:br>
              <a:rPr lang="en-US" sz="4000"/>
            </a:br>
            <a:r>
              <a:rPr lang="en-US" sz="3200">
                <a:solidFill>
                  <a:srgbClr val="FFFF00"/>
                </a:solidFill>
              </a:rPr>
              <a:t>Anode Design and Simulation</a:t>
            </a:r>
            <a:br>
              <a:rPr lang="en-US" sz="3200">
                <a:solidFill>
                  <a:srgbClr val="FFFF00"/>
                </a:solidFill>
              </a:rPr>
            </a:br>
            <a:r>
              <a:rPr lang="en-US" sz="2400">
                <a:solidFill>
                  <a:srgbClr val="FFFF00"/>
                </a:solidFill>
              </a:rPr>
              <a:t>(Fukun Tang)</a:t>
            </a:r>
          </a:p>
        </p:txBody>
      </p:sp>
      <p:sp>
        <p:nvSpPr>
          <p:cNvPr id="4802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5D22-9AEA-44C9-AB7E-7BF71C5A4A90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6105-47D2-4C77-A0BE-0151AE39E4D6}" type="slidenum">
              <a:rPr lang="en-US"/>
              <a:pPr/>
              <a:t>63</a:t>
            </a:fld>
            <a:endParaRPr lang="en-US"/>
          </a:p>
        </p:txBody>
      </p:sp>
      <p:pic>
        <p:nvPicPr>
          <p:cNvPr id="4802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87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MCP+Transmission</a:t>
            </a:r>
            <a:r>
              <a:rPr lang="en-US" b="1" dirty="0" smtClean="0"/>
              <a:t> Lines Sampled at Both Ends Provide Time and 2D Space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2001044"/>
            <a:ext cx="4914900" cy="3724275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54AC-301A-4513-BA00-3FA5A762304D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RealTime 2012  Berkeley CA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52600" y="57912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10000"/>
                  </a:schemeClr>
                </a:solidFill>
              </a:rPr>
              <a:t>8” Tiles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1600" y="5527371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10-15 GS/sec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Waveform Sampling ASICS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0472" y="2523934"/>
            <a:ext cx="2133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DADADA">
                    <a:lumMod val="10000"/>
                  </a:srgbClr>
                </a:solidFill>
              </a:rPr>
              <a:t>Field </a:t>
            </a:r>
            <a:r>
              <a:rPr lang="en-US" sz="2000" b="1" dirty="0" err="1" smtClean="0">
                <a:solidFill>
                  <a:srgbClr val="DADADA">
                    <a:lumMod val="10000"/>
                  </a:srgbClr>
                </a:solidFill>
              </a:rPr>
              <a:t>Programable</a:t>
            </a:r>
            <a:r>
              <a:rPr lang="en-US" sz="2000" b="1" dirty="0" smtClean="0">
                <a:solidFill>
                  <a:srgbClr val="DADADA">
                    <a:lumMod val="10000"/>
                  </a:srgbClr>
                </a:solidFill>
              </a:rPr>
              <a:t> Gate Arrays 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DADADA">
                    <a:lumMod val="10000"/>
                  </a:srgbClr>
                </a:solidFill>
              </a:rPr>
              <a:t>(not as shown- PC cards will be folded behind the panel- not this ugly…</a:t>
            </a:r>
            <a:endParaRPr lang="en-US" sz="20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514600" y="4114800"/>
            <a:ext cx="800100" cy="1676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371600" y="2971800"/>
            <a:ext cx="952500" cy="1430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676900" y="4347949"/>
            <a:ext cx="0" cy="117942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10400" y="2523934"/>
            <a:ext cx="2133600" cy="1740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Single serial </a:t>
            </a:r>
            <a:r>
              <a:rPr lang="en-US" b="1" dirty="0" err="1" smtClean="0">
                <a:solidFill>
                  <a:srgbClr val="002060"/>
                </a:solidFill>
              </a:rPr>
              <a:t>Gbit</a:t>
            </a:r>
            <a:r>
              <a:rPr lang="en-US" b="1" dirty="0" smtClean="0">
                <a:solidFill>
                  <a:srgbClr val="002060"/>
                </a:solidFill>
              </a:rPr>
              <a:t> connection will come out of panel with time and positions from center of back of panel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514600" y="4267200"/>
            <a:ext cx="1600200" cy="152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91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-457200"/>
            <a:ext cx="9372600" cy="15229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Applications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7" y="533399"/>
            <a:ext cx="8150949" cy="6019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4324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4">
                    <a:lumMod val="10000"/>
                  </a:schemeClr>
                </a:solidFill>
              </a:rPr>
              <a:t>SRI’s </a:t>
            </a:r>
            <a:r>
              <a:rPr lang="en-US" sz="1600" b="1" dirty="0">
                <a:solidFill>
                  <a:schemeClr val="accent4">
                    <a:lumMod val="10000"/>
                  </a:schemeClr>
                </a:solidFill>
              </a:rPr>
              <a:t>NABC </a:t>
            </a:r>
            <a:r>
              <a:rPr lang="en-US" sz="1600" b="1" dirty="0" smtClean="0">
                <a:solidFill>
                  <a:schemeClr val="accent4">
                    <a:lumMod val="10000"/>
                  </a:schemeClr>
                </a:solidFill>
              </a:rPr>
              <a:t>Approach </a:t>
            </a:r>
            <a:r>
              <a:rPr lang="en-US" sz="1600" b="1" dirty="0" smtClean="0">
                <a:solidFill>
                  <a:srgbClr val="151517"/>
                </a:solidFill>
                <a:hlinkClick r:id="rId3"/>
              </a:rPr>
              <a:t>http: //</a:t>
            </a:r>
            <a:r>
              <a:rPr lang="en-US" sz="1600" b="1" dirty="0">
                <a:solidFill>
                  <a:srgbClr val="151517"/>
                </a:solidFill>
                <a:hlinkClick r:id="rId3"/>
              </a:rPr>
              <a:t>www.itu.dk/~</a:t>
            </a:r>
            <a:r>
              <a:rPr lang="en-US" sz="1600" b="1" dirty="0" smtClean="0">
                <a:solidFill>
                  <a:srgbClr val="151517"/>
                </a:solidFill>
                <a:hlinkClick r:id="rId3"/>
              </a:rPr>
              <a:t>jeppeh/DIKP/NABC.pdf</a:t>
            </a:r>
            <a:r>
              <a:rPr lang="en-US" sz="1600" b="1" dirty="0" smtClean="0">
                <a:solidFill>
                  <a:srgbClr val="151517"/>
                </a:solidFill>
              </a:rPr>
              <a:t> (</a:t>
            </a:r>
            <a:r>
              <a:rPr lang="en-US" sz="1600" b="1" dirty="0" smtClean="0">
                <a:solidFill>
                  <a:schemeClr val="accent4">
                    <a:lumMod val="10000"/>
                  </a:schemeClr>
                </a:solidFill>
              </a:rPr>
              <a:t>sic-  Denmark?)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0" y="1143000"/>
            <a:ext cx="3505200" cy="5300246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4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81000" y="6458462"/>
            <a:ext cx="2133600" cy="365125"/>
          </a:xfrm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44EFD35-BB8F-48A5-82D7-A4432E91B499}" type="datetime1">
              <a:rPr lang="en-US" sz="1200" b="0" smtClean="0">
                <a:latin typeface="Arial" pitchFamily="34" charset="0"/>
              </a:rPr>
              <a:t>6/9/2012</a:t>
            </a:fld>
            <a:endParaRPr lang="en-US" sz="1200" b="0" dirty="0" smtClean="0">
              <a:latin typeface="Arial" pitchFamily="34" charset="0"/>
            </a:endParaRP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66</a:t>
            </a:fld>
            <a:endParaRPr lang="en-US" sz="1200" b="0" dirty="0" smtClean="0">
              <a:latin typeface="Arial" pitchFamily="34" charset="0"/>
            </a:endParaRPr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6705600" y="6492875"/>
            <a:ext cx="2133600" cy="365125"/>
          </a:xfrm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RealTime 2012  Berkeley CA</a:t>
            </a:r>
            <a:endParaRPr lang="en-US" sz="1200" b="0" dirty="0" smtClean="0">
              <a:latin typeface="Arial" pitchFamily="34" charset="0"/>
            </a:endParaRPr>
          </a:p>
        </p:txBody>
      </p:sp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92964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rgbClr val="002060"/>
                </a:solidFill>
              </a:rPr>
              <a:t>The 4 `Divisions’ of glass LAPPD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609599"/>
            <a:ext cx="4114800" cy="29152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81000" y="3657600"/>
            <a:ext cx="4114800" cy="304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685800"/>
            <a:ext cx="3505200" cy="457200"/>
          </a:xfrm>
        </p:spPr>
        <p:txBody>
          <a:bodyPr>
            <a:normAutofit/>
          </a:bodyPr>
          <a:lstStyle/>
          <a:p>
            <a:pPr marL="0" indent="0">
              <a:lnSpc>
                <a:spcPct val="65000"/>
              </a:lnSpc>
              <a:buClr>
                <a:srgbClr val="FFCC00"/>
              </a:buClr>
              <a:buNone/>
              <a:defRPr/>
            </a:pPr>
            <a:r>
              <a:rPr lang="en-US" b="1" dirty="0" smtClean="0">
                <a:solidFill>
                  <a:srgbClr val="C00000"/>
                </a:solidFill>
              </a:rPr>
              <a:t>Hermetic Packaging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8200" y="609599"/>
            <a:ext cx="3962400" cy="2895600"/>
          </a:xfrm>
          <a:prstGeom prst="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48200" y="3677265"/>
            <a:ext cx="4038600" cy="302833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724400" y="685800"/>
            <a:ext cx="3846871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5000"/>
              </a:lnSpc>
              <a:buClr>
                <a:srgbClr val="FFCC00"/>
              </a:buClr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rgbClr val="002060"/>
                </a:solidFill>
              </a:rPr>
              <a:t>Electronics/Integration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609600" y="3733800"/>
            <a:ext cx="3733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5000"/>
              </a:lnSpc>
              <a:buClr>
                <a:srgbClr val="FFCC00"/>
              </a:buClr>
              <a:buFont typeface="Arial" pitchFamily="34" charset="0"/>
              <a:buNone/>
              <a:defRPr/>
            </a:pPr>
            <a:r>
              <a:rPr lang="en-US" b="1" dirty="0" err="1" smtClean="0">
                <a:solidFill>
                  <a:srgbClr val="FF3300"/>
                </a:solidFill>
              </a:rPr>
              <a:t>MicroChannel</a:t>
            </a:r>
            <a:r>
              <a:rPr lang="en-US" b="1" dirty="0" smtClean="0">
                <a:solidFill>
                  <a:srgbClr val="FF3300"/>
                </a:solidFill>
              </a:rPr>
              <a:t> Plates</a:t>
            </a:r>
            <a:endParaRPr lang="en-US" b="1" dirty="0">
              <a:solidFill>
                <a:srgbClr val="FF3300"/>
              </a:solidFill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5105400" y="3733800"/>
            <a:ext cx="35052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5000"/>
              </a:lnSpc>
              <a:buClr>
                <a:srgbClr val="FFCC00"/>
              </a:buClr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Photocathodes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21704" r="3089" b="12022"/>
          <a:stretch/>
        </p:blipFill>
        <p:spPr>
          <a:xfrm>
            <a:off x="457201" y="1109194"/>
            <a:ext cx="3810000" cy="2015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34" y="1143000"/>
            <a:ext cx="3715366" cy="1886478"/>
          </a:xfrm>
          <a:prstGeom prst="rect">
            <a:avLst/>
          </a:prstGeom>
        </p:spPr>
      </p:pic>
      <p:pic>
        <p:nvPicPr>
          <p:cNvPr id="19" name="Picture 18" descr="2500v_400v_UV_1000se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156" y="4191000"/>
            <a:ext cx="2192688" cy="2148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34" y="4089134"/>
            <a:ext cx="1729234" cy="2311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t="13464" r="51170" b="3806"/>
          <a:stretch/>
        </p:blipFill>
        <p:spPr>
          <a:xfrm>
            <a:off x="6705600" y="4113716"/>
            <a:ext cx="1598511" cy="23632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200" y="3135868"/>
            <a:ext cx="346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This talk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53000" y="6336268"/>
            <a:ext cx="3404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See  (hear) Klaus </a:t>
            </a:r>
            <a:r>
              <a:rPr lang="en-US" b="1" dirty="0" err="1" smtClean="0">
                <a:solidFill>
                  <a:schemeClr val="tx2">
                    <a:lumMod val="10000"/>
                  </a:schemeClr>
                </a:solidFill>
              </a:rPr>
              <a:t>Attenkofer’s</a:t>
            </a:r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 talk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0682" y="6339559"/>
            <a:ext cx="1683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See  </a:t>
            </a:r>
            <a:r>
              <a:rPr lang="en-US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10000"/>
                  </a:schemeClr>
                </a:solidFill>
              </a:rPr>
              <a:t>Ossy’s</a:t>
            </a:r>
            <a:r>
              <a:rPr lang="en-US" b="1" smtClean="0">
                <a:solidFill>
                  <a:schemeClr val="tx2">
                    <a:lumMod val="10000"/>
                  </a:schemeClr>
                </a:solidFill>
              </a:rPr>
              <a:t> talk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41355" y="3135894"/>
            <a:ext cx="2487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See   Bob Wagner’s talk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6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-457200"/>
            <a:ext cx="9372600" cy="15229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LAPPD Performance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88787"/>
            <a:ext cx="3407939" cy="23930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842642"/>
            <a:ext cx="2971800" cy="20153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869645"/>
            <a:ext cx="2657475" cy="3168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3" t="23989" r="7053" b="9438"/>
          <a:stretch/>
        </p:blipFill>
        <p:spPr>
          <a:xfrm>
            <a:off x="5506289" y="889575"/>
            <a:ext cx="2494711" cy="31490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304800"/>
            <a:ext cx="3655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84A3FF">
                    <a:lumMod val="10000"/>
                  </a:srgbClr>
                </a:solidFill>
                <a:ea typeface="+mj-ea"/>
                <a:cs typeface="+mj-cs"/>
              </a:rPr>
              <a:t>Fast Preconditioning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5830526" y="304800"/>
            <a:ext cx="1889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84A3FF">
                    <a:lumMod val="10000"/>
                  </a:srgbClr>
                </a:solidFill>
              </a:rPr>
              <a:t>Low noise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953000" y="4139625"/>
            <a:ext cx="3921266" cy="781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rgbClr val="84A3FF">
                    <a:lumMod val="10000"/>
                  </a:srgbClr>
                </a:solidFill>
              </a:rPr>
              <a:t>400 micron resolution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84A3FF">
                    <a:lumMod val="10000"/>
                  </a:srgbClr>
                </a:solidFill>
              </a:rPr>
              <a:t>(8” plate, anode, PSEC-4)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1059841" y="4139625"/>
            <a:ext cx="30155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84A3FF">
                    <a:lumMod val="10000"/>
                  </a:srgbClr>
                </a:solidFill>
              </a:rPr>
              <a:t>High Gain (&gt;10</a:t>
            </a:r>
            <a:r>
              <a:rPr lang="en-US" sz="3200" b="1" baseline="30000" dirty="0" smtClean="0">
                <a:solidFill>
                  <a:srgbClr val="84A3FF">
                    <a:lumMod val="10000"/>
                  </a:srgbClr>
                </a:solidFill>
              </a:rPr>
              <a:t>7</a:t>
            </a:r>
            <a:r>
              <a:rPr lang="en-US" sz="3200" b="1" dirty="0" smtClean="0">
                <a:solidFill>
                  <a:srgbClr val="84A3FF">
                    <a:lumMod val="10000"/>
                  </a:srgbClr>
                </a:solidFill>
              </a:rPr>
              <a:t>)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567626" y="1219200"/>
            <a:ext cx="1166174" cy="1143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33800" y="1219200"/>
            <a:ext cx="76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54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4F15-FD4C-4C66-9BBE-08E81A8E86EB}" type="datetime1">
              <a:rPr lang="en-US" smtClean="0"/>
              <a:t>6/9/2012</a:t>
            </a:fld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AE483A-B479-456E-9864-C8F4F487E1AD}" type="slidenum">
              <a:rPr lang="en-US"/>
              <a:pPr/>
              <a:t>68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137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Application 4-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Cherenkov-sensitive Sampling Calorimeters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86400"/>
            <a:ext cx="3200400" cy="4873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6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en-US" sz="2000" b="1"/>
              <a:t>A picture of an em shower in a cloud-chamber with ½” Pb plates (Rossi, p215- from CY Chao)</a:t>
            </a:r>
          </a:p>
        </p:txBody>
      </p:sp>
      <p:pic>
        <p:nvPicPr>
          <p:cNvPr id="137222" name="Picture 6" descr="rich_sampling_cal_5th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23" name="Picture 7" descr="rossi_em_sh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30505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4" name="Rectangle 8"/>
          <p:cNvSpPr>
            <a:spLocks noChangeArrowheads="1"/>
          </p:cNvSpPr>
          <p:nvPr/>
        </p:nvSpPr>
        <p:spPr bwMode="auto">
          <a:xfrm>
            <a:off x="3086100" y="5486400"/>
            <a:ext cx="60579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65000"/>
              </a:lnSpc>
              <a:spcBef>
                <a:spcPct val="5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A  `cartoon’ of a fixed target geometry such as for JPARC’s KL-&gt; pizero nunubar (at UC, Yao Wah) or LHCb</a:t>
            </a:r>
          </a:p>
        </p:txBody>
      </p:sp>
      <p:sp>
        <p:nvSpPr>
          <p:cNvPr id="137225" name="Text Box 9"/>
          <p:cNvSpPr txBox="1">
            <a:spLocks noChangeArrowheads="1"/>
          </p:cNvSpPr>
          <p:nvPr/>
        </p:nvSpPr>
        <p:spPr bwMode="auto">
          <a:xfrm>
            <a:off x="3679825" y="4183063"/>
            <a:ext cx="1841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</a:t>
            </a:r>
          </a:p>
        </p:txBody>
      </p:sp>
      <p:sp>
        <p:nvSpPr>
          <p:cNvPr id="137226" name="Text Box 10"/>
          <p:cNvSpPr txBox="1">
            <a:spLocks noChangeArrowheads="1"/>
          </p:cNvSpPr>
          <p:nvPr/>
        </p:nvSpPr>
        <p:spPr bwMode="auto">
          <a:xfrm>
            <a:off x="3352800" y="3886200"/>
            <a:ext cx="3733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FF6600"/>
                </a:solidFill>
              </a:rPr>
              <a:t>Idea: planes on one side read both Cherenkov and scintillation light- on other only scintillation.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309C-9BBE-4C82-82CB-4E306B9BDFC2}" type="datetime1">
              <a:rPr lang="en-US" smtClean="0"/>
              <a:t>6/9/2012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C2444A-EF92-44D2-AA17-56FBB29B28C2}" type="slidenum">
              <a:rPr lang="en-US"/>
              <a:pPr/>
              <a:t>69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9144000" cy="4953000"/>
          </a:xfrm>
        </p:spPr>
        <p:txBody>
          <a:bodyPr>
            <a:normAutofit fontScale="92500" lnSpcReduction="20000"/>
          </a:bodyPr>
          <a:lstStyle/>
          <a:p>
            <a:pPr marL="609600" indent="-609600">
              <a:lnSpc>
                <a:spcPct val="55000"/>
              </a:lnSpc>
              <a:buFont typeface="Wingdings" pitchFamily="2" charset="2"/>
              <a:buNone/>
            </a:pPr>
            <a:endParaRPr lang="en-US" sz="1000" b="1">
              <a:solidFill>
                <a:schemeClr val="hlink"/>
              </a:solidFill>
            </a:endParaRPr>
          </a:p>
          <a:p>
            <a:pPr marL="609600" indent="-609600">
              <a:spcBef>
                <a:spcPct val="15000"/>
              </a:spcBef>
              <a:buFont typeface="Wingdings" pitchFamily="2" charset="2"/>
              <a:buNone/>
            </a:pPr>
            <a:r>
              <a:rPr lang="en-US" sz="2800" b="1">
                <a:solidFill>
                  <a:schemeClr val="hlink"/>
                </a:solidFill>
              </a:rPr>
              <a:t>MCP development- use modern fabrication  processes to control emissivities, resistivities, out-gassing</a:t>
            </a:r>
          </a:p>
          <a:p>
            <a:pPr marL="609600" indent="-609600">
              <a:spcBef>
                <a:spcPct val="15000"/>
              </a:spcBef>
              <a:buFont typeface="Wingdings" pitchFamily="2" charset="2"/>
              <a:buNone/>
            </a:pPr>
            <a:r>
              <a:rPr lang="en-US" sz="2800" b="1"/>
              <a:t>      </a:t>
            </a:r>
            <a:r>
              <a:rPr lang="en-US" sz="2400" b="1"/>
              <a:t>Use Atomic Layer Deposition for emissive material</a:t>
            </a:r>
          </a:p>
          <a:p>
            <a:pPr marL="609600" indent="-609600">
              <a:spcBef>
                <a:spcPct val="15000"/>
              </a:spcBef>
              <a:buFont typeface="Wingdings" pitchFamily="2" charset="2"/>
              <a:buNone/>
            </a:pPr>
            <a:r>
              <a:rPr lang="en-US" sz="2400" b="1"/>
              <a:t>      (amplification) on cheap inert substrates (glass capillary arrays, AAO). Scalable to large sizes; economical; pure – i.e. chemically robust and (it seems- see below) </a:t>
            </a:r>
            <a:r>
              <a:rPr lang="en-US" sz="2400" b="1" u="sng"/>
              <a:t>stable</a:t>
            </a:r>
            <a:endParaRPr lang="en-US" sz="2800" b="1">
              <a:solidFill>
                <a:srgbClr val="FF6600"/>
              </a:solidFill>
            </a:endParaRPr>
          </a:p>
          <a:p>
            <a:pPr marL="609600" indent="-609600">
              <a:spcBef>
                <a:spcPct val="5000"/>
              </a:spcBef>
              <a:buFont typeface="Wingdings" pitchFamily="2" charset="2"/>
              <a:buNone/>
            </a:pPr>
            <a:r>
              <a:rPr lang="en-US" sz="2800" b="1">
                <a:solidFill>
                  <a:srgbClr val="FF6600"/>
                </a:solidFill>
              </a:rPr>
              <a:t>Readout: Use transmission lines and modern chip technologies for high speed cheap low-power high-density readout.</a:t>
            </a:r>
          </a:p>
          <a:p>
            <a:pPr marL="609600" indent="-609600">
              <a:spcBef>
                <a:spcPct val="15000"/>
              </a:spcBef>
              <a:buFont typeface="Wingdings" pitchFamily="2" charset="2"/>
              <a:buNone/>
            </a:pPr>
            <a:r>
              <a:rPr lang="en-US" sz="2800" b="1">
                <a:solidFill>
                  <a:schemeClr val="hlink"/>
                </a:solidFill>
              </a:rPr>
              <a:t>     </a:t>
            </a:r>
            <a:r>
              <a:rPr lang="en-US" sz="1800" b="1"/>
              <a:t> </a:t>
            </a:r>
            <a:r>
              <a:rPr lang="en-US" sz="2400" b="1"/>
              <a:t>Anode is a 50-ohm stripline. Scalable  up to many feet in length ;  readout 2 ends; CMOS sampling onto capacitors- fast, cheap, low-power (New idea- make MCP-PMT tiles on single PC-card readout- see below)</a:t>
            </a:r>
            <a:endParaRPr lang="en-US" sz="1800" b="1"/>
          </a:p>
          <a:p>
            <a:pPr marL="609600" indent="-609600">
              <a:spcBef>
                <a:spcPct val="15000"/>
              </a:spcBef>
              <a:buFont typeface="Wingdings" pitchFamily="2" charset="2"/>
              <a:buNone/>
            </a:pPr>
            <a:endParaRPr lang="en-US" sz="1400" b="1"/>
          </a:p>
          <a:p>
            <a:pPr marL="609600" indent="-609600">
              <a:spcBef>
                <a:spcPct val="15000"/>
              </a:spcBef>
              <a:buFont typeface="Wingdings" pitchFamily="2" charset="2"/>
              <a:buNone/>
            </a:pPr>
            <a:r>
              <a:rPr lang="en-US" sz="1400" b="1"/>
              <a:t>  </a:t>
            </a:r>
            <a:r>
              <a:rPr lang="en-US" sz="2800" b="1">
                <a:solidFill>
                  <a:srgbClr val="66FF33"/>
                </a:solidFill>
              </a:rPr>
              <a:t>Use computational advances -simulation as basis for design</a:t>
            </a:r>
          </a:p>
          <a:p>
            <a:pPr marL="1371600" lvl="2" indent="-457200">
              <a:spcBef>
                <a:spcPct val="15000"/>
              </a:spcBef>
              <a:buFont typeface="Wingdings" pitchFamily="2" charset="2"/>
              <a:buNone/>
            </a:pPr>
            <a:r>
              <a:rPr lang="en-US" b="1"/>
              <a:t>Modern computing tools allow simulation at level of basic processes- validate with data. Use for `rational design’ </a:t>
            </a:r>
            <a:r>
              <a:rPr lang="en-US" sz="1800" b="1"/>
              <a:t>(Klaus Attenkofer’s phrase).</a:t>
            </a:r>
          </a:p>
        </p:txBody>
      </p:sp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228600"/>
            <a:ext cx="86868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 Detector Development- 3 Prongs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Why has 100 psec been the # for 60 </a:t>
            </a:r>
            <a:r>
              <a:rPr lang="en-US" sz="4000" b="1" dirty="0" err="1">
                <a:solidFill>
                  <a:srgbClr val="FF0000"/>
                </a:solidFill>
              </a:rPr>
              <a:t>yrs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22563" name="Picture 3" descr="scintillator"/>
          <p:cNvPicPr>
            <a:picLocks noChangeAspect="1" noChangeArrowheads="1"/>
          </p:cNvPicPr>
          <p:nvPr>
            <p:ph type="subTitle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3429000"/>
            <a:ext cx="3581400" cy="2686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2564" name="Picture 4" descr="ps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29000"/>
            <a:ext cx="52578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2565" name="Text Box 5"/>
          <p:cNvSpPr txBox="1">
            <a:spLocks noChangeArrowheads="1"/>
          </p:cNvSpPr>
          <p:nvPr/>
        </p:nvSpPr>
        <p:spPr bwMode="auto">
          <a:xfrm>
            <a:off x="0" y="838200"/>
            <a:ext cx="9372600" cy="114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Typical path lengths for light and electrons are set by physical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dimensions of the light collection and amplifying device.</a:t>
            </a:r>
          </a:p>
        </p:txBody>
      </p:sp>
      <p:sp>
        <p:nvSpPr>
          <p:cNvPr id="322566" name="Text Box 6"/>
          <p:cNvSpPr txBox="1">
            <a:spLocks noChangeArrowheads="1"/>
          </p:cNvSpPr>
          <p:nvPr/>
        </p:nvSpPr>
        <p:spPr bwMode="auto">
          <a:xfrm>
            <a:off x="0" y="2133600"/>
            <a:ext cx="9372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</a:rPr>
              <a:t>These are </a:t>
            </a:r>
            <a:r>
              <a:rPr lang="en-US" sz="2800" b="1" dirty="0" smtClean="0">
                <a:solidFill>
                  <a:srgbClr val="FF3300"/>
                </a:solidFill>
              </a:rPr>
              <a:t>on </a:t>
            </a:r>
            <a:r>
              <a:rPr lang="en-US" sz="2800" b="1" dirty="0">
                <a:solidFill>
                  <a:srgbClr val="FF3300"/>
                </a:solidFill>
              </a:rPr>
              <a:t>the order of  an inch. One inch is 100 psec. That’s what we measure- no surprise!</a:t>
            </a:r>
            <a:r>
              <a:rPr lang="en-US" sz="2400" dirty="0">
                <a:solidFill>
                  <a:srgbClr val="FF3300"/>
                </a:solidFill>
              </a:rPr>
              <a:t> (pictures from T. Credo)</a:t>
            </a:r>
          </a:p>
        </p:txBody>
      </p:sp>
      <p:sp>
        <p:nvSpPr>
          <p:cNvPr id="322568" name="Text Box 8"/>
          <p:cNvSpPr txBox="1">
            <a:spLocks noChangeArrowheads="1"/>
          </p:cNvSpPr>
          <p:nvPr/>
        </p:nvSpPr>
        <p:spPr bwMode="auto">
          <a:xfrm>
            <a:off x="0" y="6096000"/>
            <a:ext cx="388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Typical Light Source (With Bounces)</a:t>
            </a:r>
          </a:p>
        </p:txBody>
      </p:sp>
      <p:sp>
        <p:nvSpPr>
          <p:cNvPr id="322569" name="Text Box 9"/>
          <p:cNvSpPr txBox="1">
            <a:spLocks noChangeArrowheads="1"/>
          </p:cNvSpPr>
          <p:nvPr/>
        </p:nvSpPr>
        <p:spPr bwMode="auto">
          <a:xfrm>
            <a:off x="3810000" y="6096000"/>
            <a:ext cx="533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Typical Detection Device (With Long Path Lengths)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1D5D-5328-4501-A0DE-F43B30C3EC81}" type="datetime1">
              <a:rPr lang="en-US" smtClean="0"/>
              <a:t>6/9/2012</a:t>
            </a:fld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A3FBEB-18E2-4298-8E5F-80F414781349}" type="slidenum">
              <a:rPr lang="en-US"/>
              <a:pPr/>
              <a:t>70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152400"/>
            <a:ext cx="8229600" cy="808038"/>
          </a:xfrm>
        </p:spPr>
        <p:txBody>
          <a:bodyPr/>
          <a:lstStyle/>
          <a:p>
            <a:r>
              <a:rPr lang="en-US" sz="4000">
                <a:solidFill>
                  <a:srgbClr val="FFFF00"/>
                </a:solidFill>
              </a:rPr>
              <a:t>Micro-channel Plates PMTs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9144000" cy="685800"/>
          </a:xfrm>
        </p:spPr>
        <p:txBody>
          <a:bodyPr>
            <a:normAutofit fontScale="92500"/>
          </a:bodyPr>
          <a:lstStyle/>
          <a:p>
            <a:pPr marL="609600" indent="-609600">
              <a:spcBef>
                <a:spcPct val="10000"/>
              </a:spcBef>
              <a:buFont typeface="Wingdings" pitchFamily="2" charset="2"/>
              <a:buNone/>
            </a:pPr>
            <a:r>
              <a:rPr lang="en-US" sz="4000"/>
              <a:t>Satisfies small feature size and homogeneity </a:t>
            </a:r>
          </a:p>
        </p:txBody>
      </p:sp>
      <p:pic>
        <p:nvPicPr>
          <p:cNvPr id="8198" name="Picture 6" descr="mcp_sideview_clip_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16000"/>
            <a:ext cx="6172200" cy="436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304800" y="5437188"/>
            <a:ext cx="8839200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/>
              <a:t>Photon and electron paths are short- few mm to microns=&gt;fast, uniform Planar geometry=&gt;scalable to large areas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99E5A-B5B3-47EF-8E26-C1C06D1E3EA0}" type="datetime1">
              <a:rPr lang="en-US" smtClean="0"/>
              <a:t>6/9/2012</a:t>
            </a:fld>
            <a:endParaRPr lang="en-US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294535-5DDC-44B3-BA2B-CA13C4745733}" type="slidenum">
              <a:rPr lang="en-US"/>
              <a:pPr/>
              <a:t>71</a:t>
            </a:fld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14643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549275"/>
          </a:xfrm>
        </p:spPr>
        <p:txBody>
          <a:bodyPr tIns="0" anchor="t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ALD for Emissive Coating</a:t>
            </a:r>
          </a:p>
        </p:txBody>
      </p:sp>
      <p:sp>
        <p:nvSpPr>
          <p:cNvPr id="146435" name="Slide Number Placeholder 3"/>
          <p:cNvSpPr txBox="1">
            <a:spLocks noGrp="1"/>
          </p:cNvSpPr>
          <p:nvPr/>
        </p:nvSpPr>
        <p:spPr bwMode="auto">
          <a:xfrm>
            <a:off x="8609013" y="6465888"/>
            <a:ext cx="357187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fld id="{53EA3378-B7B0-4818-83D3-E3AA3F633564}" type="slidenum">
              <a:rPr lang="en-US" sz="100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100000"/>
                </a:lnSpc>
                <a:buFontTx/>
                <a:buNone/>
              </a:pPr>
              <a:t>71</a:t>
            </a:fld>
            <a:endParaRPr lang="en-US" sz="100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85800" y="5562600"/>
            <a:ext cx="46910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282575" indent="-28257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2000" b="0">
                <a:ea typeface="Arial Unicode MS" pitchFamily="34" charset="-128"/>
                <a:cs typeface="Arial Unicode MS" pitchFamily="34" charset="-128"/>
              </a:rPr>
              <a:t>Many material possibilities</a:t>
            </a:r>
          </a:p>
          <a:p>
            <a:pPr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2000" b="0">
                <a:ea typeface="Arial Unicode MS" pitchFamily="34" charset="-128"/>
                <a:cs typeface="Arial Unicode MS" pitchFamily="34" charset="-128"/>
              </a:rPr>
              <a:t>Tune SEE along pore (HF- possible discrete dynode structure (speed!)</a:t>
            </a:r>
          </a:p>
        </p:txBody>
      </p:sp>
      <p:sp>
        <p:nvSpPr>
          <p:cNvPr id="146453" name="TextBox 20"/>
          <p:cNvSpPr txBox="1">
            <a:spLocks noChangeArrowheads="1"/>
          </p:cNvSpPr>
          <p:nvPr/>
        </p:nvSpPr>
        <p:spPr bwMode="auto">
          <a:xfrm>
            <a:off x="1295400" y="685800"/>
            <a:ext cx="2078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1600" b="0">
                <a:ea typeface="Arial Unicode MS" pitchFamily="34" charset="-128"/>
                <a:cs typeface="Arial Unicode MS" pitchFamily="34" charset="-128"/>
              </a:rPr>
              <a:t>Conventional MCP’s:</a:t>
            </a:r>
          </a:p>
        </p:txBody>
      </p:sp>
      <p:sp>
        <p:nvSpPr>
          <p:cNvPr id="146454" name="TextBox 21"/>
          <p:cNvSpPr txBox="1">
            <a:spLocks noChangeArrowheads="1"/>
          </p:cNvSpPr>
          <p:nvPr/>
        </p:nvSpPr>
        <p:spPr bwMode="auto">
          <a:xfrm>
            <a:off x="4800600" y="685800"/>
            <a:ext cx="2508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1600" b="0">
                <a:ea typeface="Arial Unicode MS" pitchFamily="34" charset="-128"/>
                <a:cs typeface="Arial Unicode MS" pitchFamily="34" charset="-128"/>
              </a:rPr>
              <a:t>Alternative ALD Coatings:</a:t>
            </a:r>
          </a:p>
        </p:txBody>
      </p:sp>
      <p:sp>
        <p:nvSpPr>
          <p:cNvPr id="146455" name="TextBox 14"/>
          <p:cNvSpPr txBox="1">
            <a:spLocks noChangeArrowheads="1"/>
          </p:cNvSpPr>
          <p:nvPr/>
        </p:nvSpPr>
        <p:spPr bwMode="auto">
          <a:xfrm>
            <a:off x="7223125" y="685800"/>
            <a:ext cx="1616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1600" b="0">
                <a:ea typeface="Arial Unicode MS" pitchFamily="34" charset="-128"/>
                <a:cs typeface="Arial Unicode MS" pitchFamily="34" charset="-128"/>
              </a:rPr>
              <a:t>(ALD SiO</a:t>
            </a:r>
            <a:r>
              <a:rPr lang="en-US" sz="1600" b="0" baseline="-25000"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sz="1600" b="0">
                <a:ea typeface="Arial Unicode MS" pitchFamily="34" charset="-128"/>
                <a:cs typeface="Arial Unicode MS" pitchFamily="34" charset="-128"/>
              </a:rPr>
              <a:t> also)</a:t>
            </a:r>
            <a:endParaRPr lang="en-US" sz="1600" b="0" baseline="-2500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6456" name="Text Box 24"/>
          <p:cNvSpPr txBox="1">
            <a:spLocks noChangeArrowheads="1"/>
          </p:cNvSpPr>
          <p:nvPr/>
        </p:nvSpPr>
        <p:spPr bwMode="auto">
          <a:xfrm>
            <a:off x="6781800" y="5715000"/>
            <a:ext cx="1752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Jeff Elam , Zeke Insepov, Slade Jokela</a:t>
            </a:r>
          </a:p>
        </p:txBody>
      </p:sp>
      <p:pic>
        <p:nvPicPr>
          <p:cNvPr id="146457" name="Picture 25" descr="jeff_ald_for_emissive_coat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98550"/>
            <a:ext cx="7696200" cy="452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8CFA2-2C01-4B56-AD13-66448421A6BA}" type="datetime1">
              <a:rPr lang="en-US" smtClean="0"/>
              <a:t>6/9/2012</a:t>
            </a:fld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D25E09-08BD-483B-A6EF-7208FC566D8F}" type="slidenum">
              <a:rPr lang="en-US"/>
              <a:pPr/>
              <a:t>72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sz="4800">
                <a:solidFill>
                  <a:srgbClr val="FFFF00"/>
                </a:solidFill>
              </a:rPr>
              <a:t>Front-end Electronics/Readout </a:t>
            </a:r>
            <a:r>
              <a:rPr lang="en-US" sz="3600">
                <a:solidFill>
                  <a:srgbClr val="FFFF00"/>
                </a:solidFill>
              </a:rPr>
              <a:t>Waveform sampling ASIC</a:t>
            </a:r>
          </a:p>
        </p:txBody>
      </p:sp>
      <p:pic>
        <p:nvPicPr>
          <p:cNvPr id="26633" name="Picture 9" descr="figure_1_new_one_pu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35052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figure_3_new_spect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62200"/>
            <a:ext cx="4286250" cy="365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228600" y="1828800"/>
            <a:ext cx="891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5000"/>
              </a:spcBef>
              <a:buFontTx/>
              <a:buNone/>
            </a:pPr>
            <a:r>
              <a:rPr lang="en-US" sz="3200">
                <a:solidFill>
                  <a:srgbClr val="FF6600"/>
                </a:solidFill>
              </a:rPr>
              <a:t>First have to understand signal and noise in the frequency domain 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0" y="1143000"/>
            <a:ext cx="9144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5000"/>
              </a:spcBef>
              <a:buFontTx/>
              <a:buNone/>
            </a:pPr>
            <a:r>
              <a:rPr lang="en-US" sz="1800"/>
              <a:t>Electronics Group:  </a:t>
            </a:r>
            <a:r>
              <a:rPr lang="en-US" sz="1800" u="sng"/>
              <a:t>Jean-Francois Genat, Gary Varner</a:t>
            </a:r>
            <a:r>
              <a:rPr lang="en-US" sz="1800"/>
              <a:t>, Mircea Bogdan, Michael Baumer, Michael Cooney</a:t>
            </a:r>
            <a:r>
              <a:rPr lang="en-US" sz="2000"/>
              <a:t>, </a:t>
            </a:r>
            <a:r>
              <a:rPr lang="en-US" sz="1800"/>
              <a:t>Zhongtian Dai, Herve Grabas, Mary Heintz, James Kennedy,</a:t>
            </a:r>
            <a:r>
              <a:rPr lang="en-US" sz="2000"/>
              <a:t> </a:t>
            </a:r>
            <a:r>
              <a:rPr lang="en-US" sz="1800"/>
              <a:t>Sam Meehan, Kurtis Nishimura,</a:t>
            </a:r>
            <a:r>
              <a:rPr lang="en-US" sz="2000"/>
              <a:t> </a:t>
            </a:r>
            <a:r>
              <a:rPr lang="en-US" sz="1800"/>
              <a:t>Eric Oberla, Larry Ruckman, Fukun Tang</a:t>
            </a:r>
            <a:endParaRPr lang="en-US"/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533400" y="4800600"/>
            <a:ext cx="29718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/>
              <a:t>A typical MCP signal (Planacon)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4343400" y="6019800"/>
            <a:ext cx="441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Frequency spectra of signal and noise (JF Genat)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613B-0F69-45A1-A694-C5C2B0F54E14}" type="datetime1">
              <a:rPr lang="en-US" smtClean="0"/>
              <a:t>6/9/2012</a:t>
            </a:fld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6D82B3-A5B6-44A8-8152-D82431B0FF08}" type="slidenum">
              <a:rPr lang="en-US"/>
              <a:pPr/>
              <a:t>73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181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-76200"/>
            <a:ext cx="8915400" cy="609600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FFFF00"/>
                </a:solidFill>
              </a:rPr>
              <a:t>Application 3- Medical Imaging (PET)</a:t>
            </a:r>
          </a:p>
        </p:txBody>
      </p:sp>
      <p:pic>
        <p:nvPicPr>
          <p:cNvPr id="181252" name="Picture 4" descr="bill_tof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85825"/>
            <a:ext cx="4191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3" name="Picture 5" descr="bill_tof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t="6509" r="4434" b="2460"/>
          <a:stretch>
            <a:fillRect/>
          </a:stretch>
        </p:blipFill>
        <p:spPr bwMode="auto">
          <a:xfrm>
            <a:off x="228600" y="914400"/>
            <a:ext cx="3886200" cy="231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0" y="32766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/>
              <a:t>Slides from Bill Moses’s talk at the Clermont Workshop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/>
              <a:t> </a:t>
            </a:r>
            <a:r>
              <a:rPr lang="en-US" sz="2000"/>
              <a:t>(see our library page, under workshops:  </a:t>
            </a:r>
            <a:r>
              <a:rPr lang="en-US" sz="2000">
                <a:solidFill>
                  <a:srgbClr val="FFFF00"/>
                </a:solidFill>
              </a:rPr>
              <a:t>http:hep.uchicago.edu/psec)</a:t>
            </a:r>
          </a:p>
        </p:txBody>
      </p:sp>
      <p:sp>
        <p:nvSpPr>
          <p:cNvPr id="181255" name="Text Box 7"/>
          <p:cNvSpPr txBox="1">
            <a:spLocks noChangeArrowheads="1"/>
          </p:cNvSpPr>
          <p:nvPr/>
        </p:nvSpPr>
        <p:spPr bwMode="auto">
          <a:xfrm>
            <a:off x="-76200" y="533400"/>
            <a:ext cx="94488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/>
              <a:t>TOF adds 3</a:t>
            </a:r>
            <a:r>
              <a:rPr lang="en-US" baseline="30000"/>
              <a:t>rd</a:t>
            </a:r>
            <a:r>
              <a:rPr lang="en-US"/>
              <a:t> dimension to Positron-Emission Tomography</a:t>
            </a:r>
          </a:p>
        </p:txBody>
      </p:sp>
      <p:pic>
        <p:nvPicPr>
          <p:cNvPr id="181256" name="Picture 8" descr="rich_6tileSuperModul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36988"/>
            <a:ext cx="4116388" cy="2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7" name="Text Box 9"/>
          <p:cNvSpPr txBox="1">
            <a:spLocks noChangeArrowheads="1"/>
          </p:cNvSpPr>
          <p:nvPr/>
        </p:nvSpPr>
        <p:spPr bwMode="auto">
          <a:xfrm>
            <a:off x="4953000" y="3886200"/>
            <a:ext cx="4191000" cy="265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Clinical flat-bed scanner?</a:t>
            </a:r>
          </a:p>
          <a:p>
            <a:pPr>
              <a:spcBef>
                <a:spcPct val="50000"/>
              </a:spcBef>
            </a:pPr>
            <a:r>
              <a:rPr lang="en-US"/>
              <a:t>Low-density multi-layer sampling gamma detectors?</a:t>
            </a:r>
          </a:p>
          <a:p>
            <a:pPr>
              <a:spcBef>
                <a:spcPct val="50000"/>
              </a:spcBef>
            </a:pPr>
            <a:r>
              <a:rPr lang="en-US"/>
              <a:t>Cheap robust electronics</a:t>
            </a:r>
          </a:p>
          <a:p>
            <a:pPr>
              <a:spcBef>
                <a:spcPct val="50000"/>
              </a:spcBef>
            </a:pPr>
            <a:r>
              <a:rPr lang="en-US"/>
              <a:t>Real-time imaging?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AB56-68F9-4AF9-B4CA-8D8D034876F6}" type="slidenum">
              <a:rPr lang="en-US" smtClean="0"/>
              <a:t>74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5583072"/>
              </p:ext>
            </p:extLst>
          </p:nvPr>
        </p:nvGraphicFramePr>
        <p:xfrm>
          <a:off x="-1" y="-1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Graph" r:id="rId3" imgW="3876840" imgH="2986920" progId="Origin50.Graph">
                  <p:embed/>
                </p:oleObj>
              </mc:Choice>
              <mc:Fallback>
                <p:oleObj name="Graph" r:id="rId3" imgW="387684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-1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2221F-CA62-4F2B-9583-F52455D3DA55}" type="datetime1">
              <a:rPr lang="en-US" smtClean="0"/>
              <a:t>6/9/2012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7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433A6-B0AA-4A9A-9C64-1030B912014C}" type="datetime1">
              <a:rPr lang="en-US" smtClean="0"/>
              <a:t>6/9/2012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E6B1B2-1F09-4B3E-89DA-0A9DFF48053E}" type="slidenum">
              <a:rPr lang="en-US"/>
              <a:pPr/>
              <a:t>75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/>
          </a:p>
        </p:txBody>
      </p:sp>
      <p:sp>
        <p:nvSpPr>
          <p:cNvPr id="35635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28600" y="-228600"/>
            <a:ext cx="8686800" cy="1143000"/>
          </a:xfrm>
        </p:spPr>
        <p:txBody>
          <a:bodyPr/>
          <a:lstStyle/>
          <a:p>
            <a:r>
              <a:rPr lang="en-US"/>
              <a:t>What sets the 1 psec goal for HEP?</a:t>
            </a:r>
          </a:p>
        </p:txBody>
      </p:sp>
      <p:pic>
        <p:nvPicPr>
          <p:cNvPr id="356354" name="Picture 2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r="5110" b="6667"/>
          <a:stretch>
            <a:fillRect/>
          </a:stretch>
        </p:blipFill>
        <p:spPr>
          <a:xfrm>
            <a:off x="7938" y="1371600"/>
            <a:ext cx="4629150" cy="4800600"/>
          </a:xfrm>
          <a:noFill/>
          <a:ln/>
        </p:spPr>
      </p:pic>
      <p:pic>
        <p:nvPicPr>
          <p:cNvPr id="356356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371600"/>
            <a:ext cx="4117975" cy="48006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72834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-152400"/>
            <a:ext cx="9982200" cy="6858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Electronics- Integration &amp; Performance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DE49-2DB1-4F79-BA10-8F9E5B2ACA54}" type="datetime1">
              <a:rPr lang="en-US" smtClean="0"/>
              <a:t>6/9/2012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76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0" y="2819400"/>
            <a:ext cx="4443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Eric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Oberla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and Craig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Harabedian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cabling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SuMo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digital and central FPGA cards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4951" y="6012154"/>
            <a:ext cx="4238297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Analog Bandwidth of strip-line anode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91100" y="60960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Time resolution on 2 ends of anode strip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(S/N)</a:t>
            </a:r>
            <a:r>
              <a:rPr lang="en-US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-1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in psec</a:t>
            </a:r>
            <a:endParaRPr lang="en-US" b="1" baseline="30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00752" y="2895600"/>
            <a:ext cx="406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PSEC-4 sampling at 13.3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Gsamples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/sec with &gt; 65% OAR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3048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23114" r="20001" b="7666"/>
          <a:stretch/>
        </p:blipFill>
        <p:spPr>
          <a:xfrm>
            <a:off x="4550978" y="3200400"/>
            <a:ext cx="3831022" cy="2963918"/>
          </a:xfrm>
          <a:prstGeom prst="rect">
            <a:avLst/>
          </a:prstGeom>
        </p:spPr>
      </p:pic>
      <p:pic>
        <p:nvPicPr>
          <p:cNvPr id="19" name="Picture 3" descr="C:\Documents and Settings\eric\Desktop\PSEC4-code\psec4eval_term\Default Profile\800M_13G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969" y="533400"/>
            <a:ext cx="3257431" cy="244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3" t="5559" r="7593" b="3316"/>
          <a:stretch/>
        </p:blipFill>
        <p:spPr>
          <a:xfrm>
            <a:off x="152400" y="3657600"/>
            <a:ext cx="4017580" cy="20941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7400" y="5376446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This is the `money’ plot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09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-76200"/>
            <a:ext cx="9982200" cy="6858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Preview- LAPPD (</a:t>
            </a:r>
            <a:r>
              <a:rPr lang="en-US" sz="4800" b="1" dirty="0" err="1" smtClean="0">
                <a:solidFill>
                  <a:srgbClr val="FF0000"/>
                </a:solidFill>
              </a:rPr>
              <a:t>rel</a:t>
            </a:r>
            <a:r>
              <a:rPr lang="en-US" sz="4800" b="1" dirty="0" smtClean="0">
                <a:solidFill>
                  <a:srgbClr val="FF0000"/>
                </a:solidFill>
              </a:rPr>
              <a:t>) timing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EC61-8F96-403B-9FCD-06116B003904}" type="datetime1">
              <a:rPr lang="en-US" smtClean="0"/>
              <a:t>6/9/2012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23114" r="20001" b="7666"/>
          <a:stretch/>
        </p:blipFill>
        <p:spPr>
          <a:xfrm>
            <a:off x="838200" y="504822"/>
            <a:ext cx="7315200" cy="565949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43300" y="4611469"/>
            <a:ext cx="438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Time resolution on 2 ends of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8”-anode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strip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(S/N)</a:t>
            </a:r>
            <a:r>
              <a:rPr lang="en-US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-1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in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psec (pair of 8” MCP’s) </a:t>
            </a:r>
            <a:endParaRPr lang="en-US" b="1" baseline="30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676400" y="3114020"/>
            <a:ext cx="685800" cy="9245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86000" y="25146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&lt; 6 psec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71600" y="6164318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M. </a:t>
            </a:r>
            <a:r>
              <a:rPr lang="en-US" sz="2000" dirty="0" err="1" smtClean="0">
                <a:solidFill>
                  <a:schemeClr val="accent4">
                    <a:lumMod val="10000"/>
                  </a:schemeClr>
                </a:solidFill>
              </a:rPr>
              <a:t>Wetstein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, B. Adams, A. </a:t>
            </a:r>
            <a:r>
              <a:rPr lang="en-US" sz="2000" dirty="0" err="1" smtClean="0">
                <a:solidFill>
                  <a:schemeClr val="accent4">
                    <a:lumMod val="10000"/>
                  </a:schemeClr>
                </a:solidFill>
              </a:rPr>
              <a:t>Elagin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, R. </a:t>
            </a:r>
            <a:r>
              <a:rPr lang="en-US" sz="2000" dirty="0" err="1" smtClean="0">
                <a:solidFill>
                  <a:schemeClr val="accent4">
                    <a:lumMod val="10000"/>
                  </a:schemeClr>
                </a:solidFill>
              </a:rPr>
              <a:t>Obaid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, A. </a:t>
            </a:r>
            <a:r>
              <a:rPr lang="en-US" sz="2000" dirty="0" err="1" smtClean="0">
                <a:solidFill>
                  <a:schemeClr val="accent4">
                    <a:lumMod val="10000"/>
                  </a:schemeClr>
                </a:solidFill>
              </a:rPr>
              <a:t>Vostrikov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, …</a:t>
            </a:r>
            <a:endParaRPr lang="en-US" sz="2000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85800" y="4953000"/>
            <a:ext cx="762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0" y="4666869"/>
            <a:ext cx="17526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Laser spot 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size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RealTime 2012  Berkeley 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09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5400" b="1" dirty="0" smtClean="0"/>
              <a:t>Neutrino Physics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4876800"/>
            <a:ext cx="9296400" cy="1157308"/>
          </a:xfrm>
        </p:spPr>
        <p:txBody>
          <a:bodyPr>
            <a:normAutofit lnSpcReduction="10000"/>
          </a:bodyPr>
          <a:lstStyle/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b="1" dirty="0"/>
              <a:t>Approach: </a:t>
            </a:r>
            <a:r>
              <a:rPr lang="en-US" dirty="0"/>
              <a:t>measure the </a:t>
            </a:r>
            <a:r>
              <a:rPr lang="en-US" dirty="0" smtClean="0"/>
              <a:t>arrival </a:t>
            </a:r>
            <a:r>
              <a:rPr lang="en-US" dirty="0"/>
              <a:t>times </a:t>
            </a:r>
            <a:r>
              <a:rPr lang="en-US" dirty="0" smtClean="0"/>
              <a:t>and positions of </a:t>
            </a:r>
            <a:r>
              <a:rPr lang="en-US" dirty="0"/>
              <a:t>photons and </a:t>
            </a:r>
            <a:r>
              <a:rPr lang="en-US" dirty="0" smtClean="0"/>
              <a:t>reconstruct  tracks  in water</a:t>
            </a:r>
            <a:endParaRPr lang="en-US" dirty="0"/>
          </a:p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b="1" dirty="0"/>
              <a:t>Benefit: </a:t>
            </a:r>
            <a:r>
              <a:rPr lang="en-US" dirty="0" smtClean="0"/>
              <a:t>Factor of 5 less volume needed, cost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3104-E984-4E14-ABD5-443F5298C1CE}" type="datetime1">
              <a:rPr lang="en-US" smtClean="0"/>
              <a:t>6/9/2012</a:t>
            </a:fld>
            <a:endParaRPr lang="en-US" dirty="0"/>
          </a:p>
        </p:txBody>
      </p:sp>
      <p:sp>
        <p:nvSpPr>
          <p:cNvPr id="33796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RealTime 2012  Berkeley CA</a:t>
            </a:r>
          </a:p>
        </p:txBody>
      </p:sp>
      <p:sp>
        <p:nvSpPr>
          <p:cNvPr id="3379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49EB7B91-1D35-4FAD-80E7-6C113C3D667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</a:t>
            </a:fld>
            <a:endParaRPr lang="en-US" sz="1200" b="0" smtClean="0">
              <a:latin typeface="Arial" pitchFamily="34" charset="0"/>
            </a:endParaRPr>
          </a:p>
        </p:txBody>
      </p:sp>
      <p:pic>
        <p:nvPicPr>
          <p:cNvPr id="33799" name="Picture 4" descr="constantinos_sideviewV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3319" r="7417" b="7086"/>
          <a:stretch>
            <a:fillRect/>
          </a:stretch>
        </p:blipFill>
        <p:spPr bwMode="auto">
          <a:xfrm>
            <a:off x="1461405" y="1371600"/>
            <a:ext cx="623479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8014" y="600256"/>
            <a:ext cx="883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Need</a:t>
            </a:r>
            <a:r>
              <a:rPr lang="en-US" sz="2800" dirty="0" smtClean="0">
                <a:solidFill>
                  <a:srgbClr val="DADADA">
                    <a:lumMod val="10000"/>
                  </a:srgbClr>
                </a:solidFill>
              </a:rPr>
              <a:t>: lower the cost  and extend the reach of large neutrino detectors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5736848"/>
            <a:ext cx="9107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DADADA">
                    <a:lumMod val="10000"/>
                  </a:srgbClr>
                </a:solidFill>
                <a:latin typeface="+mj-lt"/>
              </a:rPr>
              <a:t>Competition-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DADADA">
                    <a:lumMod val="10000"/>
                  </a:srgbClr>
                </a:solidFill>
                <a:latin typeface="+mj-lt"/>
              </a:rPr>
              <a:t>large PMT’s, Liquid Argon</a:t>
            </a:r>
            <a:endParaRPr lang="en-US" sz="1600" dirty="0">
              <a:solidFill>
                <a:srgbClr val="84A3FF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2819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10000"/>
                  </a:schemeClr>
                </a:solidFill>
              </a:rPr>
              <a:t>H. Nicholson </a:t>
            </a:r>
            <a:endParaRPr lang="en-US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6">
      <a:dk1>
        <a:srgbClr val="000030"/>
      </a:dk1>
      <a:lt1>
        <a:srgbClr val="FFFFFF"/>
      </a:lt1>
      <a:dk2>
        <a:srgbClr val="000030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002060"/>
          </a:solidFill>
        </a:ln>
      </a:spPr>
      <a:bodyPr wrap="square" rtlCol="0" anchor="ctr">
        <a:spAutoFit/>
      </a:bodyPr>
      <a:lstStyle>
        <a:defPPr algn="ctr">
          <a:lnSpc>
            <a:spcPct val="85000"/>
          </a:lnSpc>
          <a:defRPr sz="2400" b="1" dirty="0" smtClean="0">
            <a:solidFill>
              <a:srgbClr val="151517"/>
            </a:solidFill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sz="2800" b="1" dirty="0" err="1" smtClean="0">
            <a:solidFill>
              <a:schemeClr val="accent4">
                <a:lumMod val="1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11313</TotalTime>
  <Words>3847</Words>
  <Application>Microsoft Office PowerPoint</Application>
  <PresentationFormat>On-screen Show (4:3)</PresentationFormat>
  <Paragraphs>664</Paragraphs>
  <Slides>76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8" baseType="lpstr">
      <vt:lpstr>Office Theme</vt:lpstr>
      <vt:lpstr>Graph</vt:lpstr>
      <vt:lpstr>  The Development of Large-Area       Pico-second Photodetectors</vt:lpstr>
      <vt:lpstr> Using New Technologies to Exploit  Fundamentally Simple Ideas To probe new things</vt:lpstr>
      <vt:lpstr>Motivation(s)</vt:lpstr>
      <vt:lpstr>Colliders: </vt:lpstr>
      <vt:lpstr>PowerPoint Presentation</vt:lpstr>
      <vt:lpstr>  </vt:lpstr>
      <vt:lpstr>Why has 100 psec been the # for 60 yrs?</vt:lpstr>
      <vt:lpstr>Preview- LAPPD (rel) timing</vt:lpstr>
      <vt:lpstr> Neutrino Physics</vt:lpstr>
      <vt:lpstr>Can we build a photon TPC? </vt:lpstr>
      <vt:lpstr> Daniel Boone </vt:lpstr>
      <vt:lpstr>Medical Imaging (PET)</vt:lpstr>
      <vt:lpstr>Sampling Calorimetry in PET? </vt:lpstr>
      <vt:lpstr>Reconstructing the vertex space point: Simplest case- 2 hits (x,y) at wall</vt:lpstr>
      <vt:lpstr> Cherenkov-sensitive Sampling Quasi- Digital  Calorimeters</vt:lpstr>
      <vt:lpstr>How Does it Work?</vt:lpstr>
      <vt:lpstr>Collaboration with SSL/UCB</vt:lpstr>
      <vt:lpstr>So what are the new technologies?</vt:lpstr>
      <vt:lpstr>Simplifying MCP Construction</vt:lpstr>
      <vt:lpstr>Latest Incom Micropore Substrate</vt:lpstr>
      <vt:lpstr>New MCP Structure (not to scale)</vt:lpstr>
      <vt:lpstr>Atomic Layer Deposition (ALD) Thin Film Coating Technology</vt:lpstr>
      <vt:lpstr>PowerPoint Presentation</vt:lpstr>
      <vt:lpstr>ALD &amp;Integration tests at ANL</vt:lpstr>
      <vt:lpstr>SSL (Berkeley) Test/Fab Facilities </vt:lpstr>
      <vt:lpstr>Microchannel Plates-4b</vt:lpstr>
      <vt:lpstr>Microchannel Plates-4d</vt:lpstr>
      <vt:lpstr>Signal- want large for S/N</vt:lpstr>
      <vt:lpstr>Tile-Tray Integrated Design</vt:lpstr>
      <vt:lpstr> The Half-Meter-Squared SuperModule</vt:lpstr>
      <vt:lpstr>SuperModule Mockup:  ½-m2 of cathode </vt:lpstr>
      <vt:lpstr>Extract time, position of pulse using time from both ends</vt:lpstr>
      <vt:lpstr>Demonstration of the Internal ALD HV Divider  in the Demountable Tile</vt:lpstr>
      <vt:lpstr>Developing and Testing the Electronics, Anodes, and DAQ</vt:lpstr>
      <vt:lpstr>Analog Card to Digital Card</vt:lpstr>
      <vt:lpstr>Digital Cards and Central Card</vt:lpstr>
      <vt:lpstr>Anode Testing for ABW, Crosstalk,..</vt:lpstr>
      <vt:lpstr>Anode Testing for ABW, Crosstalk,..</vt:lpstr>
      <vt:lpstr>Simulation of Resolution vs abw</vt:lpstr>
      <vt:lpstr>The PSEC4 Waveform Sampling ASIC</vt:lpstr>
      <vt:lpstr>PowerPoint Presentation</vt:lpstr>
      <vt:lpstr>6-channel `Scope-on-a-chip’ </vt:lpstr>
      <vt:lpstr>PowerPoint Presentation</vt:lpstr>
      <vt:lpstr>Digitization Analog Bandwith </vt:lpstr>
      <vt:lpstr>Noise (unshielded)</vt:lpstr>
      <vt:lpstr>Status of PhotoCathodes</vt:lpstr>
      <vt:lpstr>Opportunities:Can we go deep sub-picosec?: the Ritt Parameterization  (agrees with JF MC)</vt:lpstr>
      <vt:lpstr>What’s the limit? (2009 cartoon)</vt:lpstr>
      <vt:lpstr>Opportunities</vt:lpstr>
      <vt:lpstr>Truth in Advertising-       Current Problems (remember we’re only in 3rd yr)</vt:lpstr>
      <vt:lpstr>More Information on LAPPD:</vt:lpstr>
      <vt:lpstr>PowerPoint Presentation</vt:lpstr>
      <vt:lpstr>Backup slides</vt:lpstr>
      <vt:lpstr>Parallel Efforts on Specific Applications</vt:lpstr>
      <vt:lpstr>First measurements of gain in an ALD SEE layer at the APS laser test setup (Bernhard Adams, Matthieu Cholet, and Matt Wetstein) </vt:lpstr>
      <vt:lpstr>KL to pizero nu-nubar</vt:lpstr>
      <vt:lpstr>The Large-Area Psec Photo-Detector Collaboration</vt:lpstr>
      <vt:lpstr>Photocathodes Subject of next talk by Klaus- touch on here only briefly</vt:lpstr>
      <vt:lpstr>Hermetic Packaging </vt:lpstr>
      <vt:lpstr>Matt Wetstein; ANL&amp;UC</vt:lpstr>
      <vt:lpstr>Sampling calorimeters  based on thin cheap photodetectors with correlated time and space waveform sampling</vt:lpstr>
      <vt:lpstr>A `Quasi-digital’ MCP-based Calorimeter</vt:lpstr>
      <vt:lpstr>FY-08 Funds –Chicago Anode Design and Simulation (Fukun Tang)</vt:lpstr>
      <vt:lpstr>MCP+Transmission Lines Sampled at Both Ends Provide Time and 2D Space</vt:lpstr>
      <vt:lpstr>Applications</vt:lpstr>
      <vt:lpstr>The 4 `Divisions’ of glass LAPPD</vt:lpstr>
      <vt:lpstr>LAPPD Performance</vt:lpstr>
      <vt:lpstr>Application 4-  Cherenkov-sensitive Sampling Calorimeters</vt:lpstr>
      <vt:lpstr> Detector Development- 3 Prongs</vt:lpstr>
      <vt:lpstr>Micro-channel Plates PMTs</vt:lpstr>
      <vt:lpstr>ALD for Emissive Coating</vt:lpstr>
      <vt:lpstr>Front-end Electronics/Readout Waveform sampling ASIC</vt:lpstr>
      <vt:lpstr>Application 3- Medical Imaging (PET)</vt:lpstr>
      <vt:lpstr>PowerPoint Presentation</vt:lpstr>
      <vt:lpstr>What sets the 1 psec goal for HEP?</vt:lpstr>
      <vt:lpstr> Electronics- Integration &amp; Performance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frisch</dc:creator>
  <cp:lastModifiedBy>frisch</cp:lastModifiedBy>
  <cp:revision>357</cp:revision>
  <dcterms:created xsi:type="dcterms:W3CDTF">2011-10-07T14:54:54Z</dcterms:created>
  <dcterms:modified xsi:type="dcterms:W3CDTF">2012-06-09T21:24:57Z</dcterms:modified>
</cp:coreProperties>
</file>