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681" r:id="rId2"/>
    <p:sldId id="730" r:id="rId3"/>
    <p:sldId id="683" r:id="rId4"/>
    <p:sldId id="686" r:id="rId5"/>
    <p:sldId id="684" r:id="rId6"/>
    <p:sldId id="687" r:id="rId7"/>
    <p:sldId id="731" r:id="rId8"/>
    <p:sldId id="726" r:id="rId9"/>
    <p:sldId id="691" r:id="rId10"/>
    <p:sldId id="702" r:id="rId11"/>
    <p:sldId id="695" r:id="rId12"/>
    <p:sldId id="696" r:id="rId13"/>
    <p:sldId id="724" r:id="rId14"/>
    <p:sldId id="697" r:id="rId15"/>
    <p:sldId id="707" r:id="rId16"/>
    <p:sldId id="708" r:id="rId17"/>
    <p:sldId id="699" r:id="rId18"/>
    <p:sldId id="722" r:id="rId19"/>
    <p:sldId id="741" r:id="rId20"/>
    <p:sldId id="672" r:id="rId21"/>
    <p:sldId id="720" r:id="rId22"/>
    <p:sldId id="701" r:id="rId23"/>
    <p:sldId id="713" r:id="rId24"/>
    <p:sldId id="725" r:id="rId25"/>
    <p:sldId id="714" r:id="rId26"/>
    <p:sldId id="712" r:id="rId27"/>
    <p:sldId id="736" r:id="rId28"/>
    <p:sldId id="734" r:id="rId29"/>
    <p:sldId id="735" r:id="rId30"/>
    <p:sldId id="709" r:id="rId31"/>
    <p:sldId id="727" r:id="rId32"/>
    <p:sldId id="745" r:id="rId33"/>
    <p:sldId id="743" r:id="rId34"/>
    <p:sldId id="728" r:id="rId35"/>
    <p:sldId id="715" r:id="rId36"/>
    <p:sldId id="739" r:id="rId37"/>
    <p:sldId id="700" r:id="rId38"/>
    <p:sldId id="719" r:id="rId39"/>
    <p:sldId id="626" r:id="rId40"/>
    <p:sldId id="628" r:id="rId41"/>
    <p:sldId id="631" r:id="rId42"/>
    <p:sldId id="657" r:id="rId43"/>
    <p:sldId id="742" r:id="rId44"/>
    <p:sldId id="723" r:id="rId45"/>
    <p:sldId id="705" r:id="rId46"/>
    <p:sldId id="704" r:id="rId47"/>
    <p:sldId id="680" r:id="rId48"/>
    <p:sldId id="703" r:id="rId49"/>
    <p:sldId id="679" r:id="rId50"/>
    <p:sldId id="653" r:id="rId51"/>
    <p:sldId id="630" r:id="rId52"/>
    <p:sldId id="532" r:id="rId53"/>
    <p:sldId id="617" r:id="rId54"/>
    <p:sldId id="642" r:id="rId55"/>
    <p:sldId id="629" r:id="rId56"/>
    <p:sldId id="664" r:id="rId57"/>
    <p:sldId id="667" r:id="rId58"/>
    <p:sldId id="616" r:id="rId59"/>
    <p:sldId id="384" r:id="rId60"/>
    <p:sldId id="351" r:id="rId61"/>
    <p:sldId id="464" r:id="rId62"/>
    <p:sldId id="421" r:id="rId63"/>
    <p:sldId id="309" r:id="rId64"/>
    <p:sldId id="550" r:id="rId65"/>
    <p:sldId id="510" r:id="rId66"/>
    <p:sldId id="738" r:id="rId67"/>
    <p:sldId id="368" r:id="rId68"/>
    <p:sldId id="552" r:id="rId69"/>
    <p:sldId id="563" r:id="rId70"/>
    <p:sldId id="694" r:id="rId71"/>
    <p:sldId id="744" r:id="rId7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3300"/>
    <a:srgbClr val="FF3399"/>
    <a:srgbClr val="33CC33"/>
    <a:srgbClr val="04CC47"/>
    <a:srgbClr val="151517"/>
    <a:srgbClr val="2E0229"/>
    <a:srgbClr val="FF6600"/>
    <a:srgbClr val="FF0066"/>
    <a:srgbClr val="8179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04" autoAdjust="0"/>
    <p:restoredTop sz="94779" autoAdjust="0"/>
  </p:normalViewPr>
  <p:slideViewPr>
    <p:cSldViewPr showGuides="1">
      <p:cViewPr>
        <p:scale>
          <a:sx n="70" d="100"/>
          <a:sy n="70" d="100"/>
        </p:scale>
        <p:origin x="-918" y="24"/>
      </p:cViewPr>
      <p:guideLst>
        <p:guide orient="horz" pos="2304"/>
        <p:guide pos="2880"/>
      </p:guideLst>
    </p:cSldViewPr>
  </p:slideViewPr>
  <p:notesTextViewPr>
    <p:cViewPr>
      <p:scale>
        <a:sx n="1" d="1"/>
        <a:sy n="1" d="1"/>
      </p:scale>
      <p:origin x="0" y="0"/>
    </p:cViewPr>
  </p:notesTextViewPr>
  <p:sorterViewPr>
    <p:cViewPr>
      <p:scale>
        <a:sx n="75" d="100"/>
        <a:sy n="75" d="100"/>
      </p:scale>
      <p:origin x="0" y="414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CD8ACB3-96A2-4B32-9A36-A39E45CFA1D0}" type="datetimeFigureOut">
              <a:rPr lang="en-US" smtClean="0"/>
              <a:t>6/4/2014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3F6F528-1CCE-49DE-B2FC-C646304B8C68}" type="slidenum">
              <a:rPr lang="en-US" smtClean="0"/>
              <a:t>‹#›</a:t>
            </a:fld>
            <a:endParaRPr lang="en-US"/>
          </a:p>
        </p:txBody>
      </p:sp>
    </p:spTree>
    <p:extLst>
      <p:ext uri="{BB962C8B-B14F-4D97-AF65-F5344CB8AC3E}">
        <p14:creationId xmlns:p14="http://schemas.microsoft.com/office/powerpoint/2010/main" val="1589806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F6F528-1CCE-49DE-B2FC-C646304B8C68}" type="slidenum">
              <a:rPr lang="en-US" smtClean="0"/>
              <a:t>7</a:t>
            </a:fld>
            <a:endParaRPr lang="en-US"/>
          </a:p>
        </p:txBody>
      </p:sp>
    </p:spTree>
    <p:extLst>
      <p:ext uri="{BB962C8B-B14F-4D97-AF65-F5344CB8AC3E}">
        <p14:creationId xmlns:p14="http://schemas.microsoft.com/office/powerpoint/2010/main" val="3623599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F6F528-1CCE-49DE-B2FC-C646304B8C68}" type="slidenum">
              <a:rPr lang="en-US" smtClean="0"/>
              <a:t>8</a:t>
            </a:fld>
            <a:endParaRPr lang="en-US"/>
          </a:p>
        </p:txBody>
      </p:sp>
    </p:spTree>
    <p:extLst>
      <p:ext uri="{BB962C8B-B14F-4D97-AF65-F5344CB8AC3E}">
        <p14:creationId xmlns:p14="http://schemas.microsoft.com/office/powerpoint/2010/main" val="2810852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F6F528-1CCE-49DE-B2FC-C646304B8C68}" type="slidenum">
              <a:rPr lang="en-US" smtClean="0"/>
              <a:t>23</a:t>
            </a:fld>
            <a:endParaRPr lang="en-US"/>
          </a:p>
        </p:txBody>
      </p:sp>
    </p:spTree>
    <p:extLst>
      <p:ext uri="{BB962C8B-B14F-4D97-AF65-F5344CB8AC3E}">
        <p14:creationId xmlns:p14="http://schemas.microsoft.com/office/powerpoint/2010/main" val="1424269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F6F528-1CCE-49DE-B2FC-C646304B8C68}" type="slidenum">
              <a:rPr lang="en-US" smtClean="0"/>
              <a:t>54</a:t>
            </a:fld>
            <a:endParaRPr lang="en-US"/>
          </a:p>
        </p:txBody>
      </p:sp>
    </p:spTree>
    <p:extLst>
      <p:ext uri="{BB962C8B-B14F-4D97-AF65-F5344CB8AC3E}">
        <p14:creationId xmlns:p14="http://schemas.microsoft.com/office/powerpoint/2010/main" val="4212884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Date Placeholder 6"/>
          <p:cNvSpPr>
            <a:spLocks noGrp="1"/>
          </p:cNvSpPr>
          <p:nvPr>
            <p:ph type="dt" sz="half" idx="10"/>
          </p:nvPr>
        </p:nvSpPr>
        <p:spPr/>
        <p:txBody>
          <a:bodyPr/>
          <a:lstStyle/>
          <a:p>
            <a:fld id="{E8CB3CD2-A395-42C3-8DB3-834A0C64E505}" type="datetime1">
              <a:rPr lang="en-US" smtClean="0"/>
              <a:t>6/4/2014</a:t>
            </a:fld>
            <a:endParaRPr lang="en-US"/>
          </a:p>
        </p:txBody>
      </p:sp>
      <p:sp>
        <p:nvSpPr>
          <p:cNvPr id="8" name="Footer Placeholder 7"/>
          <p:cNvSpPr>
            <a:spLocks noGrp="1"/>
          </p:cNvSpPr>
          <p:nvPr>
            <p:ph type="ftr" sz="quarter" idx="11"/>
          </p:nvPr>
        </p:nvSpPr>
        <p:spPr/>
        <p:txBody>
          <a:bodyPr/>
          <a:lstStyle/>
          <a:p>
            <a:r>
              <a:rPr lang="en-US" smtClean="0"/>
              <a:t>TIPP June 5, 2014  </a:t>
            </a:r>
            <a:endParaRPr lang="en-US" dirty="0"/>
          </a:p>
        </p:txBody>
      </p:sp>
      <p:sp>
        <p:nvSpPr>
          <p:cNvPr id="9" name="Slide Number Placeholder 8"/>
          <p:cNvSpPr>
            <a:spLocks noGrp="1"/>
          </p:cNvSpPr>
          <p:nvPr>
            <p:ph type="sldNum" sz="quarter" idx="12"/>
          </p:nvPr>
        </p:nvSpPr>
        <p:spPr/>
        <p:txBody>
          <a:bodyPr/>
          <a:lstStyle/>
          <a:p>
            <a:fld id="{8222C711-AEBE-4F4C-954C-2D5A9087139B}" type="slidenum">
              <a:rPr lang="en-US" smtClean="0"/>
              <a:t>‹#›</a:t>
            </a:fld>
            <a:endParaRPr lang="en-US"/>
          </a:p>
        </p:txBody>
      </p:sp>
    </p:spTree>
    <p:extLst>
      <p:ext uri="{BB962C8B-B14F-4D97-AF65-F5344CB8AC3E}">
        <p14:creationId xmlns:p14="http://schemas.microsoft.com/office/powerpoint/2010/main" val="192893283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2510BC-87EA-4AAE-A00A-C8173489974B}" type="datetime1">
              <a:rPr lang="en-US" smtClean="0"/>
              <a:t>6/4/2014</a:t>
            </a:fld>
            <a:endParaRPr lang="en-US"/>
          </a:p>
        </p:txBody>
      </p:sp>
      <p:sp>
        <p:nvSpPr>
          <p:cNvPr id="5" name="Footer Placeholder 4"/>
          <p:cNvSpPr>
            <a:spLocks noGrp="1"/>
          </p:cNvSpPr>
          <p:nvPr>
            <p:ph type="ftr" sz="quarter" idx="11"/>
          </p:nvPr>
        </p:nvSpPr>
        <p:spPr/>
        <p:txBody>
          <a:bodyPr/>
          <a:lstStyle/>
          <a:p>
            <a:r>
              <a:rPr lang="en-US" smtClean="0"/>
              <a:t>TIPP June 5, 2014  </a:t>
            </a:r>
            <a:endParaRPr lang="en-US"/>
          </a:p>
        </p:txBody>
      </p:sp>
      <p:sp>
        <p:nvSpPr>
          <p:cNvPr id="6" name="Slide Number Placeholder 5"/>
          <p:cNvSpPr>
            <a:spLocks noGrp="1"/>
          </p:cNvSpPr>
          <p:nvPr>
            <p:ph type="sldNum" sz="quarter" idx="12"/>
          </p:nvPr>
        </p:nvSpPr>
        <p:spPr/>
        <p:txBody>
          <a:bodyPr/>
          <a:lstStyle/>
          <a:p>
            <a:fld id="{6F3AE956-26F0-4794-8F4C-97BAC66ADD21}" type="slidenum">
              <a:rPr lang="en-US" smtClean="0"/>
              <a:t>‹#›</a:t>
            </a:fld>
            <a:endParaRPr lang="en-US"/>
          </a:p>
        </p:txBody>
      </p:sp>
    </p:spTree>
    <p:extLst>
      <p:ext uri="{BB962C8B-B14F-4D97-AF65-F5344CB8AC3E}">
        <p14:creationId xmlns:p14="http://schemas.microsoft.com/office/powerpoint/2010/main" val="4228747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1B92D1-368D-434B-8BB7-8B7CEAB11CF6}" type="datetime1">
              <a:rPr lang="en-US" smtClean="0"/>
              <a:t>6/4/2014</a:t>
            </a:fld>
            <a:endParaRPr lang="en-US"/>
          </a:p>
        </p:txBody>
      </p:sp>
      <p:sp>
        <p:nvSpPr>
          <p:cNvPr id="5" name="Footer Placeholder 4"/>
          <p:cNvSpPr>
            <a:spLocks noGrp="1"/>
          </p:cNvSpPr>
          <p:nvPr>
            <p:ph type="ftr" sz="quarter" idx="11"/>
          </p:nvPr>
        </p:nvSpPr>
        <p:spPr/>
        <p:txBody>
          <a:bodyPr/>
          <a:lstStyle/>
          <a:p>
            <a:r>
              <a:rPr lang="en-US" smtClean="0"/>
              <a:t>TIPP June 5, 2014  </a:t>
            </a:r>
            <a:endParaRPr lang="en-US"/>
          </a:p>
        </p:txBody>
      </p:sp>
      <p:sp>
        <p:nvSpPr>
          <p:cNvPr id="6" name="Slide Number Placeholder 5"/>
          <p:cNvSpPr>
            <a:spLocks noGrp="1"/>
          </p:cNvSpPr>
          <p:nvPr>
            <p:ph type="sldNum" sz="quarter" idx="12"/>
          </p:nvPr>
        </p:nvSpPr>
        <p:spPr/>
        <p:txBody>
          <a:bodyPr/>
          <a:lstStyle/>
          <a:p>
            <a:fld id="{6F3AE956-26F0-4794-8F4C-97BAC66ADD21}" type="slidenum">
              <a:rPr lang="en-US" smtClean="0"/>
              <a:t>‹#›</a:t>
            </a:fld>
            <a:endParaRPr lang="en-US"/>
          </a:p>
        </p:txBody>
      </p:sp>
    </p:spTree>
    <p:extLst>
      <p:ext uri="{BB962C8B-B14F-4D97-AF65-F5344CB8AC3E}">
        <p14:creationId xmlns:p14="http://schemas.microsoft.com/office/powerpoint/2010/main" val="1389012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0000"/>
                </a:solidFill>
              </a:defRPr>
            </a:lvl1pPr>
          </a:lstStyle>
          <a:p>
            <a:r>
              <a:rPr lang="en-US" dirty="0" smtClean="0"/>
              <a:t>Click to edit Master title style</a:t>
            </a:r>
            <a:endParaRPr lang="en-US" dirty="0"/>
          </a:p>
        </p:txBody>
      </p:sp>
      <p:sp>
        <p:nvSpPr>
          <p:cNvPr id="3" name="Content Placeholder 2"/>
          <p:cNvSpPr>
            <a:spLocks noGrp="1"/>
          </p:cNvSpPr>
          <p:nvPr>
            <p:ph idx="1"/>
          </p:nvPr>
        </p:nvSpPr>
        <p:spPr>
          <a:ln>
            <a:noFill/>
          </a:ln>
        </p:spPr>
        <p:txBody>
          <a:bodyPr/>
          <a:lstStyle>
            <a:lvl1pPr>
              <a:defRPr>
                <a:solidFill>
                  <a:srgbClr val="151517"/>
                </a:solidFill>
              </a:defRPr>
            </a:lvl1pPr>
            <a:lvl2pPr>
              <a:defRPr>
                <a:solidFill>
                  <a:srgbClr val="151517"/>
                </a:solidFill>
              </a:defRPr>
            </a:lvl2pPr>
            <a:lvl3pPr>
              <a:defRPr>
                <a:solidFill>
                  <a:srgbClr val="151517"/>
                </a:solidFill>
              </a:defRPr>
            </a:lvl3pPr>
            <a:lvl4pPr>
              <a:defRPr>
                <a:solidFill>
                  <a:srgbClr val="151517"/>
                </a:solidFill>
              </a:defRPr>
            </a:lvl4pPr>
            <a:lvl5pPr>
              <a:defRPr>
                <a:solidFill>
                  <a:srgbClr val="151517"/>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569075"/>
            <a:ext cx="2133600" cy="365125"/>
          </a:xfrm>
        </p:spPr>
        <p:txBody>
          <a:bodyPr/>
          <a:lstStyle>
            <a:lvl1pPr>
              <a:defRPr baseline="0">
                <a:solidFill>
                  <a:srgbClr val="151517"/>
                </a:solidFill>
              </a:defRPr>
            </a:lvl1pPr>
          </a:lstStyle>
          <a:p>
            <a:fld id="{F9359670-6383-482C-B1C5-690C99A9A0A5}" type="datetime1">
              <a:rPr lang="en-US" smtClean="0"/>
              <a:t>6/4/2014</a:t>
            </a:fld>
            <a:endParaRPr lang="en-US" dirty="0"/>
          </a:p>
        </p:txBody>
      </p:sp>
      <p:sp>
        <p:nvSpPr>
          <p:cNvPr id="5" name="Footer Placeholder 4"/>
          <p:cNvSpPr>
            <a:spLocks noGrp="1"/>
          </p:cNvSpPr>
          <p:nvPr>
            <p:ph type="ftr" sz="quarter" idx="11"/>
          </p:nvPr>
        </p:nvSpPr>
        <p:spPr>
          <a:xfrm>
            <a:off x="3657600" y="6569075"/>
            <a:ext cx="2895600" cy="365125"/>
          </a:xfrm>
        </p:spPr>
        <p:txBody>
          <a:bodyPr/>
          <a:lstStyle/>
          <a:p>
            <a:r>
              <a:rPr lang="en-US" smtClean="0">
                <a:solidFill>
                  <a:srgbClr val="151517"/>
                </a:solidFill>
              </a:rPr>
              <a:t>TIPP June 5, 2014  </a:t>
            </a:r>
            <a:endParaRPr lang="en-US" dirty="0">
              <a:solidFill>
                <a:srgbClr val="151517"/>
              </a:solidFill>
            </a:endParaRPr>
          </a:p>
        </p:txBody>
      </p:sp>
      <p:sp>
        <p:nvSpPr>
          <p:cNvPr id="6" name="Slide Number Placeholder 5"/>
          <p:cNvSpPr>
            <a:spLocks noGrp="1"/>
          </p:cNvSpPr>
          <p:nvPr>
            <p:ph type="sldNum" sz="quarter" idx="12"/>
          </p:nvPr>
        </p:nvSpPr>
        <p:spPr>
          <a:xfrm>
            <a:off x="6934200" y="6569075"/>
            <a:ext cx="2133600" cy="365125"/>
          </a:xfrm>
        </p:spPr>
        <p:txBody>
          <a:bodyPr/>
          <a:lstStyle>
            <a:lvl1pPr>
              <a:defRPr b="1">
                <a:solidFill>
                  <a:schemeClr val="tx1"/>
                </a:solidFill>
              </a:defRPr>
            </a:lvl1pPr>
          </a:lstStyle>
          <a:p>
            <a:fld id="{6F3AE956-26F0-4794-8F4C-97BAC66ADD21}" type="slidenum">
              <a:rPr lang="en-US" smtClean="0"/>
              <a:pPr/>
              <a:t>‹#›</a:t>
            </a:fld>
            <a:endParaRPr lang="en-US" dirty="0"/>
          </a:p>
        </p:txBody>
      </p:sp>
    </p:spTree>
    <p:extLst>
      <p:ext uri="{BB962C8B-B14F-4D97-AF65-F5344CB8AC3E}">
        <p14:creationId xmlns:p14="http://schemas.microsoft.com/office/powerpoint/2010/main" val="272962463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88F5E0-DBF8-4F3A-8FB9-89E505F1D649}" type="datetime1">
              <a:rPr lang="en-US" smtClean="0"/>
              <a:t>6/4/2014</a:t>
            </a:fld>
            <a:endParaRPr lang="en-US"/>
          </a:p>
        </p:txBody>
      </p:sp>
      <p:sp>
        <p:nvSpPr>
          <p:cNvPr id="5" name="Footer Placeholder 4"/>
          <p:cNvSpPr>
            <a:spLocks noGrp="1"/>
          </p:cNvSpPr>
          <p:nvPr>
            <p:ph type="ftr" sz="quarter" idx="11"/>
          </p:nvPr>
        </p:nvSpPr>
        <p:spPr/>
        <p:txBody>
          <a:bodyPr/>
          <a:lstStyle/>
          <a:p>
            <a:r>
              <a:rPr lang="en-US" smtClean="0"/>
              <a:t>TIPP June 5, 2014  </a:t>
            </a:r>
            <a:endParaRPr lang="en-US"/>
          </a:p>
        </p:txBody>
      </p:sp>
      <p:sp>
        <p:nvSpPr>
          <p:cNvPr id="6" name="Slide Number Placeholder 5"/>
          <p:cNvSpPr>
            <a:spLocks noGrp="1"/>
          </p:cNvSpPr>
          <p:nvPr>
            <p:ph type="sldNum" sz="quarter" idx="12"/>
          </p:nvPr>
        </p:nvSpPr>
        <p:spPr/>
        <p:txBody>
          <a:bodyPr/>
          <a:lstStyle/>
          <a:p>
            <a:fld id="{6F3AE956-26F0-4794-8F4C-97BAC66ADD21}" type="slidenum">
              <a:rPr lang="en-US" smtClean="0"/>
              <a:t>‹#›</a:t>
            </a:fld>
            <a:endParaRPr lang="en-US"/>
          </a:p>
        </p:txBody>
      </p:sp>
    </p:spTree>
    <p:extLst>
      <p:ext uri="{BB962C8B-B14F-4D97-AF65-F5344CB8AC3E}">
        <p14:creationId xmlns:p14="http://schemas.microsoft.com/office/powerpoint/2010/main" val="2401560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69D9BD5-EDCA-415B-B2D2-E8AF306ACCC1}" type="datetime1">
              <a:rPr lang="en-US" smtClean="0"/>
              <a:t>6/4/2014</a:t>
            </a:fld>
            <a:endParaRPr lang="en-US"/>
          </a:p>
        </p:txBody>
      </p:sp>
      <p:sp>
        <p:nvSpPr>
          <p:cNvPr id="6" name="Footer Placeholder 5"/>
          <p:cNvSpPr>
            <a:spLocks noGrp="1"/>
          </p:cNvSpPr>
          <p:nvPr>
            <p:ph type="ftr" sz="quarter" idx="11"/>
          </p:nvPr>
        </p:nvSpPr>
        <p:spPr/>
        <p:txBody>
          <a:bodyPr/>
          <a:lstStyle/>
          <a:p>
            <a:r>
              <a:rPr lang="en-US" smtClean="0"/>
              <a:t>TIPP June 5, 2014  </a:t>
            </a:r>
            <a:endParaRPr lang="en-US"/>
          </a:p>
        </p:txBody>
      </p:sp>
      <p:sp>
        <p:nvSpPr>
          <p:cNvPr id="7" name="Slide Number Placeholder 6"/>
          <p:cNvSpPr>
            <a:spLocks noGrp="1"/>
          </p:cNvSpPr>
          <p:nvPr>
            <p:ph type="sldNum" sz="quarter" idx="12"/>
          </p:nvPr>
        </p:nvSpPr>
        <p:spPr/>
        <p:txBody>
          <a:bodyPr/>
          <a:lstStyle/>
          <a:p>
            <a:fld id="{6F3AE956-26F0-4794-8F4C-97BAC66ADD21}" type="slidenum">
              <a:rPr lang="en-US" smtClean="0"/>
              <a:t>‹#›</a:t>
            </a:fld>
            <a:endParaRPr lang="en-US"/>
          </a:p>
        </p:txBody>
      </p:sp>
    </p:spTree>
    <p:extLst>
      <p:ext uri="{BB962C8B-B14F-4D97-AF65-F5344CB8AC3E}">
        <p14:creationId xmlns:p14="http://schemas.microsoft.com/office/powerpoint/2010/main" val="931734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D6F118-C556-4063-9841-59ED039E488D}" type="datetime1">
              <a:rPr lang="en-US" smtClean="0"/>
              <a:t>6/4/2014</a:t>
            </a:fld>
            <a:endParaRPr lang="en-US"/>
          </a:p>
        </p:txBody>
      </p:sp>
      <p:sp>
        <p:nvSpPr>
          <p:cNvPr id="8" name="Footer Placeholder 7"/>
          <p:cNvSpPr>
            <a:spLocks noGrp="1"/>
          </p:cNvSpPr>
          <p:nvPr>
            <p:ph type="ftr" sz="quarter" idx="11"/>
          </p:nvPr>
        </p:nvSpPr>
        <p:spPr/>
        <p:txBody>
          <a:bodyPr/>
          <a:lstStyle/>
          <a:p>
            <a:r>
              <a:rPr lang="en-US" smtClean="0"/>
              <a:t>TIPP June 5, 2014  </a:t>
            </a:r>
            <a:endParaRPr lang="en-US"/>
          </a:p>
        </p:txBody>
      </p:sp>
      <p:sp>
        <p:nvSpPr>
          <p:cNvPr id="9" name="Slide Number Placeholder 8"/>
          <p:cNvSpPr>
            <a:spLocks noGrp="1"/>
          </p:cNvSpPr>
          <p:nvPr>
            <p:ph type="sldNum" sz="quarter" idx="12"/>
          </p:nvPr>
        </p:nvSpPr>
        <p:spPr/>
        <p:txBody>
          <a:bodyPr/>
          <a:lstStyle/>
          <a:p>
            <a:fld id="{6F3AE956-26F0-4794-8F4C-97BAC66ADD21}" type="slidenum">
              <a:rPr lang="en-US" smtClean="0"/>
              <a:t>‹#›</a:t>
            </a:fld>
            <a:endParaRPr lang="en-US"/>
          </a:p>
        </p:txBody>
      </p:sp>
    </p:spTree>
    <p:extLst>
      <p:ext uri="{BB962C8B-B14F-4D97-AF65-F5344CB8AC3E}">
        <p14:creationId xmlns:p14="http://schemas.microsoft.com/office/powerpoint/2010/main" val="2282304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E6BF7CDF-2B6D-4062-BC06-1ECE489075B0}" type="datetime1">
              <a:rPr lang="en-US" smtClean="0"/>
              <a:t>6/4/2014</a:t>
            </a:fld>
            <a:endParaRPr lang="en-US"/>
          </a:p>
        </p:txBody>
      </p:sp>
      <p:sp>
        <p:nvSpPr>
          <p:cNvPr id="4" name="Footer Placeholder 3"/>
          <p:cNvSpPr>
            <a:spLocks noGrp="1"/>
          </p:cNvSpPr>
          <p:nvPr>
            <p:ph type="ftr" sz="quarter" idx="11"/>
          </p:nvPr>
        </p:nvSpPr>
        <p:spPr>
          <a:xfrm>
            <a:off x="3124200" y="6324600"/>
            <a:ext cx="2895600" cy="365125"/>
          </a:xfrm>
        </p:spPr>
        <p:txBody>
          <a:bodyPr/>
          <a:lstStyle/>
          <a:p>
            <a:r>
              <a:rPr lang="en-US" smtClean="0"/>
              <a:t>TIPP June 5, 2014  </a:t>
            </a:r>
            <a:endParaRPr lang="en-US" dirty="0"/>
          </a:p>
        </p:txBody>
      </p:sp>
      <p:sp>
        <p:nvSpPr>
          <p:cNvPr id="5" name="Slide Number Placeholder 4"/>
          <p:cNvSpPr>
            <a:spLocks noGrp="1"/>
          </p:cNvSpPr>
          <p:nvPr>
            <p:ph type="sldNum" sz="quarter" idx="12"/>
          </p:nvPr>
        </p:nvSpPr>
        <p:spPr/>
        <p:txBody>
          <a:bodyPr/>
          <a:lstStyle/>
          <a:p>
            <a:fld id="{6F3AE956-26F0-4794-8F4C-97BAC66ADD21}" type="slidenum">
              <a:rPr lang="en-US" smtClean="0"/>
              <a:t>‹#›</a:t>
            </a:fld>
            <a:endParaRPr lang="en-US"/>
          </a:p>
        </p:txBody>
      </p:sp>
    </p:spTree>
    <p:extLst>
      <p:ext uri="{BB962C8B-B14F-4D97-AF65-F5344CB8AC3E}">
        <p14:creationId xmlns:p14="http://schemas.microsoft.com/office/powerpoint/2010/main" val="3058892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87FCF0-950D-45F8-9F74-6B6550D08DC4}" type="datetime1">
              <a:rPr lang="en-US" smtClean="0"/>
              <a:t>6/4/2014</a:t>
            </a:fld>
            <a:endParaRPr lang="en-US"/>
          </a:p>
        </p:txBody>
      </p:sp>
      <p:sp>
        <p:nvSpPr>
          <p:cNvPr id="3" name="Footer Placeholder 2"/>
          <p:cNvSpPr>
            <a:spLocks noGrp="1"/>
          </p:cNvSpPr>
          <p:nvPr>
            <p:ph type="ftr" sz="quarter" idx="11"/>
          </p:nvPr>
        </p:nvSpPr>
        <p:spPr/>
        <p:txBody>
          <a:bodyPr/>
          <a:lstStyle/>
          <a:p>
            <a:r>
              <a:rPr lang="en-US" smtClean="0"/>
              <a:t>TIPP June 5, 2014  </a:t>
            </a:r>
            <a:endParaRPr lang="en-US"/>
          </a:p>
        </p:txBody>
      </p:sp>
      <p:sp>
        <p:nvSpPr>
          <p:cNvPr id="4" name="Slide Number Placeholder 3"/>
          <p:cNvSpPr>
            <a:spLocks noGrp="1"/>
          </p:cNvSpPr>
          <p:nvPr>
            <p:ph type="sldNum" sz="quarter" idx="12"/>
          </p:nvPr>
        </p:nvSpPr>
        <p:spPr/>
        <p:txBody>
          <a:bodyPr/>
          <a:lstStyle/>
          <a:p>
            <a:fld id="{6F3AE956-26F0-4794-8F4C-97BAC66ADD21}" type="slidenum">
              <a:rPr lang="en-US" smtClean="0"/>
              <a:t>‹#›</a:t>
            </a:fld>
            <a:endParaRPr lang="en-US"/>
          </a:p>
        </p:txBody>
      </p:sp>
    </p:spTree>
    <p:extLst>
      <p:ext uri="{BB962C8B-B14F-4D97-AF65-F5344CB8AC3E}">
        <p14:creationId xmlns:p14="http://schemas.microsoft.com/office/powerpoint/2010/main" val="1120211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4CA07E-1348-4431-9690-B3DF5CB266A0}" type="datetime1">
              <a:rPr lang="en-US" smtClean="0"/>
              <a:t>6/4/2014</a:t>
            </a:fld>
            <a:endParaRPr lang="en-US"/>
          </a:p>
        </p:txBody>
      </p:sp>
      <p:sp>
        <p:nvSpPr>
          <p:cNvPr id="6" name="Footer Placeholder 5"/>
          <p:cNvSpPr>
            <a:spLocks noGrp="1"/>
          </p:cNvSpPr>
          <p:nvPr>
            <p:ph type="ftr" sz="quarter" idx="11"/>
          </p:nvPr>
        </p:nvSpPr>
        <p:spPr/>
        <p:txBody>
          <a:bodyPr/>
          <a:lstStyle/>
          <a:p>
            <a:r>
              <a:rPr lang="en-US" smtClean="0"/>
              <a:t>TIPP June 5, 2014  </a:t>
            </a:r>
            <a:endParaRPr lang="en-US"/>
          </a:p>
        </p:txBody>
      </p:sp>
      <p:sp>
        <p:nvSpPr>
          <p:cNvPr id="7" name="Slide Number Placeholder 6"/>
          <p:cNvSpPr>
            <a:spLocks noGrp="1"/>
          </p:cNvSpPr>
          <p:nvPr>
            <p:ph type="sldNum" sz="quarter" idx="12"/>
          </p:nvPr>
        </p:nvSpPr>
        <p:spPr/>
        <p:txBody>
          <a:bodyPr/>
          <a:lstStyle/>
          <a:p>
            <a:fld id="{6F3AE956-26F0-4794-8F4C-97BAC66ADD21}" type="slidenum">
              <a:rPr lang="en-US" smtClean="0"/>
              <a:t>‹#›</a:t>
            </a:fld>
            <a:endParaRPr lang="en-US"/>
          </a:p>
        </p:txBody>
      </p:sp>
    </p:spTree>
    <p:extLst>
      <p:ext uri="{BB962C8B-B14F-4D97-AF65-F5344CB8AC3E}">
        <p14:creationId xmlns:p14="http://schemas.microsoft.com/office/powerpoint/2010/main" val="2594547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3FF3EE-0639-4FBB-8A50-EA88460E8B5E}" type="datetime1">
              <a:rPr lang="en-US" smtClean="0"/>
              <a:t>6/4/2014</a:t>
            </a:fld>
            <a:endParaRPr lang="en-US"/>
          </a:p>
        </p:txBody>
      </p:sp>
      <p:sp>
        <p:nvSpPr>
          <p:cNvPr id="6" name="Footer Placeholder 5"/>
          <p:cNvSpPr>
            <a:spLocks noGrp="1"/>
          </p:cNvSpPr>
          <p:nvPr>
            <p:ph type="ftr" sz="quarter" idx="11"/>
          </p:nvPr>
        </p:nvSpPr>
        <p:spPr/>
        <p:txBody>
          <a:bodyPr/>
          <a:lstStyle/>
          <a:p>
            <a:r>
              <a:rPr lang="en-US" smtClean="0"/>
              <a:t>TIPP June 5, 2014  </a:t>
            </a:r>
            <a:endParaRPr lang="en-US"/>
          </a:p>
        </p:txBody>
      </p:sp>
      <p:sp>
        <p:nvSpPr>
          <p:cNvPr id="7" name="Slide Number Placeholder 6"/>
          <p:cNvSpPr>
            <a:spLocks noGrp="1"/>
          </p:cNvSpPr>
          <p:nvPr>
            <p:ph type="sldNum" sz="quarter" idx="12"/>
          </p:nvPr>
        </p:nvSpPr>
        <p:spPr/>
        <p:txBody>
          <a:bodyPr/>
          <a:lstStyle/>
          <a:p>
            <a:fld id="{6F3AE956-26F0-4794-8F4C-97BAC66ADD21}" type="slidenum">
              <a:rPr lang="en-US" smtClean="0"/>
              <a:t>‹#›</a:t>
            </a:fld>
            <a:endParaRPr lang="en-US"/>
          </a:p>
        </p:txBody>
      </p:sp>
    </p:spTree>
    <p:extLst>
      <p:ext uri="{BB962C8B-B14F-4D97-AF65-F5344CB8AC3E}">
        <p14:creationId xmlns:p14="http://schemas.microsoft.com/office/powerpoint/2010/main" val="1586373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98FB72-4E31-41D5-B914-337490E2971F}" type="datetime1">
              <a:rPr lang="en-US" smtClean="0"/>
              <a:t>6/4/2014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TIPP June 5, 2014  </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3AE956-26F0-4794-8F4C-97BAC66ADD21}" type="slidenum">
              <a:rPr lang="en-US" smtClean="0"/>
              <a:t>‹#›</a:t>
            </a:fld>
            <a:endParaRPr lang="en-US"/>
          </a:p>
        </p:txBody>
      </p:sp>
    </p:spTree>
    <p:extLst>
      <p:ext uri="{BB962C8B-B14F-4D97-AF65-F5344CB8AC3E}">
        <p14:creationId xmlns:p14="http://schemas.microsoft.com/office/powerpoint/2010/main" val="1093782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gif"/></Relationships>
</file>

<file path=ppt/slides/_rels/slide2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jpeg"/></Relationships>
</file>

<file path=ppt/slides/_rels/slide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psec.uchicago.edu/library/doclib/" TargetMode="External"/><Relationship Id="rId2" Type="http://schemas.openxmlformats.org/officeDocument/2006/relationships/hyperlink" Target="http://dx.doi.org/10.1016/j.nima.2013.09.042"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59.wmf"/><Relationship Id="rId3" Type="http://schemas.openxmlformats.org/officeDocument/2006/relationships/image" Target="../media/image55.jpeg"/><Relationship Id="rId7" Type="http://schemas.openxmlformats.org/officeDocument/2006/relationships/image" Target="../media/image58.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57.png"/><Relationship Id="rId4" Type="http://schemas.openxmlformats.org/officeDocument/2006/relationships/image" Target="../media/image56.jpeg"/><Relationship Id="rId9"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g"/><Relationship Id="rId1" Type="http://schemas.openxmlformats.org/officeDocument/2006/relationships/slideLayout" Target="../slideLayouts/slideLayout6.xml"/><Relationship Id="rId5" Type="http://schemas.openxmlformats.org/officeDocument/2006/relationships/image" Target="../media/image66.jpeg"/><Relationship Id="rId4" Type="http://schemas.openxmlformats.org/officeDocument/2006/relationships/image" Target="../media/image65.jpeg"/></Relationships>
</file>

<file path=ppt/slides/_rels/slide4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78.wmf"/></Relationships>
</file>

<file path=ppt/slides/_rels/slide6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hyperlink" Target="http://psec.uchicago.edu/" TargetMode="Externa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89.jpeg"/></Relationships>
</file>

<file path=ppt/slides/_rels/slide69.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6200"/>
            <a:ext cx="9144000" cy="1470025"/>
          </a:xfrm>
        </p:spPr>
        <p:txBody>
          <a:bodyPr>
            <a:noAutofit/>
          </a:bodyPr>
          <a:lstStyle/>
          <a:p>
            <a:pPr>
              <a:lnSpc>
                <a:spcPct val="75000"/>
              </a:lnSpc>
            </a:pPr>
            <a:r>
              <a:rPr lang="en-US" sz="4800" dirty="0" smtClean="0">
                <a:solidFill>
                  <a:srgbClr val="FF0000"/>
                </a:solidFill>
              </a:rPr>
              <a:t>The Challenges and Applications of Sub-Psec Large-area Detectors</a:t>
            </a:r>
            <a:endParaRPr lang="en-US" sz="4800" dirty="0">
              <a:solidFill>
                <a:srgbClr val="FF0000"/>
              </a:solidFill>
            </a:endParaRPr>
          </a:p>
        </p:txBody>
      </p:sp>
      <p:sp>
        <p:nvSpPr>
          <p:cNvPr id="3" name="Subtitle 2"/>
          <p:cNvSpPr>
            <a:spLocks noGrp="1"/>
          </p:cNvSpPr>
          <p:nvPr>
            <p:ph type="subTitle" idx="1"/>
          </p:nvPr>
        </p:nvSpPr>
        <p:spPr>
          <a:xfrm>
            <a:off x="762000" y="1295400"/>
            <a:ext cx="7848600" cy="914400"/>
          </a:xfrm>
        </p:spPr>
        <p:txBody>
          <a:bodyPr>
            <a:normAutofit/>
          </a:bodyPr>
          <a:lstStyle/>
          <a:p>
            <a:pPr>
              <a:lnSpc>
                <a:spcPct val="60000"/>
              </a:lnSpc>
            </a:pPr>
            <a:r>
              <a:rPr lang="en-US" sz="2400" dirty="0" smtClean="0">
                <a:solidFill>
                  <a:schemeClr val="bg2">
                    <a:lumMod val="25000"/>
                  </a:schemeClr>
                </a:solidFill>
              </a:rPr>
              <a:t>Henry Frisch</a:t>
            </a:r>
          </a:p>
          <a:p>
            <a:pPr>
              <a:lnSpc>
                <a:spcPct val="60000"/>
              </a:lnSpc>
            </a:pPr>
            <a:r>
              <a:rPr lang="en-US" sz="2400" dirty="0" smtClean="0">
                <a:solidFill>
                  <a:schemeClr val="bg2">
                    <a:lumMod val="25000"/>
                  </a:schemeClr>
                </a:solidFill>
              </a:rPr>
              <a:t>Enrico Fermi Institute and Physics Department</a:t>
            </a:r>
          </a:p>
          <a:p>
            <a:pPr>
              <a:lnSpc>
                <a:spcPct val="60000"/>
              </a:lnSpc>
            </a:pPr>
            <a:r>
              <a:rPr lang="en-US" sz="2400" dirty="0" smtClean="0">
                <a:solidFill>
                  <a:schemeClr val="bg2">
                    <a:lumMod val="25000"/>
                  </a:schemeClr>
                </a:solidFill>
              </a:rPr>
              <a:t>University of Chicago</a:t>
            </a:r>
            <a:endParaRPr lang="en-US" sz="2400" dirty="0">
              <a:solidFill>
                <a:schemeClr val="bg2">
                  <a:lumMod val="25000"/>
                </a:schemeClr>
              </a:solidFill>
            </a:endParaRPr>
          </a:p>
        </p:txBody>
      </p:sp>
      <p:sp>
        <p:nvSpPr>
          <p:cNvPr id="10" name="TextBox 9"/>
          <p:cNvSpPr txBox="1"/>
          <p:nvPr/>
        </p:nvSpPr>
        <p:spPr>
          <a:xfrm>
            <a:off x="0" y="2286000"/>
            <a:ext cx="9144000" cy="3693319"/>
          </a:xfrm>
          <a:prstGeom prst="rect">
            <a:avLst/>
          </a:prstGeom>
          <a:noFill/>
        </p:spPr>
        <p:txBody>
          <a:bodyPr wrap="square" rtlCol="0">
            <a:spAutoFit/>
          </a:bodyPr>
          <a:lstStyle/>
          <a:p>
            <a:pPr algn="ctr">
              <a:lnSpc>
                <a:spcPct val="75000"/>
              </a:lnSpc>
            </a:pPr>
            <a:r>
              <a:rPr lang="en-US" sz="2400" dirty="0" smtClean="0">
                <a:solidFill>
                  <a:srgbClr val="FF3300"/>
                </a:solidFill>
              </a:rPr>
              <a:t>Abstract</a:t>
            </a:r>
          </a:p>
          <a:p>
            <a:pPr algn="ctr">
              <a:lnSpc>
                <a:spcPct val="75000"/>
              </a:lnSpc>
            </a:pPr>
            <a:r>
              <a:rPr lang="en-US" sz="2400" dirty="0" smtClean="0">
                <a:solidFill>
                  <a:schemeClr val="accent4">
                    <a:lumMod val="10000"/>
                  </a:schemeClr>
                </a:solidFill>
                <a:latin typeface="Comic Sans MS" panose="030F0702030302020204" pitchFamily="66" charset="0"/>
              </a:rPr>
              <a:t>The precision of large-area spatial measurements has improved dramatically over the last 50 years due to the invention of silicon strip and pixel detectors. The ultimate time resolution of large-area devices is not yet known, but can be much better than the 1” (100 psec) resolution typical of large time-of-flight sensors or the 12” (1 nsec) typical of large neutrino detectors. </a:t>
            </a:r>
            <a:r>
              <a:rPr lang="en-US" sz="2400" dirty="0" smtClean="0">
                <a:solidFill>
                  <a:srgbClr val="C00000"/>
                </a:solidFill>
                <a:latin typeface="Comic Sans MS" panose="030F0702030302020204" pitchFamily="66" charset="0"/>
              </a:rPr>
              <a:t>I will discuss the status of the development of large-area micro-channel-plate-based photodetectors, for which the characteristic distance scale that determines the time resolution is 10’s of microns. </a:t>
            </a:r>
            <a:r>
              <a:rPr lang="en-US" sz="2400" dirty="0" smtClean="0">
                <a:solidFill>
                  <a:schemeClr val="tx1">
                    <a:lumMod val="50000"/>
                    <a:lumOff val="50000"/>
                  </a:schemeClr>
                </a:solidFill>
                <a:latin typeface="Comic Sans MS" panose="030F0702030302020204" pitchFamily="66" charset="0"/>
              </a:rPr>
              <a:t>There is  good reason to believe that time resolutions well below 1 psec are achievable with developments currently underway. </a:t>
            </a:r>
            <a:endParaRPr lang="en-US" sz="2000" dirty="0" smtClean="0">
              <a:solidFill>
                <a:schemeClr val="tx1">
                  <a:lumMod val="50000"/>
                  <a:lumOff val="50000"/>
                </a:schemeClr>
              </a:solidFill>
              <a:latin typeface="Comic Sans MS" panose="030F0702030302020204" pitchFamily="66" charset="0"/>
            </a:endParaRPr>
          </a:p>
        </p:txBody>
      </p:sp>
      <p:sp>
        <p:nvSpPr>
          <p:cNvPr id="4" name="Date Placeholder 3"/>
          <p:cNvSpPr>
            <a:spLocks noGrp="1"/>
          </p:cNvSpPr>
          <p:nvPr>
            <p:ph type="dt" sz="half" idx="10"/>
          </p:nvPr>
        </p:nvSpPr>
        <p:spPr/>
        <p:txBody>
          <a:bodyPr/>
          <a:lstStyle/>
          <a:p>
            <a:fld id="{E8CB3CD2-A395-42C3-8DB3-834A0C64E505}" type="datetime1">
              <a:rPr lang="en-US" smtClean="0"/>
              <a:t>6/4/2014</a:t>
            </a:fld>
            <a:endParaRPr lang="en-US"/>
          </a:p>
        </p:txBody>
      </p:sp>
      <p:sp>
        <p:nvSpPr>
          <p:cNvPr id="5" name="Footer Placeholder 4"/>
          <p:cNvSpPr>
            <a:spLocks noGrp="1"/>
          </p:cNvSpPr>
          <p:nvPr>
            <p:ph type="ftr" sz="quarter" idx="11"/>
          </p:nvPr>
        </p:nvSpPr>
        <p:spPr/>
        <p:txBody>
          <a:bodyPr/>
          <a:lstStyle/>
          <a:p>
            <a:r>
              <a:rPr lang="en-US" smtClean="0"/>
              <a:t>TIPP June 5, 2014  </a:t>
            </a:r>
            <a:endParaRPr lang="en-US" dirty="0"/>
          </a:p>
        </p:txBody>
      </p:sp>
      <p:sp>
        <p:nvSpPr>
          <p:cNvPr id="6" name="Slide Number Placeholder 5"/>
          <p:cNvSpPr>
            <a:spLocks noGrp="1"/>
          </p:cNvSpPr>
          <p:nvPr>
            <p:ph type="sldNum" sz="quarter" idx="12"/>
          </p:nvPr>
        </p:nvSpPr>
        <p:spPr/>
        <p:txBody>
          <a:bodyPr/>
          <a:lstStyle/>
          <a:p>
            <a:fld id="{8222C711-AEBE-4F4C-954C-2D5A9087139B}" type="slidenum">
              <a:rPr lang="en-US" smtClean="0"/>
              <a:t>1</a:t>
            </a:fld>
            <a:endParaRPr lang="en-US"/>
          </a:p>
        </p:txBody>
      </p:sp>
    </p:spTree>
    <p:extLst>
      <p:ext uri="{BB962C8B-B14F-4D97-AF65-F5344CB8AC3E}">
        <p14:creationId xmlns:p14="http://schemas.microsoft.com/office/powerpoint/2010/main" val="35158276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85800"/>
          </a:xfrm>
        </p:spPr>
        <p:txBody>
          <a:bodyPr>
            <a:normAutofit fontScale="90000"/>
          </a:bodyPr>
          <a:lstStyle/>
          <a:p>
            <a:r>
              <a:rPr lang="en-US" b="1" dirty="0">
                <a:solidFill>
                  <a:srgbClr val="151517"/>
                </a:solidFill>
              </a:rPr>
              <a:t>How Does it Work?</a:t>
            </a:r>
          </a:p>
        </p:txBody>
      </p:sp>
      <p:sp>
        <p:nvSpPr>
          <p:cNvPr id="6" name="Date Placeholder 5"/>
          <p:cNvSpPr>
            <a:spLocks noGrp="1"/>
          </p:cNvSpPr>
          <p:nvPr>
            <p:ph type="dt" sz="half" idx="10"/>
          </p:nvPr>
        </p:nvSpPr>
        <p:spPr/>
        <p:txBody>
          <a:bodyPr/>
          <a:lstStyle/>
          <a:p>
            <a:fld id="{D272482D-62C6-4A11-A8B3-DC3D6B0D36AA}" type="datetime1">
              <a:rPr lang="en-US" smtClean="0"/>
              <a:t>6/4/2014</a:t>
            </a:fld>
            <a:endParaRPr lang="en-US"/>
          </a:p>
        </p:txBody>
      </p:sp>
      <p:sp>
        <p:nvSpPr>
          <p:cNvPr id="5" name="Slide Number Placeholder 4"/>
          <p:cNvSpPr>
            <a:spLocks noGrp="1"/>
          </p:cNvSpPr>
          <p:nvPr>
            <p:ph type="sldNum" sz="quarter" idx="12"/>
          </p:nvPr>
        </p:nvSpPr>
        <p:spPr/>
        <p:txBody>
          <a:bodyPr/>
          <a:lstStyle/>
          <a:p>
            <a:fld id="{6F3AE956-26F0-4794-8F4C-97BAC66ADD21}" type="slidenum">
              <a:rPr lang="en-US" smtClean="0"/>
              <a:t>10</a:t>
            </a:fld>
            <a:endParaRPr lang="en-US"/>
          </a:p>
        </p:txBody>
      </p:sp>
      <p:cxnSp>
        <p:nvCxnSpPr>
          <p:cNvPr id="16" name="Straight Arrow Connector 15"/>
          <p:cNvCxnSpPr/>
          <p:nvPr/>
        </p:nvCxnSpPr>
        <p:spPr>
          <a:xfrm>
            <a:off x="2590800" y="5772150"/>
            <a:ext cx="805955" cy="1333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52400" y="464403"/>
            <a:ext cx="9220200" cy="830997"/>
          </a:xfrm>
          <a:prstGeom prst="rect">
            <a:avLst/>
          </a:prstGeom>
          <a:noFill/>
        </p:spPr>
        <p:txBody>
          <a:bodyPr wrap="square" rtlCol="0">
            <a:spAutoFit/>
          </a:bodyPr>
          <a:lstStyle/>
          <a:p>
            <a:r>
              <a:rPr lang="en-US" sz="2400" b="1" dirty="0" smtClean="0">
                <a:solidFill>
                  <a:srgbClr val="FF0000"/>
                </a:solidFill>
              </a:rPr>
              <a:t>Requires large-area,  </a:t>
            </a:r>
            <a:r>
              <a:rPr lang="en-US" sz="2400" b="1" dirty="0">
                <a:solidFill>
                  <a:srgbClr val="FF0000"/>
                </a:solidFill>
              </a:rPr>
              <a:t>g</a:t>
            </a:r>
            <a:r>
              <a:rPr lang="en-US" sz="2400" b="1" dirty="0" smtClean="0">
                <a:solidFill>
                  <a:srgbClr val="FF0000"/>
                </a:solidFill>
              </a:rPr>
              <a:t>ain &gt; 10</a:t>
            </a:r>
            <a:r>
              <a:rPr lang="en-US" sz="2400" b="1" baseline="30000" dirty="0" smtClean="0">
                <a:solidFill>
                  <a:srgbClr val="FF0000"/>
                </a:solidFill>
              </a:rPr>
              <a:t>7</a:t>
            </a:r>
            <a:r>
              <a:rPr lang="en-US" sz="2400" b="1" dirty="0" smtClean="0">
                <a:solidFill>
                  <a:srgbClr val="FF0000"/>
                </a:solidFill>
              </a:rPr>
              <a:t>, low noise,  low-power, long life, </a:t>
            </a:r>
            <a:r>
              <a:rPr lang="en-US" sz="2400" b="1" dirty="0" smtClean="0">
                <a:solidFill>
                  <a:srgbClr val="FF0000"/>
                </a:solidFill>
                <a:sym typeface="Symbol"/>
              </a:rPr>
              <a:t></a:t>
            </a:r>
          </a:p>
          <a:p>
            <a:r>
              <a:rPr lang="en-US" sz="2400" b="1" dirty="0" smtClean="0">
                <a:solidFill>
                  <a:srgbClr val="FF0000"/>
                </a:solidFill>
                <a:sym typeface="Symbol"/>
              </a:rPr>
              <a:t></a:t>
            </a:r>
            <a:r>
              <a:rPr lang="en-US" sz="2400" b="1" dirty="0" smtClean="0">
                <a:solidFill>
                  <a:srgbClr val="FF0000"/>
                </a:solidFill>
              </a:rPr>
              <a:t>(t)&lt;10 psec, </a:t>
            </a:r>
            <a:r>
              <a:rPr lang="en-US" sz="2400" b="1" dirty="0" smtClean="0">
                <a:solidFill>
                  <a:srgbClr val="FF0000"/>
                </a:solidFill>
                <a:sym typeface="Symbol"/>
              </a:rPr>
              <a:t></a:t>
            </a:r>
            <a:r>
              <a:rPr lang="en-US" sz="2400" b="1" dirty="0" smtClean="0">
                <a:solidFill>
                  <a:srgbClr val="FF0000"/>
                </a:solidFill>
              </a:rPr>
              <a:t>(x) &lt; 1mm, and low large-area system cost</a:t>
            </a:r>
          </a:p>
        </p:txBody>
      </p:sp>
      <p:grpSp>
        <p:nvGrpSpPr>
          <p:cNvPr id="30" name="Group 29"/>
          <p:cNvGrpSpPr/>
          <p:nvPr/>
        </p:nvGrpSpPr>
        <p:grpSpPr>
          <a:xfrm>
            <a:off x="2362200" y="2057400"/>
            <a:ext cx="4679546" cy="4343400"/>
            <a:chOff x="1899745" y="1600200"/>
            <a:chExt cx="5137610" cy="480060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3684" y="1600200"/>
              <a:ext cx="3488397" cy="4800600"/>
            </a:xfrm>
            <a:prstGeom prst="rect">
              <a:avLst/>
            </a:prstGeom>
          </p:spPr>
        </p:pic>
        <p:cxnSp>
          <p:nvCxnSpPr>
            <p:cNvPr id="11" name="Straight Arrow Connector 10"/>
            <p:cNvCxnSpPr/>
            <p:nvPr/>
          </p:nvCxnSpPr>
          <p:spPr>
            <a:xfrm>
              <a:off x="1899745" y="3200400"/>
              <a:ext cx="1143000" cy="76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981998" y="2057400"/>
              <a:ext cx="1143000" cy="76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899745" y="4191000"/>
              <a:ext cx="1143000" cy="76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899745" y="4343400"/>
              <a:ext cx="1143000" cy="76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4372586" y="1685597"/>
              <a:ext cx="2239496" cy="219403"/>
            </a:xfrm>
            <a:prstGeom prst="straightConnector1">
              <a:avLst/>
            </a:prstGeom>
            <a:ln w="28575">
              <a:solidFill>
                <a:schemeClr val="tx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5105401" y="2858581"/>
              <a:ext cx="1311927" cy="265619"/>
            </a:xfrm>
            <a:prstGeom prst="straightConnector1">
              <a:avLst/>
            </a:prstGeom>
            <a:ln w="28575">
              <a:solidFill>
                <a:schemeClr val="tx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5414186" y="3747008"/>
              <a:ext cx="1596214" cy="295603"/>
            </a:xfrm>
            <a:prstGeom prst="straightConnector1">
              <a:avLst/>
            </a:prstGeom>
            <a:ln w="28575">
              <a:solidFill>
                <a:schemeClr val="tx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5441141" y="4953000"/>
              <a:ext cx="1596214" cy="295603"/>
            </a:xfrm>
            <a:prstGeom prst="straightConnector1">
              <a:avLst/>
            </a:prstGeom>
            <a:ln w="28575">
              <a:solidFill>
                <a:schemeClr val="tx1">
                  <a:lumMod val="50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0" y="1219200"/>
            <a:ext cx="9144000" cy="720197"/>
          </a:xfrm>
          <a:prstGeom prst="rect">
            <a:avLst/>
          </a:prstGeom>
        </p:spPr>
        <p:txBody>
          <a:bodyPr wrap="square">
            <a:spAutoFit/>
          </a:bodyPr>
          <a:lstStyle/>
          <a:p>
            <a:pPr>
              <a:lnSpc>
                <a:spcPct val="85000"/>
              </a:lnSpc>
            </a:pPr>
            <a:r>
              <a:rPr lang="en-US" sz="2400" b="1" dirty="0" smtClean="0">
                <a:solidFill>
                  <a:srgbClr val="002060"/>
                </a:solidFill>
                <a:ea typeface="+mj-ea"/>
                <a:cs typeface="+mj-cs"/>
              </a:rPr>
              <a:t>Realized that an MCP-PMT</a:t>
            </a:r>
            <a:r>
              <a:rPr lang="en-US" sz="2400" b="1" dirty="0">
                <a:solidFill>
                  <a:srgbClr val="002060"/>
                </a:solidFill>
                <a:ea typeface="+mj-ea"/>
                <a:cs typeface="+mj-cs"/>
              </a:rPr>
              <a:t> </a:t>
            </a:r>
            <a:r>
              <a:rPr lang="en-US" sz="2400" b="1" dirty="0" smtClean="0">
                <a:solidFill>
                  <a:srgbClr val="002060"/>
                </a:solidFill>
                <a:ea typeface="+mj-ea"/>
                <a:cs typeface="+mj-cs"/>
              </a:rPr>
              <a:t>has all these but large-area, low-cost:</a:t>
            </a:r>
          </a:p>
          <a:p>
            <a:pPr>
              <a:lnSpc>
                <a:spcPct val="85000"/>
              </a:lnSpc>
            </a:pPr>
            <a:r>
              <a:rPr lang="en-US" sz="2400" b="1" dirty="0" smtClean="0">
                <a:solidFill>
                  <a:srgbClr val="002060"/>
                </a:solidFill>
                <a:ea typeface="+mj-ea"/>
                <a:cs typeface="+mj-cs"/>
              </a:rPr>
              <a:t>(since intrinsic time and space scales are set by the pore sizes- 2-20µ)</a:t>
            </a:r>
            <a:endParaRPr lang="en-US" sz="1050" b="1" dirty="0">
              <a:solidFill>
                <a:srgbClr val="002060"/>
              </a:solidFill>
            </a:endParaRPr>
          </a:p>
        </p:txBody>
      </p:sp>
      <p:sp>
        <p:nvSpPr>
          <p:cNvPr id="8" name="TextBox 7"/>
          <p:cNvSpPr txBox="1"/>
          <p:nvPr/>
        </p:nvSpPr>
        <p:spPr>
          <a:xfrm>
            <a:off x="1219200" y="2209800"/>
            <a:ext cx="1524000" cy="461665"/>
          </a:xfrm>
          <a:prstGeom prst="rect">
            <a:avLst/>
          </a:prstGeom>
          <a:noFill/>
        </p:spPr>
        <p:txBody>
          <a:bodyPr wrap="square" rtlCol="0">
            <a:spAutoFit/>
          </a:bodyPr>
          <a:lstStyle/>
          <a:p>
            <a:r>
              <a:rPr lang="en-US" sz="2400" b="1" dirty="0" smtClean="0">
                <a:solidFill>
                  <a:srgbClr val="FF0000"/>
                </a:solidFill>
              </a:rPr>
              <a:t>window</a:t>
            </a:r>
          </a:p>
        </p:txBody>
      </p:sp>
      <p:sp>
        <p:nvSpPr>
          <p:cNvPr id="21" name="TextBox 20"/>
          <p:cNvSpPr txBox="1"/>
          <p:nvPr/>
        </p:nvSpPr>
        <p:spPr>
          <a:xfrm>
            <a:off x="0" y="3195935"/>
            <a:ext cx="2438400" cy="720197"/>
          </a:xfrm>
          <a:prstGeom prst="rect">
            <a:avLst/>
          </a:prstGeom>
          <a:noFill/>
        </p:spPr>
        <p:txBody>
          <a:bodyPr wrap="square" rtlCol="0">
            <a:spAutoFit/>
          </a:bodyPr>
          <a:lstStyle/>
          <a:p>
            <a:pPr>
              <a:lnSpc>
                <a:spcPct val="85000"/>
              </a:lnSpc>
            </a:pPr>
            <a:r>
              <a:rPr lang="en-US" sz="2400" b="1" dirty="0" smtClean="0">
                <a:solidFill>
                  <a:srgbClr val="FF0000"/>
                </a:solidFill>
              </a:rPr>
              <a:t>Photocathode on inside of window</a:t>
            </a:r>
          </a:p>
        </p:txBody>
      </p:sp>
      <p:sp>
        <p:nvSpPr>
          <p:cNvPr id="23" name="TextBox 22"/>
          <p:cNvSpPr txBox="1"/>
          <p:nvPr/>
        </p:nvSpPr>
        <p:spPr>
          <a:xfrm>
            <a:off x="228600" y="4038600"/>
            <a:ext cx="2362200" cy="720197"/>
          </a:xfrm>
          <a:prstGeom prst="rect">
            <a:avLst/>
          </a:prstGeom>
          <a:noFill/>
        </p:spPr>
        <p:txBody>
          <a:bodyPr wrap="square" rtlCol="0">
            <a:spAutoFit/>
          </a:bodyPr>
          <a:lstStyle/>
          <a:p>
            <a:pPr>
              <a:lnSpc>
                <a:spcPct val="85000"/>
              </a:lnSpc>
            </a:pPr>
            <a:r>
              <a:rPr lang="en-US" sz="2400" b="1" dirty="0" smtClean="0">
                <a:solidFill>
                  <a:srgbClr val="FF0000"/>
                </a:solidFill>
              </a:rPr>
              <a:t>Pair of micro-channel plates</a:t>
            </a:r>
          </a:p>
        </p:txBody>
      </p:sp>
      <p:sp>
        <p:nvSpPr>
          <p:cNvPr id="25" name="TextBox 24"/>
          <p:cNvSpPr txBox="1"/>
          <p:nvPr/>
        </p:nvSpPr>
        <p:spPr>
          <a:xfrm>
            <a:off x="1" y="5486400"/>
            <a:ext cx="2882744" cy="1034129"/>
          </a:xfrm>
          <a:prstGeom prst="rect">
            <a:avLst/>
          </a:prstGeom>
          <a:noFill/>
        </p:spPr>
        <p:txBody>
          <a:bodyPr wrap="square" rtlCol="0">
            <a:spAutoFit/>
          </a:bodyPr>
          <a:lstStyle/>
          <a:p>
            <a:pPr>
              <a:lnSpc>
                <a:spcPct val="85000"/>
              </a:lnSpc>
            </a:pPr>
            <a:r>
              <a:rPr lang="en-US" sz="2400" b="1" dirty="0" smtClean="0">
                <a:solidFill>
                  <a:srgbClr val="FF0000"/>
                </a:solidFill>
              </a:rPr>
              <a:t>RF strip-line anode</a:t>
            </a:r>
          </a:p>
          <a:p>
            <a:pPr>
              <a:lnSpc>
                <a:spcPct val="85000"/>
              </a:lnSpc>
            </a:pPr>
            <a:r>
              <a:rPr lang="en-US" sz="2400" b="1" dirty="0" smtClean="0">
                <a:solidFill>
                  <a:srgbClr val="FF0000"/>
                </a:solidFill>
              </a:rPr>
              <a:t>(old-version- now we use </a:t>
            </a:r>
            <a:r>
              <a:rPr lang="en-US" sz="2400" b="1" dirty="0" err="1" smtClean="0">
                <a:solidFill>
                  <a:srgbClr val="FF0000"/>
                </a:solidFill>
              </a:rPr>
              <a:t>microstrips</a:t>
            </a:r>
            <a:r>
              <a:rPr lang="en-US" sz="2400" b="1" dirty="0" smtClean="0">
                <a:solidFill>
                  <a:srgbClr val="FF0000"/>
                </a:solidFill>
              </a:rPr>
              <a:t>)</a:t>
            </a:r>
          </a:p>
        </p:txBody>
      </p:sp>
      <p:sp>
        <p:nvSpPr>
          <p:cNvPr id="26" name="TextBox 25"/>
          <p:cNvSpPr txBox="1"/>
          <p:nvPr/>
        </p:nvSpPr>
        <p:spPr>
          <a:xfrm>
            <a:off x="6629400" y="1828800"/>
            <a:ext cx="2305679" cy="683264"/>
          </a:xfrm>
          <a:prstGeom prst="rect">
            <a:avLst/>
          </a:prstGeom>
          <a:noFill/>
        </p:spPr>
        <p:txBody>
          <a:bodyPr wrap="square" rtlCol="0">
            <a:spAutoFit/>
          </a:bodyPr>
          <a:lstStyle/>
          <a:p>
            <a:pPr>
              <a:lnSpc>
                <a:spcPct val="80000"/>
              </a:lnSpc>
            </a:pPr>
            <a:r>
              <a:rPr lang="en-US" sz="2400" b="1" dirty="0" smtClean="0">
                <a:solidFill>
                  <a:schemeClr val="tx1">
                    <a:lumMod val="50000"/>
                  </a:schemeClr>
                </a:solidFill>
              </a:rPr>
              <a:t>Incoming charged particle</a:t>
            </a:r>
          </a:p>
        </p:txBody>
      </p:sp>
      <p:sp>
        <p:nvSpPr>
          <p:cNvPr id="27" name="TextBox 26"/>
          <p:cNvSpPr txBox="1"/>
          <p:nvPr/>
        </p:nvSpPr>
        <p:spPr>
          <a:xfrm>
            <a:off x="7066921" y="3576562"/>
            <a:ext cx="2305679" cy="690638"/>
          </a:xfrm>
          <a:prstGeom prst="rect">
            <a:avLst/>
          </a:prstGeom>
          <a:noFill/>
        </p:spPr>
        <p:txBody>
          <a:bodyPr wrap="square" rtlCol="0">
            <a:spAutoFit/>
          </a:bodyPr>
          <a:lstStyle/>
          <a:p>
            <a:pPr>
              <a:lnSpc>
                <a:spcPct val="80000"/>
              </a:lnSpc>
            </a:pPr>
            <a:r>
              <a:rPr lang="en-US" sz="2400" b="1" dirty="0" smtClean="0">
                <a:solidFill>
                  <a:schemeClr val="tx1">
                    <a:lumMod val="50000"/>
                  </a:schemeClr>
                </a:solidFill>
              </a:rPr>
              <a:t>Photo-electron</a:t>
            </a:r>
          </a:p>
          <a:p>
            <a:pPr>
              <a:lnSpc>
                <a:spcPct val="80000"/>
              </a:lnSpc>
            </a:pPr>
            <a:r>
              <a:rPr lang="en-US" sz="2400" b="1" dirty="0">
                <a:solidFill>
                  <a:schemeClr val="tx1">
                    <a:lumMod val="50000"/>
                  </a:schemeClr>
                </a:solidFill>
              </a:rPr>
              <a:t>f</a:t>
            </a:r>
            <a:r>
              <a:rPr lang="en-US" sz="2400" b="1" dirty="0" smtClean="0">
                <a:solidFill>
                  <a:schemeClr val="tx1">
                    <a:lumMod val="50000"/>
                  </a:schemeClr>
                </a:solidFill>
              </a:rPr>
              <a:t>rom cathode</a:t>
            </a:r>
          </a:p>
        </p:txBody>
      </p:sp>
      <p:sp>
        <p:nvSpPr>
          <p:cNvPr id="28" name="TextBox 27"/>
          <p:cNvSpPr txBox="1"/>
          <p:nvPr/>
        </p:nvSpPr>
        <p:spPr>
          <a:xfrm>
            <a:off x="6523719" y="2898136"/>
            <a:ext cx="2772681" cy="683264"/>
          </a:xfrm>
          <a:prstGeom prst="rect">
            <a:avLst/>
          </a:prstGeom>
          <a:noFill/>
        </p:spPr>
        <p:txBody>
          <a:bodyPr wrap="square" rtlCol="0">
            <a:spAutoFit/>
          </a:bodyPr>
          <a:lstStyle/>
          <a:p>
            <a:pPr>
              <a:lnSpc>
                <a:spcPct val="80000"/>
              </a:lnSpc>
            </a:pPr>
            <a:r>
              <a:rPr lang="en-US" sz="2400" b="1" dirty="0" smtClean="0">
                <a:solidFill>
                  <a:schemeClr val="tx1">
                    <a:lumMod val="50000"/>
                  </a:schemeClr>
                </a:solidFill>
              </a:rPr>
              <a:t>Radiated Cherenkov photon</a:t>
            </a:r>
          </a:p>
        </p:txBody>
      </p:sp>
      <p:sp>
        <p:nvSpPr>
          <p:cNvPr id="31" name="TextBox 30"/>
          <p:cNvSpPr txBox="1"/>
          <p:nvPr/>
        </p:nvSpPr>
        <p:spPr>
          <a:xfrm>
            <a:off x="6846204" y="4749254"/>
            <a:ext cx="2305679" cy="690638"/>
          </a:xfrm>
          <a:prstGeom prst="rect">
            <a:avLst/>
          </a:prstGeom>
          <a:noFill/>
        </p:spPr>
        <p:txBody>
          <a:bodyPr wrap="square" rtlCol="0">
            <a:spAutoFit/>
          </a:bodyPr>
          <a:lstStyle/>
          <a:p>
            <a:pPr>
              <a:lnSpc>
                <a:spcPct val="80000"/>
              </a:lnSpc>
            </a:pPr>
            <a:r>
              <a:rPr lang="en-US" sz="2400" b="1" dirty="0" smtClean="0">
                <a:solidFill>
                  <a:schemeClr val="tx1">
                    <a:lumMod val="50000"/>
                  </a:schemeClr>
                </a:solidFill>
              </a:rPr>
              <a:t>Output pulse of 10</a:t>
            </a:r>
            <a:r>
              <a:rPr lang="en-US" sz="2400" b="1" baseline="30000" dirty="0" smtClean="0">
                <a:solidFill>
                  <a:schemeClr val="tx1">
                    <a:lumMod val="50000"/>
                  </a:schemeClr>
                </a:solidFill>
              </a:rPr>
              <a:t>7 </a:t>
            </a:r>
            <a:r>
              <a:rPr lang="en-US" sz="2400" b="1" dirty="0" smtClean="0">
                <a:solidFill>
                  <a:schemeClr val="tx1">
                    <a:lumMod val="50000"/>
                  </a:schemeClr>
                </a:solidFill>
              </a:rPr>
              <a:t>electrons</a:t>
            </a:r>
          </a:p>
        </p:txBody>
      </p:sp>
    </p:spTree>
    <p:extLst>
      <p:ext uri="{BB962C8B-B14F-4D97-AF65-F5344CB8AC3E}">
        <p14:creationId xmlns:p14="http://schemas.microsoft.com/office/powerpoint/2010/main" val="26128969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ontent Placeholder 2"/>
          <p:cNvSpPr txBox="1">
            <a:spLocks/>
          </p:cNvSpPr>
          <p:nvPr/>
        </p:nvSpPr>
        <p:spPr>
          <a:xfrm>
            <a:off x="143301" y="3505200"/>
            <a:ext cx="9144000" cy="914400"/>
          </a:xfrm>
          <a:prstGeom prst="rect">
            <a:avLst/>
          </a:prstGeom>
          <a:ln w="381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rgbClr val="151517"/>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151517"/>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151517"/>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151517"/>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151517"/>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solidFill>
                  <a:schemeClr val="bg2">
                    <a:lumMod val="50000"/>
                  </a:schemeClr>
                </a:solidFill>
              </a:rPr>
              <a:t>B: Transit-Time Spread (TTS) depends on geometry, electric field, and  first-strike secondary-emission coefficient;</a:t>
            </a:r>
          </a:p>
          <a:p>
            <a:pPr marL="0" indent="0">
              <a:buNone/>
            </a:pPr>
            <a:endParaRPr lang="en-US" sz="2400" dirty="0" smtClean="0"/>
          </a:p>
          <a:p>
            <a:pPr marL="0" indent="0">
              <a:buNone/>
            </a:pPr>
            <a:endParaRPr lang="en-US" sz="2400" b="1" dirty="0" smtClean="0"/>
          </a:p>
          <a:p>
            <a:pPr marL="0" indent="0">
              <a:buNone/>
            </a:pPr>
            <a:endParaRPr lang="en-US" sz="2400" dirty="0" smtClean="0">
              <a:solidFill>
                <a:schemeClr val="bg2">
                  <a:lumMod val="50000"/>
                </a:schemeClr>
              </a:solidFill>
            </a:endParaRPr>
          </a:p>
          <a:p>
            <a:pPr marL="0" indent="0">
              <a:buNone/>
            </a:pPr>
            <a:endParaRPr lang="en-US" sz="2400" dirty="0">
              <a:solidFill>
                <a:schemeClr val="bg2">
                  <a:lumMod val="50000"/>
                </a:schemeClr>
              </a:solidFill>
            </a:endParaRPr>
          </a:p>
          <a:p>
            <a:pPr marL="0" indent="0">
              <a:buNone/>
            </a:pPr>
            <a:endParaRPr lang="en-US" sz="2400" dirty="0" smtClean="0"/>
          </a:p>
          <a:p>
            <a:pPr marL="0" indent="0">
              <a:buNone/>
            </a:pPr>
            <a:endParaRPr lang="en-US" sz="2400" dirty="0" smtClean="0"/>
          </a:p>
          <a:p>
            <a:pPr marL="0" indent="0">
              <a:buNone/>
            </a:pPr>
            <a:endParaRPr lang="en-US" sz="2400" dirty="0" smtClean="0"/>
          </a:p>
          <a:p>
            <a:pPr marL="0" indent="0">
              <a:buNone/>
            </a:pPr>
            <a:endParaRPr lang="en-US" sz="2400" dirty="0" smtClean="0"/>
          </a:p>
          <a:p>
            <a:pPr marL="0" indent="0">
              <a:buNone/>
            </a:pPr>
            <a:endParaRPr lang="en-US" sz="2400" dirty="0"/>
          </a:p>
        </p:txBody>
      </p:sp>
      <p:sp>
        <p:nvSpPr>
          <p:cNvPr id="2" name="Title 1"/>
          <p:cNvSpPr>
            <a:spLocks noGrp="1"/>
          </p:cNvSpPr>
          <p:nvPr>
            <p:ph type="title"/>
          </p:nvPr>
        </p:nvSpPr>
        <p:spPr>
          <a:xfrm>
            <a:off x="-76200" y="0"/>
            <a:ext cx="9287301" cy="457200"/>
          </a:xfrm>
        </p:spPr>
        <p:txBody>
          <a:bodyPr>
            <a:noAutofit/>
          </a:bodyPr>
          <a:lstStyle/>
          <a:p>
            <a:r>
              <a:rPr lang="en-US" sz="2800" b="1" dirty="0" smtClean="0"/>
              <a:t>Key parameters: Number of Photons and Transit-Time Spread</a:t>
            </a:r>
            <a:endParaRPr lang="en-US" sz="2800" b="1" dirty="0"/>
          </a:p>
        </p:txBody>
      </p:sp>
      <p:sp>
        <p:nvSpPr>
          <p:cNvPr id="3" name="Content Placeholder 2"/>
          <p:cNvSpPr>
            <a:spLocks noGrp="1"/>
          </p:cNvSpPr>
          <p:nvPr>
            <p:ph idx="1"/>
          </p:nvPr>
        </p:nvSpPr>
        <p:spPr>
          <a:xfrm>
            <a:off x="0" y="381000"/>
            <a:ext cx="9144000" cy="457200"/>
          </a:xfrm>
        </p:spPr>
        <p:txBody>
          <a:bodyPr>
            <a:noAutofit/>
          </a:bodyPr>
          <a:lstStyle/>
          <a:p>
            <a:pPr marL="0" lvl="0" indent="0">
              <a:buNone/>
            </a:pPr>
            <a:r>
              <a:rPr lang="en-US" sz="1800" b="1" dirty="0">
                <a:solidFill>
                  <a:srgbClr val="000000"/>
                </a:solidFill>
              </a:rPr>
              <a:t>Pulse Generation – from photon to fast current pulse</a:t>
            </a:r>
          </a:p>
          <a:p>
            <a:pPr marL="0" indent="0">
              <a:buNone/>
            </a:pPr>
            <a:r>
              <a:rPr lang="en-US" sz="2400" dirty="0" smtClean="0">
                <a:solidFill>
                  <a:srgbClr val="000000"/>
                </a:solidFill>
              </a:rPr>
              <a:t>A: Timing will depend on light source: Cherenkov light in 8mm radiator  (window) gives ~50 PE’s; many applications are single photons</a:t>
            </a:r>
          </a:p>
          <a:p>
            <a:pPr marL="0" indent="0">
              <a:buNone/>
            </a:pPr>
            <a:endParaRPr lang="en-US" sz="2400" b="1" dirty="0">
              <a:solidFill>
                <a:srgbClr val="000000"/>
              </a:solidFill>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1375" y="1752600"/>
            <a:ext cx="2486025" cy="1757870"/>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14168" t="27365" r="19179" b="7205"/>
          <a:stretch/>
        </p:blipFill>
        <p:spPr>
          <a:xfrm rot="16200000">
            <a:off x="3350317" y="4798118"/>
            <a:ext cx="2514600" cy="1452766"/>
          </a:xfrm>
          <a:prstGeom prst="rect">
            <a:avLst/>
          </a:prstGeom>
        </p:spPr>
      </p:pic>
      <p:sp>
        <p:nvSpPr>
          <p:cNvPr id="12" name="Slide Number Placeholder 11"/>
          <p:cNvSpPr>
            <a:spLocks noGrp="1"/>
          </p:cNvSpPr>
          <p:nvPr>
            <p:ph type="sldNum" sz="quarter" idx="12"/>
          </p:nvPr>
        </p:nvSpPr>
        <p:spPr/>
        <p:txBody>
          <a:bodyPr/>
          <a:lstStyle/>
          <a:p>
            <a:fld id="{6F3AE956-26F0-4794-8F4C-97BAC66ADD21}" type="slidenum">
              <a:rPr lang="en-US" smtClean="0"/>
              <a:pPr/>
              <a:t>11</a:t>
            </a:fld>
            <a:endParaRPr lang="en-US" dirty="0"/>
          </a:p>
        </p:txBody>
      </p:sp>
      <p:cxnSp>
        <p:nvCxnSpPr>
          <p:cNvPr id="13" name="Straight Arrow Connector 12"/>
          <p:cNvCxnSpPr/>
          <p:nvPr/>
        </p:nvCxnSpPr>
        <p:spPr>
          <a:xfrm flipH="1">
            <a:off x="3733800" y="1894272"/>
            <a:ext cx="2174174" cy="23932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4416631" y="5867400"/>
            <a:ext cx="2969" cy="381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5334000" y="5432680"/>
            <a:ext cx="600693" cy="149254"/>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819400" y="5715000"/>
            <a:ext cx="1600200" cy="0"/>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95600" y="5562600"/>
            <a:ext cx="2438400" cy="0"/>
          </a:xfrm>
          <a:prstGeom prst="line">
            <a:avLst/>
          </a:prstGeom>
          <a:ln/>
        </p:spPr>
        <p:style>
          <a:lnRef idx="1">
            <a:schemeClr val="accent6"/>
          </a:lnRef>
          <a:fillRef idx="0">
            <a:schemeClr val="accent6"/>
          </a:fillRef>
          <a:effectRef idx="0">
            <a:schemeClr val="accent6"/>
          </a:effectRef>
          <a:fontRef idx="minor">
            <a:schemeClr val="tx1"/>
          </a:fontRef>
        </p:style>
      </p:cxnSp>
      <p:cxnSp>
        <p:nvCxnSpPr>
          <p:cNvPr id="25" name="Straight Connector 24"/>
          <p:cNvCxnSpPr/>
          <p:nvPr/>
        </p:nvCxnSpPr>
        <p:spPr>
          <a:xfrm>
            <a:off x="2819400" y="5562600"/>
            <a:ext cx="2400300" cy="0"/>
          </a:xfrm>
          <a:prstGeom prst="line">
            <a:avLst/>
          </a:prstGeom>
          <a:ln w="38100">
            <a:solidFill>
              <a:srgbClr val="FF3300"/>
            </a:solidFill>
            <a:prstDash val="dash"/>
          </a:ln>
        </p:spPr>
        <p:style>
          <a:lnRef idx="1">
            <a:schemeClr val="accent1"/>
          </a:lnRef>
          <a:fillRef idx="0">
            <a:schemeClr val="accent1"/>
          </a:fillRef>
          <a:effectRef idx="0">
            <a:schemeClr val="accent1"/>
          </a:effectRef>
          <a:fontRef idx="minor">
            <a:schemeClr val="tx1"/>
          </a:fontRef>
        </p:style>
      </p:cxnSp>
      <p:sp>
        <p:nvSpPr>
          <p:cNvPr id="27" name="Freeform 26"/>
          <p:cNvSpPr/>
          <p:nvPr/>
        </p:nvSpPr>
        <p:spPr>
          <a:xfrm>
            <a:off x="5227093" y="5225411"/>
            <a:ext cx="232011" cy="356523"/>
          </a:xfrm>
          <a:custGeom>
            <a:avLst/>
            <a:gdLst>
              <a:gd name="connsiteX0" fmla="*/ 0 w 232011"/>
              <a:gd name="connsiteY0" fmla="*/ 356523 h 356523"/>
              <a:gd name="connsiteX1" fmla="*/ 68238 w 232011"/>
              <a:gd name="connsiteY1" fmla="*/ 247341 h 356523"/>
              <a:gd name="connsiteX2" fmla="*/ 95534 w 232011"/>
              <a:gd name="connsiteY2" fmla="*/ 206398 h 356523"/>
              <a:gd name="connsiteX3" fmla="*/ 177420 w 232011"/>
              <a:gd name="connsiteY3" fmla="*/ 83568 h 356523"/>
              <a:gd name="connsiteX4" fmla="*/ 204716 w 232011"/>
              <a:gd name="connsiteY4" fmla="*/ 42625 h 356523"/>
              <a:gd name="connsiteX5" fmla="*/ 218364 w 232011"/>
              <a:gd name="connsiteY5" fmla="*/ 1682 h 356523"/>
              <a:gd name="connsiteX6" fmla="*/ 232011 w 232011"/>
              <a:gd name="connsiteY6" fmla="*/ 1682 h 35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011" h="356523">
                <a:moveTo>
                  <a:pt x="0" y="356523"/>
                </a:moveTo>
                <a:cubicBezTo>
                  <a:pt x="22746" y="320129"/>
                  <a:pt x="45197" y="283549"/>
                  <a:pt x="68238" y="247341"/>
                </a:cubicBezTo>
                <a:cubicBezTo>
                  <a:pt x="77044" y="233503"/>
                  <a:pt x="86435" y="220046"/>
                  <a:pt x="95534" y="206398"/>
                </a:cubicBezTo>
                <a:lnTo>
                  <a:pt x="177420" y="83568"/>
                </a:lnTo>
                <a:cubicBezTo>
                  <a:pt x="186519" y="69920"/>
                  <a:pt x="199529" y="58186"/>
                  <a:pt x="204716" y="42625"/>
                </a:cubicBezTo>
                <a:cubicBezTo>
                  <a:pt x="209265" y="28977"/>
                  <a:pt x="210384" y="13652"/>
                  <a:pt x="218364" y="1682"/>
                </a:cubicBezTo>
                <a:cubicBezTo>
                  <a:pt x="220887" y="-2103"/>
                  <a:pt x="227462" y="1682"/>
                  <a:pt x="232011" y="1682"/>
                </a:cubicBezTo>
              </a:path>
            </a:pathLst>
          </a:custGeom>
          <a:noFill/>
          <a:ln w="28575">
            <a:solidFill>
              <a:srgbClr val="C00000"/>
            </a:solidFill>
          </a:ln>
        </p:spPr>
        <p:txBody>
          <a:bodyPr rtlCol="0" anchor="ctr"/>
          <a:lstStyle/>
          <a:p>
            <a:pPr algn="ctr"/>
            <a:endParaRPr lang="en-US"/>
          </a:p>
        </p:txBody>
      </p:sp>
      <p:sp>
        <p:nvSpPr>
          <p:cNvPr id="28" name="Freeform 27"/>
          <p:cNvSpPr/>
          <p:nvPr/>
        </p:nvSpPr>
        <p:spPr>
          <a:xfrm>
            <a:off x="4421875" y="5390866"/>
            <a:ext cx="750626" cy="382137"/>
          </a:xfrm>
          <a:custGeom>
            <a:avLst/>
            <a:gdLst>
              <a:gd name="connsiteX0" fmla="*/ 0 w 750626"/>
              <a:gd name="connsiteY0" fmla="*/ 382137 h 382137"/>
              <a:gd name="connsiteX1" fmla="*/ 68238 w 750626"/>
              <a:gd name="connsiteY1" fmla="*/ 341194 h 382137"/>
              <a:gd name="connsiteX2" fmla="*/ 109182 w 750626"/>
              <a:gd name="connsiteY2" fmla="*/ 313898 h 382137"/>
              <a:gd name="connsiteX3" fmla="*/ 150125 w 750626"/>
              <a:gd name="connsiteY3" fmla="*/ 300250 h 382137"/>
              <a:gd name="connsiteX4" fmla="*/ 232012 w 750626"/>
              <a:gd name="connsiteY4" fmla="*/ 245659 h 382137"/>
              <a:gd name="connsiteX5" fmla="*/ 354841 w 750626"/>
              <a:gd name="connsiteY5" fmla="*/ 163773 h 382137"/>
              <a:gd name="connsiteX6" fmla="*/ 395785 w 750626"/>
              <a:gd name="connsiteY6" fmla="*/ 136477 h 382137"/>
              <a:gd name="connsiteX7" fmla="*/ 436728 w 750626"/>
              <a:gd name="connsiteY7" fmla="*/ 122830 h 382137"/>
              <a:gd name="connsiteX8" fmla="*/ 477671 w 750626"/>
              <a:gd name="connsiteY8" fmla="*/ 95534 h 382137"/>
              <a:gd name="connsiteX9" fmla="*/ 668740 w 750626"/>
              <a:gd name="connsiteY9" fmla="*/ 40943 h 382137"/>
              <a:gd name="connsiteX10" fmla="*/ 709683 w 750626"/>
              <a:gd name="connsiteY10" fmla="*/ 27295 h 382137"/>
              <a:gd name="connsiteX11" fmla="*/ 750626 w 750626"/>
              <a:gd name="connsiteY11" fmla="*/ 0 h 382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626" h="382137">
                <a:moveTo>
                  <a:pt x="0" y="382137"/>
                </a:moveTo>
                <a:cubicBezTo>
                  <a:pt x="22746" y="368489"/>
                  <a:pt x="45744" y="355253"/>
                  <a:pt x="68238" y="341194"/>
                </a:cubicBezTo>
                <a:cubicBezTo>
                  <a:pt x="82148" y="332500"/>
                  <a:pt x="94511" y="321234"/>
                  <a:pt x="109182" y="313898"/>
                </a:cubicBezTo>
                <a:cubicBezTo>
                  <a:pt x="122049" y="307464"/>
                  <a:pt x="137549" y="307236"/>
                  <a:pt x="150125" y="300250"/>
                </a:cubicBezTo>
                <a:cubicBezTo>
                  <a:pt x="178802" y="284318"/>
                  <a:pt x="204716" y="263856"/>
                  <a:pt x="232012" y="245659"/>
                </a:cubicBezTo>
                <a:lnTo>
                  <a:pt x="354841" y="163773"/>
                </a:lnTo>
                <a:cubicBezTo>
                  <a:pt x="368489" y="154674"/>
                  <a:pt x="380224" y="141664"/>
                  <a:pt x="395785" y="136477"/>
                </a:cubicBezTo>
                <a:lnTo>
                  <a:pt x="436728" y="122830"/>
                </a:lnTo>
                <a:cubicBezTo>
                  <a:pt x="450376" y="113731"/>
                  <a:pt x="462682" y="102196"/>
                  <a:pt x="477671" y="95534"/>
                </a:cubicBezTo>
                <a:cubicBezTo>
                  <a:pt x="556540" y="60480"/>
                  <a:pt x="581981" y="69863"/>
                  <a:pt x="668740" y="40943"/>
                </a:cubicBezTo>
                <a:cubicBezTo>
                  <a:pt x="682388" y="36394"/>
                  <a:pt x="696816" y="33729"/>
                  <a:pt x="709683" y="27295"/>
                </a:cubicBezTo>
                <a:cubicBezTo>
                  <a:pt x="724354" y="19960"/>
                  <a:pt x="750626" y="0"/>
                  <a:pt x="750626" y="0"/>
                </a:cubicBezTo>
              </a:path>
            </a:pathLst>
          </a:custGeom>
          <a:noFill/>
          <a:ln w="28575">
            <a:solidFill>
              <a:srgbClr val="C00000"/>
            </a:solidFill>
          </a:ln>
        </p:spPr>
        <p:txBody>
          <a:bodyPr rtlCol="0" anchor="ctr"/>
          <a:lstStyle/>
          <a:p>
            <a:pPr algn="ctr"/>
            <a:endParaRPr lang="en-US"/>
          </a:p>
        </p:txBody>
      </p:sp>
      <p:sp>
        <p:nvSpPr>
          <p:cNvPr id="29" name="Freeform 28"/>
          <p:cNvSpPr/>
          <p:nvPr/>
        </p:nvSpPr>
        <p:spPr>
          <a:xfrm>
            <a:off x="4435522" y="5308968"/>
            <a:ext cx="464024" cy="409444"/>
          </a:xfrm>
          <a:custGeom>
            <a:avLst/>
            <a:gdLst>
              <a:gd name="connsiteX0" fmla="*/ 0 w 464024"/>
              <a:gd name="connsiteY0" fmla="*/ 409444 h 409444"/>
              <a:gd name="connsiteX1" fmla="*/ 54591 w 464024"/>
              <a:gd name="connsiteY1" fmla="*/ 300262 h 409444"/>
              <a:gd name="connsiteX2" fmla="*/ 95535 w 464024"/>
              <a:gd name="connsiteY2" fmla="*/ 272966 h 409444"/>
              <a:gd name="connsiteX3" fmla="*/ 150126 w 464024"/>
              <a:gd name="connsiteY3" fmla="*/ 204728 h 409444"/>
              <a:gd name="connsiteX4" fmla="*/ 177421 w 464024"/>
              <a:gd name="connsiteY4" fmla="*/ 163784 h 409444"/>
              <a:gd name="connsiteX5" fmla="*/ 259308 w 464024"/>
              <a:gd name="connsiteY5" fmla="*/ 109193 h 409444"/>
              <a:gd name="connsiteX6" fmla="*/ 286603 w 464024"/>
              <a:gd name="connsiteY6" fmla="*/ 68250 h 409444"/>
              <a:gd name="connsiteX7" fmla="*/ 327547 w 464024"/>
              <a:gd name="connsiteY7" fmla="*/ 54602 h 409444"/>
              <a:gd name="connsiteX8" fmla="*/ 368490 w 464024"/>
              <a:gd name="connsiteY8" fmla="*/ 27307 h 409444"/>
              <a:gd name="connsiteX9" fmla="*/ 464024 w 464024"/>
              <a:gd name="connsiteY9" fmla="*/ 11 h 409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4024" h="409444">
                <a:moveTo>
                  <a:pt x="0" y="409444"/>
                </a:moveTo>
                <a:cubicBezTo>
                  <a:pt x="13032" y="376865"/>
                  <a:pt x="27336" y="327517"/>
                  <a:pt x="54591" y="300262"/>
                </a:cubicBezTo>
                <a:cubicBezTo>
                  <a:pt x="66190" y="288663"/>
                  <a:pt x="81887" y="282065"/>
                  <a:pt x="95535" y="272966"/>
                </a:cubicBezTo>
                <a:cubicBezTo>
                  <a:pt x="122103" y="193257"/>
                  <a:pt x="88393" y="266461"/>
                  <a:pt x="150126" y="204728"/>
                </a:cubicBezTo>
                <a:cubicBezTo>
                  <a:pt x="161724" y="193130"/>
                  <a:pt x="165077" y="174585"/>
                  <a:pt x="177421" y="163784"/>
                </a:cubicBezTo>
                <a:cubicBezTo>
                  <a:pt x="202109" y="142181"/>
                  <a:pt x="259308" y="109193"/>
                  <a:pt x="259308" y="109193"/>
                </a:cubicBezTo>
                <a:cubicBezTo>
                  <a:pt x="268406" y="95545"/>
                  <a:pt x="273795" y="78496"/>
                  <a:pt x="286603" y="68250"/>
                </a:cubicBezTo>
                <a:cubicBezTo>
                  <a:pt x="297837" y="59263"/>
                  <a:pt x="314680" y="61036"/>
                  <a:pt x="327547" y="54602"/>
                </a:cubicBezTo>
                <a:cubicBezTo>
                  <a:pt x="342218" y="47267"/>
                  <a:pt x="353501" y="33969"/>
                  <a:pt x="368490" y="27307"/>
                </a:cubicBezTo>
                <a:cubicBezTo>
                  <a:pt x="433143" y="-1428"/>
                  <a:pt x="425012" y="11"/>
                  <a:pt x="464024" y="11"/>
                </a:cubicBezTo>
              </a:path>
            </a:pathLst>
          </a:custGeom>
          <a:noFill/>
          <a:ln w="28575">
            <a:solidFill>
              <a:srgbClr val="C00000"/>
            </a:solidFill>
          </a:ln>
        </p:spPr>
        <p:txBody>
          <a:bodyPr rtlCol="0" anchor="ctr"/>
          <a:lstStyle/>
          <a:p>
            <a:pPr algn="ctr"/>
            <a:endParaRPr lang="en-US"/>
          </a:p>
        </p:txBody>
      </p:sp>
      <p:sp>
        <p:nvSpPr>
          <p:cNvPr id="30" name="Freeform 29"/>
          <p:cNvSpPr/>
          <p:nvPr/>
        </p:nvSpPr>
        <p:spPr>
          <a:xfrm>
            <a:off x="4421875" y="5336275"/>
            <a:ext cx="245659" cy="382137"/>
          </a:xfrm>
          <a:custGeom>
            <a:avLst/>
            <a:gdLst>
              <a:gd name="connsiteX0" fmla="*/ 0 w 245659"/>
              <a:gd name="connsiteY0" fmla="*/ 382137 h 382137"/>
              <a:gd name="connsiteX1" fmla="*/ 13647 w 245659"/>
              <a:gd name="connsiteY1" fmla="*/ 313898 h 382137"/>
              <a:gd name="connsiteX2" fmla="*/ 40943 w 245659"/>
              <a:gd name="connsiteY2" fmla="*/ 232012 h 382137"/>
              <a:gd name="connsiteX3" fmla="*/ 54591 w 245659"/>
              <a:gd name="connsiteY3" fmla="*/ 191068 h 382137"/>
              <a:gd name="connsiteX4" fmla="*/ 68238 w 245659"/>
              <a:gd name="connsiteY4" fmla="*/ 150125 h 382137"/>
              <a:gd name="connsiteX5" fmla="*/ 109182 w 245659"/>
              <a:gd name="connsiteY5" fmla="*/ 122829 h 382137"/>
              <a:gd name="connsiteX6" fmla="*/ 177421 w 245659"/>
              <a:gd name="connsiteY6" fmla="*/ 68238 h 382137"/>
              <a:gd name="connsiteX7" fmla="*/ 204716 w 245659"/>
              <a:gd name="connsiteY7" fmla="*/ 27295 h 382137"/>
              <a:gd name="connsiteX8" fmla="*/ 245659 w 245659"/>
              <a:gd name="connsiteY8" fmla="*/ 0 h 382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659" h="382137">
                <a:moveTo>
                  <a:pt x="0" y="382137"/>
                </a:moveTo>
                <a:cubicBezTo>
                  <a:pt x="4549" y="359391"/>
                  <a:pt x="7544" y="336277"/>
                  <a:pt x="13647" y="313898"/>
                </a:cubicBezTo>
                <a:cubicBezTo>
                  <a:pt x="21217" y="286140"/>
                  <a:pt x="31844" y="259307"/>
                  <a:pt x="40943" y="232012"/>
                </a:cubicBezTo>
                <a:lnTo>
                  <a:pt x="54591" y="191068"/>
                </a:lnTo>
                <a:cubicBezTo>
                  <a:pt x="59140" y="177420"/>
                  <a:pt x="56268" y="158105"/>
                  <a:pt x="68238" y="150125"/>
                </a:cubicBezTo>
                <a:lnTo>
                  <a:pt x="109182" y="122829"/>
                </a:lnTo>
                <a:cubicBezTo>
                  <a:pt x="187404" y="5494"/>
                  <a:pt x="83248" y="143576"/>
                  <a:pt x="177421" y="68238"/>
                </a:cubicBezTo>
                <a:cubicBezTo>
                  <a:pt x="190229" y="57992"/>
                  <a:pt x="193118" y="38893"/>
                  <a:pt x="204716" y="27295"/>
                </a:cubicBezTo>
                <a:cubicBezTo>
                  <a:pt x="216314" y="15697"/>
                  <a:pt x="245659" y="0"/>
                  <a:pt x="245659" y="0"/>
                </a:cubicBezTo>
              </a:path>
            </a:pathLst>
          </a:custGeom>
          <a:noFill/>
          <a:ln w="28575">
            <a:solidFill>
              <a:srgbClr val="C00000"/>
            </a:solidFill>
          </a:ln>
        </p:spPr>
        <p:txBody>
          <a:bodyPr rtlCol="0" anchor="ctr"/>
          <a:lstStyle/>
          <a:p>
            <a:pPr algn="ctr"/>
            <a:endParaRPr lang="en-US"/>
          </a:p>
        </p:txBody>
      </p:sp>
      <p:sp>
        <p:nvSpPr>
          <p:cNvPr id="31" name="Freeform 30"/>
          <p:cNvSpPr/>
          <p:nvPr/>
        </p:nvSpPr>
        <p:spPr>
          <a:xfrm>
            <a:off x="4408227" y="5090591"/>
            <a:ext cx="614149" cy="655116"/>
          </a:xfrm>
          <a:custGeom>
            <a:avLst/>
            <a:gdLst>
              <a:gd name="connsiteX0" fmla="*/ 0 w 614149"/>
              <a:gd name="connsiteY0" fmla="*/ 655116 h 655116"/>
              <a:gd name="connsiteX1" fmla="*/ 13648 w 614149"/>
              <a:gd name="connsiteY1" fmla="*/ 559582 h 655116"/>
              <a:gd name="connsiteX2" fmla="*/ 27295 w 614149"/>
              <a:gd name="connsiteY2" fmla="*/ 477696 h 655116"/>
              <a:gd name="connsiteX3" fmla="*/ 40943 w 614149"/>
              <a:gd name="connsiteY3" fmla="*/ 327570 h 655116"/>
              <a:gd name="connsiteX4" fmla="*/ 150125 w 614149"/>
              <a:gd name="connsiteY4" fmla="*/ 232036 h 655116"/>
              <a:gd name="connsiteX5" fmla="*/ 191069 w 614149"/>
              <a:gd name="connsiteY5" fmla="*/ 218388 h 655116"/>
              <a:gd name="connsiteX6" fmla="*/ 272955 w 614149"/>
              <a:gd name="connsiteY6" fmla="*/ 163797 h 655116"/>
              <a:gd name="connsiteX7" fmla="*/ 354842 w 614149"/>
              <a:gd name="connsiteY7" fmla="*/ 122854 h 655116"/>
              <a:gd name="connsiteX8" fmla="*/ 464024 w 614149"/>
              <a:gd name="connsiteY8" fmla="*/ 109206 h 655116"/>
              <a:gd name="connsiteX9" fmla="*/ 545910 w 614149"/>
              <a:gd name="connsiteY9" fmla="*/ 81910 h 655116"/>
              <a:gd name="connsiteX10" fmla="*/ 614149 w 614149"/>
              <a:gd name="connsiteY10" fmla="*/ 24 h 65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4149" h="655116">
                <a:moveTo>
                  <a:pt x="0" y="655116"/>
                </a:moveTo>
                <a:cubicBezTo>
                  <a:pt x="4549" y="623271"/>
                  <a:pt x="8757" y="591376"/>
                  <a:pt x="13648" y="559582"/>
                </a:cubicBezTo>
                <a:cubicBezTo>
                  <a:pt x="17856" y="532232"/>
                  <a:pt x="24062" y="505178"/>
                  <a:pt x="27295" y="477696"/>
                </a:cubicBezTo>
                <a:cubicBezTo>
                  <a:pt x="33166" y="427792"/>
                  <a:pt x="30414" y="376703"/>
                  <a:pt x="40943" y="327570"/>
                </a:cubicBezTo>
                <a:cubicBezTo>
                  <a:pt x="49516" y="287561"/>
                  <a:pt x="128430" y="239268"/>
                  <a:pt x="150125" y="232036"/>
                </a:cubicBezTo>
                <a:cubicBezTo>
                  <a:pt x="163773" y="227487"/>
                  <a:pt x="178493" y="225375"/>
                  <a:pt x="191069" y="218388"/>
                </a:cubicBezTo>
                <a:cubicBezTo>
                  <a:pt x="219746" y="202456"/>
                  <a:pt x="245660" y="181994"/>
                  <a:pt x="272955" y="163797"/>
                </a:cubicBezTo>
                <a:cubicBezTo>
                  <a:pt x="305735" y="141944"/>
                  <a:pt x="315996" y="129917"/>
                  <a:pt x="354842" y="122854"/>
                </a:cubicBezTo>
                <a:cubicBezTo>
                  <a:pt x="390928" y="116293"/>
                  <a:pt x="427630" y="113755"/>
                  <a:pt x="464024" y="109206"/>
                </a:cubicBezTo>
                <a:cubicBezTo>
                  <a:pt x="491319" y="100107"/>
                  <a:pt x="529950" y="105850"/>
                  <a:pt x="545910" y="81910"/>
                </a:cubicBezTo>
                <a:cubicBezTo>
                  <a:pt x="603025" y="-3761"/>
                  <a:pt x="567696" y="24"/>
                  <a:pt x="614149" y="24"/>
                </a:cubicBezTo>
              </a:path>
            </a:pathLst>
          </a:custGeom>
          <a:noFill/>
          <a:ln w="28575">
            <a:solidFill>
              <a:srgbClr val="C00000"/>
            </a:solidFill>
          </a:ln>
        </p:spPr>
        <p:txBody>
          <a:bodyPr rtlCol="0" anchor="ctr"/>
          <a:lstStyle/>
          <a:p>
            <a:pPr algn="ctr"/>
            <a:endParaRPr lang="en-US"/>
          </a:p>
        </p:txBody>
      </p:sp>
      <p:sp>
        <p:nvSpPr>
          <p:cNvPr id="35" name="TextBox 34"/>
          <p:cNvSpPr txBox="1"/>
          <p:nvPr/>
        </p:nvSpPr>
        <p:spPr>
          <a:xfrm>
            <a:off x="685800" y="2133600"/>
            <a:ext cx="2667000" cy="282321"/>
          </a:xfrm>
          <a:prstGeom prst="rect">
            <a:avLst/>
          </a:prstGeom>
          <a:noFill/>
        </p:spPr>
        <p:txBody>
          <a:bodyPr wrap="square" rtlCol="0">
            <a:spAutoFit/>
          </a:bodyPr>
          <a:lstStyle/>
          <a:p>
            <a:pPr>
              <a:lnSpc>
                <a:spcPct val="75000"/>
              </a:lnSpc>
            </a:pPr>
            <a:r>
              <a:rPr lang="en-US" sz="1600" dirty="0" smtClean="0">
                <a:solidFill>
                  <a:srgbClr val="FF3300"/>
                </a:solidFill>
                <a:latin typeface="Comic Sans MS" panose="030F0702030302020204" pitchFamily="66" charset="0"/>
              </a:rPr>
              <a:t>Incoming charged particle</a:t>
            </a:r>
          </a:p>
        </p:txBody>
      </p:sp>
      <p:sp>
        <p:nvSpPr>
          <p:cNvPr id="38" name="TextBox 37"/>
          <p:cNvSpPr txBox="1"/>
          <p:nvPr/>
        </p:nvSpPr>
        <p:spPr>
          <a:xfrm>
            <a:off x="5907974" y="1660779"/>
            <a:ext cx="3236026" cy="276999"/>
          </a:xfrm>
          <a:prstGeom prst="rect">
            <a:avLst/>
          </a:prstGeom>
          <a:noFill/>
        </p:spPr>
        <p:txBody>
          <a:bodyPr wrap="square" rtlCol="0">
            <a:spAutoFit/>
          </a:bodyPr>
          <a:lstStyle/>
          <a:p>
            <a:pPr>
              <a:lnSpc>
                <a:spcPct val="75000"/>
              </a:lnSpc>
            </a:pPr>
            <a:r>
              <a:rPr lang="en-US" sz="1600" dirty="0" smtClean="0">
                <a:solidFill>
                  <a:srgbClr val="FF3300"/>
                </a:solidFill>
                <a:latin typeface="Comic Sans MS" panose="030F0702030302020204" pitchFamily="66" charset="0"/>
              </a:rPr>
              <a:t>400 Cherenkov optical photons</a:t>
            </a:r>
          </a:p>
        </p:txBody>
      </p:sp>
      <p:sp>
        <p:nvSpPr>
          <p:cNvPr id="39" name="TextBox 38"/>
          <p:cNvSpPr txBox="1"/>
          <p:nvPr/>
        </p:nvSpPr>
        <p:spPr>
          <a:xfrm>
            <a:off x="5867400" y="2923401"/>
            <a:ext cx="3464626" cy="276999"/>
          </a:xfrm>
          <a:prstGeom prst="rect">
            <a:avLst/>
          </a:prstGeom>
          <a:noFill/>
        </p:spPr>
        <p:txBody>
          <a:bodyPr wrap="square" rtlCol="0">
            <a:spAutoFit/>
          </a:bodyPr>
          <a:lstStyle/>
          <a:p>
            <a:pPr>
              <a:lnSpc>
                <a:spcPct val="75000"/>
              </a:lnSpc>
            </a:pPr>
            <a:r>
              <a:rPr lang="en-US" sz="1600" dirty="0" smtClean="0">
                <a:solidFill>
                  <a:srgbClr val="FF3300"/>
                </a:solidFill>
                <a:latin typeface="Comic Sans MS" panose="030F0702030302020204" pitchFamily="66" charset="0"/>
              </a:rPr>
              <a:t>50 photo-electrons from cathode</a:t>
            </a:r>
          </a:p>
        </p:txBody>
      </p:sp>
      <p:cxnSp>
        <p:nvCxnSpPr>
          <p:cNvPr id="40" name="Straight Arrow Connector 39"/>
          <p:cNvCxnSpPr>
            <a:stCxn id="39" idx="1"/>
          </p:cNvCxnSpPr>
          <p:nvPr/>
        </p:nvCxnSpPr>
        <p:spPr>
          <a:xfrm flipH="1" flipV="1">
            <a:off x="4074226" y="2415923"/>
            <a:ext cx="1793174" cy="64597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6819900" y="2292078"/>
            <a:ext cx="2324100" cy="466987"/>
          </a:xfrm>
          <a:prstGeom prst="rect">
            <a:avLst/>
          </a:prstGeom>
          <a:noFill/>
        </p:spPr>
        <p:txBody>
          <a:bodyPr wrap="square" rtlCol="0">
            <a:spAutoFit/>
          </a:bodyPr>
          <a:lstStyle/>
          <a:p>
            <a:pPr>
              <a:lnSpc>
                <a:spcPct val="75000"/>
              </a:lnSpc>
            </a:pPr>
            <a:r>
              <a:rPr lang="en-US" sz="1600" b="1" dirty="0" smtClean="0">
                <a:solidFill>
                  <a:srgbClr val="000000"/>
                </a:solidFill>
                <a:latin typeface="Comic Sans MS" panose="030F0702030302020204" pitchFamily="66" charset="0"/>
              </a:rPr>
              <a:t>10</a:t>
            </a:r>
            <a:r>
              <a:rPr lang="en-US" sz="1600" b="1" baseline="30000" dirty="0" smtClean="0">
                <a:solidFill>
                  <a:srgbClr val="000000"/>
                </a:solidFill>
                <a:latin typeface="Comic Sans MS" panose="030F0702030302020204" pitchFamily="66" charset="0"/>
              </a:rPr>
              <a:t>6 </a:t>
            </a:r>
            <a:r>
              <a:rPr lang="en-US" sz="1600" b="1" dirty="0" smtClean="0">
                <a:solidFill>
                  <a:srgbClr val="000000"/>
                </a:solidFill>
                <a:latin typeface="Comic Sans MS" panose="030F0702030302020204" pitchFamily="66" charset="0"/>
              </a:rPr>
              <a:t>to 10</a:t>
            </a:r>
            <a:r>
              <a:rPr lang="en-US" sz="1600" b="1" baseline="30000" dirty="0" smtClean="0">
                <a:solidFill>
                  <a:srgbClr val="000000"/>
                </a:solidFill>
                <a:latin typeface="Comic Sans MS" panose="030F0702030302020204" pitchFamily="66" charset="0"/>
              </a:rPr>
              <a:t>8 </a:t>
            </a:r>
            <a:r>
              <a:rPr lang="en-US" sz="1600" b="1" dirty="0" smtClean="0">
                <a:solidFill>
                  <a:srgbClr val="000000"/>
                </a:solidFill>
                <a:latin typeface="Comic Sans MS" panose="030F0702030302020204" pitchFamily="66" charset="0"/>
              </a:rPr>
              <a:t>electrons in current pulse</a:t>
            </a:r>
          </a:p>
        </p:txBody>
      </p:sp>
      <p:cxnSp>
        <p:nvCxnSpPr>
          <p:cNvPr id="49" name="Straight Arrow Connector 48"/>
          <p:cNvCxnSpPr/>
          <p:nvPr/>
        </p:nvCxnSpPr>
        <p:spPr>
          <a:xfrm flipH="1" flipV="1">
            <a:off x="4970814" y="2372929"/>
            <a:ext cx="1849086" cy="2149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152400" y="5432679"/>
            <a:ext cx="2667000" cy="646331"/>
          </a:xfrm>
          <a:prstGeom prst="rect">
            <a:avLst/>
          </a:prstGeom>
          <a:noFill/>
        </p:spPr>
        <p:txBody>
          <a:bodyPr wrap="square" rtlCol="0">
            <a:spAutoFit/>
          </a:bodyPr>
          <a:lstStyle/>
          <a:p>
            <a:pPr>
              <a:lnSpc>
                <a:spcPct val="75000"/>
              </a:lnSpc>
            </a:pPr>
            <a:r>
              <a:rPr lang="en-US" sz="1600" dirty="0" smtClean="0">
                <a:solidFill>
                  <a:srgbClr val="FF3300"/>
                </a:solidFill>
                <a:latin typeface="Comic Sans MS" panose="030F0702030302020204" pitchFamily="66" charset="0"/>
              </a:rPr>
              <a:t>Incoming photo-electrons</a:t>
            </a:r>
          </a:p>
          <a:p>
            <a:pPr>
              <a:lnSpc>
                <a:spcPct val="75000"/>
              </a:lnSpc>
            </a:pPr>
            <a:r>
              <a:rPr lang="en-US" sz="1600" dirty="0" smtClean="0">
                <a:solidFill>
                  <a:srgbClr val="FF3300"/>
                </a:solidFill>
                <a:latin typeface="Comic Sans MS" panose="030F0702030302020204" pitchFamily="66" charset="0"/>
              </a:rPr>
              <a:t>From photocathode (only 1/pore)</a:t>
            </a:r>
          </a:p>
        </p:txBody>
      </p:sp>
      <p:cxnSp>
        <p:nvCxnSpPr>
          <p:cNvPr id="56" name="Straight Arrow Connector 55"/>
          <p:cNvCxnSpPr/>
          <p:nvPr/>
        </p:nvCxnSpPr>
        <p:spPr>
          <a:xfrm flipV="1">
            <a:off x="5165987" y="5638800"/>
            <a:ext cx="1" cy="609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3962400" y="6248400"/>
            <a:ext cx="1676401" cy="323165"/>
          </a:xfrm>
          <a:prstGeom prst="rect">
            <a:avLst/>
          </a:prstGeom>
          <a:noFill/>
        </p:spPr>
        <p:txBody>
          <a:bodyPr wrap="square" rtlCol="0">
            <a:spAutoFit/>
          </a:bodyPr>
          <a:lstStyle/>
          <a:p>
            <a:pPr>
              <a:lnSpc>
                <a:spcPct val="75000"/>
              </a:lnSpc>
            </a:pPr>
            <a:r>
              <a:rPr lang="en-US" sz="2000" b="1" dirty="0" err="1" smtClean="0">
                <a:solidFill>
                  <a:srgbClr val="FF0000"/>
                </a:solidFill>
              </a:rPr>
              <a:t>First</a:t>
            </a:r>
            <a:r>
              <a:rPr lang="en-US" sz="2000" b="1" baseline="30000" dirty="0" err="1" smtClean="0">
                <a:solidFill>
                  <a:srgbClr val="FF0000"/>
                </a:solidFill>
              </a:rPr>
              <a:t>t</a:t>
            </a:r>
            <a:r>
              <a:rPr lang="en-US" sz="2000" b="1" dirty="0" smtClean="0">
                <a:solidFill>
                  <a:srgbClr val="FF0000"/>
                </a:solidFill>
              </a:rPr>
              <a:t>-strikes</a:t>
            </a:r>
            <a:endParaRPr lang="en-US" sz="2000" b="1" dirty="0" smtClean="0">
              <a:solidFill>
                <a:srgbClr val="FF0000"/>
              </a:solidFill>
            </a:endParaRPr>
          </a:p>
        </p:txBody>
      </p:sp>
      <p:cxnSp>
        <p:nvCxnSpPr>
          <p:cNvPr id="33" name="Straight Arrow Connector 32"/>
          <p:cNvCxnSpPr/>
          <p:nvPr/>
        </p:nvCxnSpPr>
        <p:spPr>
          <a:xfrm flipH="1" flipV="1">
            <a:off x="5020460" y="5098542"/>
            <a:ext cx="914233" cy="405321"/>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867401" y="5438001"/>
            <a:ext cx="3124200" cy="461665"/>
          </a:xfrm>
          <a:prstGeom prst="rect">
            <a:avLst/>
          </a:prstGeom>
          <a:noFill/>
        </p:spPr>
        <p:txBody>
          <a:bodyPr wrap="square" rtlCol="0">
            <a:spAutoFit/>
          </a:bodyPr>
          <a:lstStyle/>
          <a:p>
            <a:pPr>
              <a:lnSpc>
                <a:spcPct val="75000"/>
              </a:lnSpc>
            </a:pPr>
            <a:r>
              <a:rPr lang="en-US" sz="1600" b="1" dirty="0" smtClean="0">
                <a:solidFill>
                  <a:srgbClr val="C00000"/>
                </a:solidFill>
              </a:rPr>
              <a:t>secondary emission (SEY) electrons</a:t>
            </a:r>
          </a:p>
        </p:txBody>
      </p:sp>
      <p:sp>
        <p:nvSpPr>
          <p:cNvPr id="21" name="TextBox 20"/>
          <p:cNvSpPr txBox="1"/>
          <p:nvPr/>
        </p:nvSpPr>
        <p:spPr>
          <a:xfrm>
            <a:off x="944404" y="4415727"/>
            <a:ext cx="2661241" cy="646331"/>
          </a:xfrm>
          <a:prstGeom prst="rect">
            <a:avLst/>
          </a:prstGeom>
          <a:noFill/>
          <a:ln>
            <a:solidFill>
              <a:srgbClr val="FF0000"/>
            </a:solidFill>
          </a:ln>
        </p:spPr>
        <p:txBody>
          <a:bodyPr wrap="none" rtlCol="0">
            <a:spAutoFit/>
          </a:bodyPr>
          <a:lstStyle/>
          <a:p>
            <a:pPr>
              <a:lnSpc>
                <a:spcPct val="75000"/>
              </a:lnSpc>
            </a:pPr>
            <a:r>
              <a:rPr lang="en-US" sz="2800" b="1" dirty="0" smtClean="0">
                <a:solidFill>
                  <a:schemeClr val="accent4">
                    <a:lumMod val="10000"/>
                  </a:schemeClr>
                </a:solidFill>
              </a:rPr>
              <a:t>Picture of 1 pore</a:t>
            </a:r>
          </a:p>
          <a:p>
            <a:pPr>
              <a:lnSpc>
                <a:spcPct val="75000"/>
              </a:lnSpc>
            </a:pPr>
            <a:r>
              <a:rPr lang="en-US" b="1" dirty="0" smtClean="0">
                <a:solidFill>
                  <a:srgbClr val="FF0000"/>
                </a:solidFill>
              </a:rPr>
              <a:t>(currently L/D=60, 8</a:t>
            </a:r>
            <a:r>
              <a:rPr lang="en-US" b="1" baseline="30000" dirty="0" smtClean="0">
                <a:solidFill>
                  <a:srgbClr val="FF0000"/>
                </a:solidFill>
              </a:rPr>
              <a:t>o</a:t>
            </a:r>
            <a:r>
              <a:rPr lang="en-US" b="1" dirty="0" smtClean="0">
                <a:solidFill>
                  <a:srgbClr val="FF0000"/>
                </a:solidFill>
              </a:rPr>
              <a:t> )</a:t>
            </a:r>
          </a:p>
        </p:txBody>
      </p:sp>
      <p:cxnSp>
        <p:nvCxnSpPr>
          <p:cNvPr id="23" name="Straight Connector 22"/>
          <p:cNvCxnSpPr/>
          <p:nvPr/>
        </p:nvCxnSpPr>
        <p:spPr>
          <a:xfrm flipV="1">
            <a:off x="4358000" y="5029201"/>
            <a:ext cx="925773" cy="196210"/>
          </a:xfrm>
          <a:prstGeom prst="line">
            <a:avLst/>
          </a:prstGeom>
          <a:ln w="571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358000" y="4267200"/>
            <a:ext cx="0" cy="966592"/>
          </a:xfrm>
          <a:prstGeom prst="line">
            <a:avLst/>
          </a:prstGeom>
          <a:ln w="571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4307148" y="5753122"/>
            <a:ext cx="0" cy="495278"/>
          </a:xfrm>
          <a:prstGeom prst="line">
            <a:avLst/>
          </a:prstGeom>
          <a:ln w="571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4358000" y="5583592"/>
            <a:ext cx="925773" cy="134820"/>
          </a:xfrm>
          <a:prstGeom prst="line">
            <a:avLst/>
          </a:prstGeom>
          <a:ln w="57150">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16054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25145"/>
          </a:xfrm>
        </p:spPr>
        <p:txBody>
          <a:bodyPr>
            <a:normAutofit fontScale="90000"/>
          </a:bodyPr>
          <a:lstStyle/>
          <a:p>
            <a:r>
              <a:rPr lang="en-US" b="1" dirty="0" smtClean="0"/>
              <a:t>`First-Strike’ Parameters to play with</a:t>
            </a:r>
            <a:endParaRPr lang="en-US" b="1" dirty="0"/>
          </a:p>
        </p:txBody>
      </p:sp>
      <p:sp>
        <p:nvSpPr>
          <p:cNvPr id="4" name="Date Placeholder 3"/>
          <p:cNvSpPr>
            <a:spLocks noGrp="1"/>
          </p:cNvSpPr>
          <p:nvPr>
            <p:ph type="dt" sz="half" idx="10"/>
          </p:nvPr>
        </p:nvSpPr>
        <p:spPr/>
        <p:txBody>
          <a:bodyPr/>
          <a:lstStyle/>
          <a:p>
            <a:fld id="{F9359670-6383-482C-B1C5-690C99A9A0A5}" type="datetime1">
              <a:rPr lang="en-US" smtClean="0"/>
              <a:t>6/4/2014</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TIPP June 5, 2014  </a:t>
            </a:r>
            <a:endParaRPr lang="en-US" dirty="0">
              <a:solidFill>
                <a:srgbClr val="151517"/>
              </a:solidFill>
            </a:endParaRPr>
          </a:p>
        </p:txBody>
      </p:sp>
      <p:sp>
        <p:nvSpPr>
          <p:cNvPr id="6" name="Slide Number Placeholder 5"/>
          <p:cNvSpPr>
            <a:spLocks noGrp="1"/>
          </p:cNvSpPr>
          <p:nvPr>
            <p:ph type="sldNum" sz="quarter" idx="12"/>
          </p:nvPr>
        </p:nvSpPr>
        <p:spPr/>
        <p:txBody>
          <a:bodyPr/>
          <a:lstStyle/>
          <a:p>
            <a:fld id="{6F3AE956-26F0-4794-8F4C-97BAC66ADD21}" type="slidenum">
              <a:rPr lang="en-US" smtClean="0"/>
              <a:pPr/>
              <a:t>12</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7924" y="572745"/>
            <a:ext cx="4596076" cy="3694132"/>
          </a:xfrm>
          <a:prstGeom prst="rect">
            <a:avLst/>
          </a:prstGeom>
        </p:spPr>
      </p:pic>
      <p:sp>
        <p:nvSpPr>
          <p:cNvPr id="12" name="TextBox 11"/>
          <p:cNvSpPr txBox="1"/>
          <p:nvPr/>
        </p:nvSpPr>
        <p:spPr>
          <a:xfrm>
            <a:off x="2667000" y="5105906"/>
            <a:ext cx="4953000" cy="1523494"/>
          </a:xfrm>
          <a:prstGeom prst="rect">
            <a:avLst/>
          </a:prstGeom>
          <a:noFill/>
        </p:spPr>
        <p:txBody>
          <a:bodyPr wrap="square" rtlCol="0">
            <a:spAutoFit/>
          </a:bodyPr>
          <a:lstStyle/>
          <a:p>
            <a:pPr>
              <a:lnSpc>
                <a:spcPct val="75000"/>
              </a:lnSpc>
            </a:pPr>
            <a:r>
              <a:rPr lang="en-US" sz="2400" b="1" dirty="0" smtClean="0">
                <a:solidFill>
                  <a:schemeClr val="tx1">
                    <a:lumMod val="50000"/>
                    <a:lumOff val="50000"/>
                  </a:schemeClr>
                </a:solidFill>
              </a:rPr>
              <a:t>Other:</a:t>
            </a:r>
          </a:p>
          <a:p>
            <a:pPr marL="342900" indent="-342900">
              <a:lnSpc>
                <a:spcPct val="75000"/>
              </a:lnSpc>
              <a:buFont typeface="Arial" panose="020B0604020202020204" pitchFamily="34" charset="0"/>
              <a:buChar char="•"/>
            </a:pPr>
            <a:r>
              <a:rPr lang="en-US" sz="2000" b="1" dirty="0" smtClean="0">
                <a:solidFill>
                  <a:schemeClr val="tx1">
                    <a:lumMod val="50000"/>
                    <a:lumOff val="50000"/>
                  </a:schemeClr>
                </a:solidFill>
              </a:rPr>
              <a:t>Cathode-MCP gap  size and shape</a:t>
            </a:r>
          </a:p>
          <a:p>
            <a:pPr marL="342900" indent="-342900">
              <a:lnSpc>
                <a:spcPct val="75000"/>
              </a:lnSpc>
              <a:buFont typeface="Arial" panose="020B0604020202020204" pitchFamily="34" charset="0"/>
              <a:buChar char="•"/>
            </a:pPr>
            <a:r>
              <a:rPr lang="en-US" sz="2000" b="1" dirty="0" smtClean="0">
                <a:solidFill>
                  <a:schemeClr val="tx1">
                    <a:lumMod val="50000"/>
                    <a:lumOff val="50000"/>
                  </a:schemeClr>
                </a:solidFill>
              </a:rPr>
              <a:t>Discrete dynode structure (Elam)</a:t>
            </a:r>
          </a:p>
          <a:p>
            <a:pPr marL="342900" indent="-342900">
              <a:lnSpc>
                <a:spcPct val="75000"/>
              </a:lnSpc>
              <a:buFont typeface="Arial" panose="020B0604020202020204" pitchFamily="34" charset="0"/>
              <a:buChar char="•"/>
            </a:pPr>
            <a:r>
              <a:rPr lang="en-US" sz="2000" b="1" dirty="0" smtClean="0">
                <a:solidFill>
                  <a:schemeClr val="tx1">
                    <a:lumMod val="50000"/>
                    <a:lumOff val="50000"/>
                  </a:schemeClr>
                </a:solidFill>
              </a:rPr>
              <a:t>Reflection-mode photocathode on MCP</a:t>
            </a:r>
          </a:p>
          <a:p>
            <a:pPr marL="342900" indent="-342900">
              <a:lnSpc>
                <a:spcPct val="75000"/>
              </a:lnSpc>
              <a:buFont typeface="Arial" panose="020B0604020202020204" pitchFamily="34" charset="0"/>
              <a:buChar char="•"/>
            </a:pPr>
            <a:r>
              <a:rPr lang="en-US" sz="2000" b="1" dirty="0" smtClean="0">
                <a:solidFill>
                  <a:schemeClr val="tx1">
                    <a:lumMod val="50000"/>
                    <a:lumOff val="50000"/>
                  </a:schemeClr>
                </a:solidFill>
              </a:rPr>
              <a:t>Tailoring </a:t>
            </a:r>
            <a:r>
              <a:rPr lang="en-US" sz="2000" b="1" dirty="0" err="1" smtClean="0">
                <a:solidFill>
                  <a:schemeClr val="tx1">
                    <a:lumMod val="50000"/>
                    <a:lumOff val="50000"/>
                  </a:schemeClr>
                </a:solidFill>
              </a:rPr>
              <a:t>Efield</a:t>
            </a:r>
            <a:r>
              <a:rPr lang="en-US" sz="2000" b="1" dirty="0" smtClean="0">
                <a:solidFill>
                  <a:schemeClr val="tx1">
                    <a:lumMod val="50000"/>
                    <a:lumOff val="50000"/>
                  </a:schemeClr>
                </a:solidFill>
              </a:rPr>
              <a:t> for equal times</a:t>
            </a:r>
          </a:p>
          <a:p>
            <a:pPr marL="342900" indent="-342900">
              <a:lnSpc>
                <a:spcPct val="75000"/>
              </a:lnSpc>
              <a:buFont typeface="Arial" panose="020B0604020202020204" pitchFamily="34" charset="0"/>
              <a:buChar char="•"/>
            </a:pPr>
            <a:r>
              <a:rPr lang="en-US" sz="2000" b="1" dirty="0" smtClean="0">
                <a:solidFill>
                  <a:schemeClr val="tx1">
                    <a:lumMod val="50000"/>
                    <a:lumOff val="50000"/>
                  </a:schemeClr>
                </a:solidFill>
              </a:rPr>
              <a:t>Other voltages, geometries…</a:t>
            </a:r>
            <a:endParaRPr lang="en-US" b="1" dirty="0" smtClean="0">
              <a:solidFill>
                <a:schemeClr val="tx1">
                  <a:lumMod val="50000"/>
                  <a:lumOff val="50000"/>
                </a:schemeClr>
              </a:solidFill>
            </a:endParaRPr>
          </a:p>
        </p:txBody>
      </p:sp>
      <p:sp>
        <p:nvSpPr>
          <p:cNvPr id="13" name="TextBox 12"/>
          <p:cNvSpPr txBox="1"/>
          <p:nvPr/>
        </p:nvSpPr>
        <p:spPr>
          <a:xfrm>
            <a:off x="838200" y="4343400"/>
            <a:ext cx="3048000" cy="381323"/>
          </a:xfrm>
          <a:prstGeom prst="rect">
            <a:avLst/>
          </a:prstGeom>
          <a:noFill/>
          <a:ln>
            <a:noFill/>
          </a:ln>
        </p:spPr>
        <p:txBody>
          <a:bodyPr wrap="square" rtlCol="0">
            <a:spAutoFit/>
          </a:bodyPr>
          <a:lstStyle/>
          <a:p>
            <a:pPr>
              <a:lnSpc>
                <a:spcPct val="75000"/>
              </a:lnSpc>
            </a:pPr>
            <a:r>
              <a:rPr lang="en-US" sz="2400" b="1" dirty="0" smtClean="0">
                <a:solidFill>
                  <a:srgbClr val="000000"/>
                </a:solidFill>
              </a:rPr>
              <a:t>Pore size and angle</a:t>
            </a:r>
          </a:p>
        </p:txBody>
      </p:sp>
      <p:sp>
        <p:nvSpPr>
          <p:cNvPr id="14" name="TextBox 13"/>
          <p:cNvSpPr txBox="1"/>
          <p:nvPr/>
        </p:nvSpPr>
        <p:spPr>
          <a:xfrm>
            <a:off x="5486400" y="4648200"/>
            <a:ext cx="4343400" cy="381323"/>
          </a:xfrm>
          <a:prstGeom prst="rect">
            <a:avLst/>
          </a:prstGeom>
          <a:noFill/>
          <a:ln>
            <a:noFill/>
          </a:ln>
        </p:spPr>
        <p:txBody>
          <a:bodyPr wrap="square" rtlCol="0">
            <a:spAutoFit/>
          </a:bodyPr>
          <a:lstStyle/>
          <a:p>
            <a:pPr>
              <a:lnSpc>
                <a:spcPct val="75000"/>
              </a:lnSpc>
            </a:pPr>
            <a:r>
              <a:rPr lang="en-US" sz="2400" b="1" dirty="0" smtClean="0">
                <a:solidFill>
                  <a:srgbClr val="000000"/>
                </a:solidFill>
              </a:rPr>
              <a:t>Optimized </a:t>
            </a:r>
            <a:r>
              <a:rPr lang="en-US" sz="2400" b="1" dirty="0" smtClean="0">
                <a:solidFill>
                  <a:srgbClr val="000000"/>
                </a:solidFill>
              </a:rPr>
              <a:t>voltages </a:t>
            </a:r>
          </a:p>
        </p:txBody>
      </p:sp>
      <p:sp>
        <p:nvSpPr>
          <p:cNvPr id="15" name="TextBox 14"/>
          <p:cNvSpPr txBox="1"/>
          <p:nvPr/>
        </p:nvSpPr>
        <p:spPr>
          <a:xfrm>
            <a:off x="5486400" y="4343400"/>
            <a:ext cx="3048000" cy="381323"/>
          </a:xfrm>
          <a:prstGeom prst="rect">
            <a:avLst/>
          </a:prstGeom>
          <a:noFill/>
          <a:ln>
            <a:noFill/>
          </a:ln>
        </p:spPr>
        <p:txBody>
          <a:bodyPr wrap="square" rtlCol="0">
            <a:spAutoFit/>
          </a:bodyPr>
          <a:lstStyle/>
          <a:p>
            <a:pPr>
              <a:lnSpc>
                <a:spcPct val="75000"/>
              </a:lnSpc>
            </a:pPr>
            <a:r>
              <a:rPr lang="en-US" sz="2400" b="1" dirty="0" smtClean="0">
                <a:solidFill>
                  <a:srgbClr val="000000"/>
                </a:solidFill>
              </a:rPr>
              <a:t>Higher SEY </a:t>
            </a:r>
            <a:r>
              <a:rPr lang="en-US" sz="2400" b="1" dirty="0" smtClean="0">
                <a:solidFill>
                  <a:srgbClr val="000000"/>
                </a:solidFill>
              </a:rPr>
              <a:t>Materials </a:t>
            </a:r>
            <a:endParaRPr lang="en-US" sz="2400" b="1" dirty="0" smtClean="0">
              <a:solidFill>
                <a:srgbClr val="000000"/>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71217"/>
            <a:ext cx="4343400" cy="3826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75526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255"/>
            <a:ext cx="9144000" cy="1143000"/>
          </a:xfrm>
        </p:spPr>
        <p:txBody>
          <a:bodyPr>
            <a:noAutofit/>
          </a:bodyPr>
          <a:lstStyle/>
          <a:p>
            <a:pPr>
              <a:lnSpc>
                <a:spcPct val="70000"/>
              </a:lnSpc>
            </a:pPr>
            <a:r>
              <a:rPr lang="en-US" b="1" dirty="0" smtClean="0"/>
              <a:t/>
            </a:r>
            <a:br>
              <a:rPr lang="en-US" b="1" dirty="0" smtClean="0"/>
            </a:br>
            <a:r>
              <a:rPr lang="en-US" b="1" dirty="0" smtClean="0"/>
              <a:t> </a:t>
            </a:r>
            <a:r>
              <a:rPr lang="en-US" b="1" dirty="0" smtClean="0"/>
              <a:t>Arradiance, </a:t>
            </a:r>
            <a:r>
              <a:rPr lang="en-US" b="1" dirty="0" err="1" smtClean="0"/>
              <a:t>Inc</a:t>
            </a:r>
            <a:r>
              <a:rPr lang="en-US" b="1" dirty="0" smtClean="0"/>
              <a:t> </a:t>
            </a:r>
            <a:r>
              <a:rPr lang="en-US" b="1" dirty="0" smtClean="0"/>
              <a:t/>
            </a:r>
            <a:br>
              <a:rPr lang="en-US" b="1" dirty="0" smtClean="0"/>
            </a:br>
            <a:r>
              <a:rPr lang="en-US" b="1" dirty="0" err="1" smtClean="0"/>
              <a:t>MgO</a:t>
            </a:r>
            <a:r>
              <a:rPr lang="en-US" b="1" dirty="0" smtClean="0"/>
              <a:t>-coated ALD-functionalized MCPs</a:t>
            </a:r>
            <a:r>
              <a:rPr lang="en-US" b="1" dirty="0">
                <a:solidFill>
                  <a:schemeClr val="tx1">
                    <a:lumMod val="50000"/>
                    <a:lumOff val="50000"/>
                  </a:schemeClr>
                </a:solidFill>
              </a:rPr>
              <a:t/>
            </a:r>
            <a:br>
              <a:rPr lang="en-US" b="1" dirty="0">
                <a:solidFill>
                  <a:schemeClr val="tx1">
                    <a:lumMod val="50000"/>
                    <a:lumOff val="50000"/>
                  </a:schemeClr>
                </a:solidFill>
              </a:rPr>
            </a:br>
            <a:endParaRPr lang="en-US" b="1" dirty="0"/>
          </a:p>
        </p:txBody>
      </p:sp>
      <p:sp>
        <p:nvSpPr>
          <p:cNvPr id="13" name="TextBox 12"/>
          <p:cNvSpPr txBox="1"/>
          <p:nvPr/>
        </p:nvSpPr>
        <p:spPr>
          <a:xfrm>
            <a:off x="5295900" y="2542323"/>
            <a:ext cx="3848100" cy="429477"/>
          </a:xfrm>
          <a:prstGeom prst="rect">
            <a:avLst/>
          </a:prstGeom>
          <a:noFill/>
        </p:spPr>
        <p:txBody>
          <a:bodyPr wrap="square" rtlCol="0">
            <a:spAutoFit/>
          </a:bodyPr>
          <a:lstStyle/>
          <a:p>
            <a:pPr>
              <a:lnSpc>
                <a:spcPct val="75000"/>
              </a:lnSpc>
            </a:pPr>
            <a:r>
              <a:rPr lang="en-US" sz="2800" b="1" dirty="0" smtClean="0">
                <a:solidFill>
                  <a:schemeClr val="accent4">
                    <a:lumMod val="10000"/>
                  </a:schemeClr>
                </a:solidFill>
              </a:rPr>
              <a:t>X</a:t>
            </a:r>
          </a:p>
        </p:txBody>
      </p:sp>
      <p:cxnSp>
        <p:nvCxnSpPr>
          <p:cNvPr id="16" name="Straight Arrow Connector 15"/>
          <p:cNvCxnSpPr/>
          <p:nvPr/>
        </p:nvCxnSpPr>
        <p:spPr>
          <a:xfrm>
            <a:off x="4267200" y="4572000"/>
            <a:ext cx="685800" cy="0"/>
          </a:xfrm>
          <a:prstGeom prst="straightConnector1">
            <a:avLst/>
          </a:prstGeom>
          <a:ln w="38100">
            <a:solidFill>
              <a:srgbClr val="C00000"/>
            </a:solidFill>
            <a:tailEnd type="arrow"/>
          </a:ln>
        </p:spPr>
        <p:style>
          <a:lnRef idx="3">
            <a:schemeClr val="accent1"/>
          </a:lnRef>
          <a:fillRef idx="0">
            <a:schemeClr val="accent1"/>
          </a:fillRef>
          <a:effectRef idx="2">
            <a:schemeClr val="accent1"/>
          </a:effectRef>
          <a:fontRef idx="minor">
            <a:schemeClr val="tx1"/>
          </a:fontRef>
        </p:style>
      </p:cxnSp>
      <p:sp>
        <p:nvSpPr>
          <p:cNvPr id="3" name="TextBox 2"/>
          <p:cNvSpPr txBox="1"/>
          <p:nvPr/>
        </p:nvSpPr>
        <p:spPr>
          <a:xfrm>
            <a:off x="152400" y="6400800"/>
            <a:ext cx="9067800" cy="564001"/>
          </a:xfrm>
          <a:prstGeom prst="rect">
            <a:avLst/>
          </a:prstGeom>
          <a:noFill/>
        </p:spPr>
        <p:txBody>
          <a:bodyPr wrap="square" rtlCol="0">
            <a:spAutoFit/>
          </a:bodyPr>
          <a:lstStyle/>
          <a:p>
            <a:pPr>
              <a:lnSpc>
                <a:spcPct val="75000"/>
              </a:lnSpc>
            </a:pPr>
            <a:r>
              <a:rPr lang="en-US" sz="2000" b="1" dirty="0" smtClean="0">
                <a:solidFill>
                  <a:schemeClr val="accent4">
                    <a:lumMod val="10000"/>
                  </a:schemeClr>
                </a:solidFill>
              </a:rPr>
              <a:t>Fermilab, </a:t>
            </a:r>
            <a:r>
              <a:rPr lang="en-US" sz="2000" b="1" dirty="0" err="1" smtClean="0">
                <a:solidFill>
                  <a:schemeClr val="accent4">
                    <a:lumMod val="10000"/>
                  </a:schemeClr>
                </a:solidFill>
              </a:rPr>
              <a:t>CalTech</a:t>
            </a:r>
            <a:r>
              <a:rPr lang="en-US" sz="2000" b="1" dirty="0" smtClean="0">
                <a:solidFill>
                  <a:schemeClr val="accent4">
                    <a:lumMod val="10000"/>
                  </a:schemeClr>
                </a:solidFill>
              </a:rPr>
              <a:t> &amp;UC are in the process of ordering 6 more plates thru Incom  (Incom PO) for </a:t>
            </a:r>
            <a:r>
              <a:rPr lang="en-US" sz="2000" b="1" dirty="0">
                <a:solidFill>
                  <a:schemeClr val="accent4">
                    <a:lumMod val="10000"/>
                  </a:schemeClr>
                </a:solidFill>
              </a:rPr>
              <a:t>a</a:t>
            </a:r>
            <a:r>
              <a:rPr lang="en-US" sz="2000" b="1" dirty="0" smtClean="0">
                <a:solidFill>
                  <a:schemeClr val="accent4">
                    <a:lumMod val="10000"/>
                  </a:schemeClr>
                </a:solidFill>
              </a:rPr>
              <a:t> sampling calorimeter beam test.</a:t>
            </a:r>
          </a:p>
        </p:txBody>
      </p:sp>
      <p:sp>
        <p:nvSpPr>
          <p:cNvPr id="14" name="TextBox 13"/>
          <p:cNvSpPr txBox="1"/>
          <p:nvPr/>
        </p:nvSpPr>
        <p:spPr>
          <a:xfrm>
            <a:off x="0" y="990600"/>
            <a:ext cx="9144000" cy="646331"/>
          </a:xfrm>
          <a:prstGeom prst="rect">
            <a:avLst/>
          </a:prstGeom>
          <a:noFill/>
        </p:spPr>
        <p:txBody>
          <a:bodyPr wrap="square" rtlCol="0">
            <a:spAutoFit/>
          </a:bodyPr>
          <a:lstStyle/>
          <a:p>
            <a:pPr>
              <a:lnSpc>
                <a:spcPct val="75000"/>
              </a:lnSpc>
            </a:pPr>
            <a:r>
              <a:rPr lang="en-US" sz="2400" b="1" dirty="0" smtClean="0">
                <a:solidFill>
                  <a:schemeClr val="accent4">
                    <a:lumMod val="10000"/>
                  </a:schemeClr>
                </a:solidFill>
              </a:rPr>
              <a:t>Arradiance delivered 2 matched, stable, </a:t>
            </a:r>
            <a:r>
              <a:rPr lang="en-US" sz="2400" b="1" dirty="0" err="1" smtClean="0">
                <a:solidFill>
                  <a:schemeClr val="accent4">
                    <a:lumMod val="10000"/>
                  </a:schemeClr>
                </a:solidFill>
              </a:rPr>
              <a:t>MgO</a:t>
            </a:r>
            <a:r>
              <a:rPr lang="en-US" sz="2400" b="1" dirty="0" smtClean="0">
                <a:solidFill>
                  <a:schemeClr val="accent4">
                    <a:lumMod val="10000"/>
                  </a:schemeClr>
                </a:solidFill>
              </a:rPr>
              <a:t>-coated plates. They have been operated in the full 8”-tile Demountable test facility.</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3559" t="2053" r="2823" b="3812"/>
          <a:stretch/>
        </p:blipFill>
        <p:spPr>
          <a:xfrm>
            <a:off x="76200" y="1828800"/>
            <a:ext cx="3719176" cy="2200793"/>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72" t="6737" r="7517" b="4751"/>
          <a:stretch/>
        </p:blipFill>
        <p:spPr>
          <a:xfrm>
            <a:off x="5372100" y="1676400"/>
            <a:ext cx="3543300" cy="2327655"/>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3902" r="6970"/>
          <a:stretch/>
        </p:blipFill>
        <p:spPr>
          <a:xfrm>
            <a:off x="2743200" y="3989853"/>
            <a:ext cx="3536731" cy="2487147"/>
          </a:xfrm>
          <a:prstGeom prst="rect">
            <a:avLst/>
          </a:prstGeom>
        </p:spPr>
      </p:pic>
      <p:sp>
        <p:nvSpPr>
          <p:cNvPr id="9" name="TextBox 8"/>
          <p:cNvSpPr txBox="1"/>
          <p:nvPr/>
        </p:nvSpPr>
        <p:spPr>
          <a:xfrm>
            <a:off x="1752600" y="1960279"/>
            <a:ext cx="2057400" cy="935321"/>
          </a:xfrm>
          <a:prstGeom prst="rect">
            <a:avLst/>
          </a:prstGeom>
          <a:noFill/>
        </p:spPr>
        <p:txBody>
          <a:bodyPr wrap="square" rtlCol="0">
            <a:spAutoFit/>
          </a:bodyPr>
          <a:lstStyle/>
          <a:p>
            <a:pPr>
              <a:lnSpc>
                <a:spcPct val="75000"/>
              </a:lnSpc>
            </a:pPr>
            <a:r>
              <a:rPr lang="en-US" sz="2400" b="1" dirty="0" smtClean="0">
                <a:solidFill>
                  <a:schemeClr val="tx1">
                    <a:lumMod val="50000"/>
                    <a:lumOff val="50000"/>
                  </a:schemeClr>
                </a:solidFill>
              </a:rPr>
              <a:t>Pulse-height </a:t>
            </a:r>
          </a:p>
          <a:p>
            <a:pPr>
              <a:lnSpc>
                <a:spcPct val="75000"/>
              </a:lnSpc>
            </a:pPr>
            <a:r>
              <a:rPr lang="en-US" sz="2400" b="1" dirty="0" smtClean="0">
                <a:solidFill>
                  <a:schemeClr val="tx1">
                    <a:lumMod val="50000"/>
                    <a:lumOff val="50000"/>
                  </a:schemeClr>
                </a:solidFill>
              </a:rPr>
              <a:t>Distribution (N.B. charge)</a:t>
            </a:r>
          </a:p>
        </p:txBody>
      </p:sp>
      <p:sp>
        <p:nvSpPr>
          <p:cNvPr id="10" name="TextBox 9"/>
          <p:cNvSpPr txBox="1"/>
          <p:nvPr/>
        </p:nvSpPr>
        <p:spPr>
          <a:xfrm>
            <a:off x="609600" y="4126468"/>
            <a:ext cx="1676400" cy="369332"/>
          </a:xfrm>
          <a:prstGeom prst="rect">
            <a:avLst/>
          </a:prstGeom>
          <a:noFill/>
        </p:spPr>
        <p:txBody>
          <a:bodyPr wrap="square" rtlCol="0">
            <a:spAutoFit/>
          </a:bodyPr>
          <a:lstStyle/>
          <a:p>
            <a:pPr>
              <a:lnSpc>
                <a:spcPct val="75000"/>
              </a:lnSpc>
            </a:pPr>
            <a:r>
              <a:rPr lang="en-US" sz="2400" b="1" dirty="0" smtClean="0">
                <a:solidFill>
                  <a:schemeClr val="accent4">
                    <a:lumMod val="10000"/>
                  </a:schemeClr>
                </a:solidFill>
              </a:rPr>
              <a:t>Gain (x10</a:t>
            </a:r>
            <a:r>
              <a:rPr lang="en-US" sz="2400" b="1" baseline="30000" dirty="0" smtClean="0">
                <a:solidFill>
                  <a:schemeClr val="accent4">
                    <a:lumMod val="10000"/>
                  </a:schemeClr>
                </a:solidFill>
              </a:rPr>
              <a:t>6</a:t>
            </a:r>
            <a:r>
              <a:rPr lang="en-US" sz="2400" b="1" dirty="0" smtClean="0">
                <a:solidFill>
                  <a:schemeClr val="accent4">
                    <a:lumMod val="10000"/>
                  </a:schemeClr>
                </a:solidFill>
              </a:rPr>
              <a:t>)</a:t>
            </a:r>
          </a:p>
        </p:txBody>
      </p:sp>
      <p:sp>
        <p:nvSpPr>
          <p:cNvPr id="17" name="TextBox 16"/>
          <p:cNvSpPr txBox="1"/>
          <p:nvPr/>
        </p:nvSpPr>
        <p:spPr>
          <a:xfrm>
            <a:off x="6705600" y="3962400"/>
            <a:ext cx="2286000" cy="369332"/>
          </a:xfrm>
          <a:prstGeom prst="rect">
            <a:avLst/>
          </a:prstGeom>
          <a:noFill/>
        </p:spPr>
        <p:txBody>
          <a:bodyPr wrap="square" rtlCol="0">
            <a:spAutoFit/>
          </a:bodyPr>
          <a:lstStyle/>
          <a:p>
            <a:pPr>
              <a:lnSpc>
                <a:spcPct val="75000"/>
              </a:lnSpc>
            </a:pPr>
            <a:r>
              <a:rPr lang="en-US" sz="2400" b="1" dirty="0" smtClean="0">
                <a:solidFill>
                  <a:schemeClr val="accent4">
                    <a:lumMod val="10000"/>
                  </a:schemeClr>
                </a:solidFill>
              </a:rPr>
              <a:t>Position (mm)</a:t>
            </a:r>
          </a:p>
        </p:txBody>
      </p:sp>
      <p:sp>
        <p:nvSpPr>
          <p:cNvPr id="18" name="TextBox 17"/>
          <p:cNvSpPr txBox="1"/>
          <p:nvPr/>
        </p:nvSpPr>
        <p:spPr>
          <a:xfrm rot="16200000">
            <a:off x="4000662" y="2171539"/>
            <a:ext cx="2286000" cy="381323"/>
          </a:xfrm>
          <a:prstGeom prst="rect">
            <a:avLst/>
          </a:prstGeom>
          <a:noFill/>
        </p:spPr>
        <p:txBody>
          <a:bodyPr wrap="square" rtlCol="0">
            <a:spAutoFit/>
          </a:bodyPr>
          <a:lstStyle/>
          <a:p>
            <a:pPr>
              <a:lnSpc>
                <a:spcPct val="75000"/>
              </a:lnSpc>
            </a:pPr>
            <a:r>
              <a:rPr lang="en-US" sz="2400" b="1" dirty="0" smtClean="0">
                <a:solidFill>
                  <a:schemeClr val="accent4">
                    <a:lumMod val="10000"/>
                  </a:schemeClr>
                </a:solidFill>
              </a:rPr>
              <a:t>Time (psec)</a:t>
            </a:r>
          </a:p>
        </p:txBody>
      </p:sp>
      <p:sp>
        <p:nvSpPr>
          <p:cNvPr id="19" name="TextBox 18"/>
          <p:cNvSpPr txBox="1"/>
          <p:nvPr/>
        </p:nvSpPr>
        <p:spPr>
          <a:xfrm>
            <a:off x="5975131" y="1752600"/>
            <a:ext cx="2940269" cy="658322"/>
          </a:xfrm>
          <a:prstGeom prst="rect">
            <a:avLst/>
          </a:prstGeom>
          <a:noFill/>
        </p:spPr>
        <p:txBody>
          <a:bodyPr wrap="square" rtlCol="0">
            <a:spAutoFit/>
          </a:bodyPr>
          <a:lstStyle/>
          <a:p>
            <a:pPr algn="r">
              <a:lnSpc>
                <a:spcPct val="75000"/>
              </a:lnSpc>
            </a:pPr>
            <a:r>
              <a:rPr lang="en-US" sz="2400" b="1" dirty="0" smtClean="0">
                <a:solidFill>
                  <a:schemeClr val="tx1">
                    <a:lumMod val="50000"/>
                    <a:lumOff val="50000"/>
                  </a:schemeClr>
                </a:solidFill>
              </a:rPr>
              <a:t>Linearity in position measurement</a:t>
            </a:r>
          </a:p>
        </p:txBody>
      </p:sp>
      <p:sp>
        <p:nvSpPr>
          <p:cNvPr id="20" name="TextBox 19"/>
          <p:cNvSpPr txBox="1"/>
          <p:nvPr/>
        </p:nvSpPr>
        <p:spPr>
          <a:xfrm>
            <a:off x="2819400" y="5562600"/>
            <a:ext cx="3565635" cy="658322"/>
          </a:xfrm>
          <a:prstGeom prst="rect">
            <a:avLst/>
          </a:prstGeom>
          <a:noFill/>
        </p:spPr>
        <p:txBody>
          <a:bodyPr wrap="square" rtlCol="0">
            <a:spAutoFit/>
          </a:bodyPr>
          <a:lstStyle/>
          <a:p>
            <a:pPr algn="ctr">
              <a:lnSpc>
                <a:spcPct val="75000"/>
              </a:lnSpc>
            </a:pPr>
            <a:r>
              <a:rPr lang="en-US" sz="2400" b="1" dirty="0" smtClean="0">
                <a:solidFill>
                  <a:schemeClr val="tx1">
                    <a:lumMod val="50000"/>
                    <a:lumOff val="50000"/>
                  </a:schemeClr>
                </a:solidFill>
              </a:rPr>
              <a:t>Gain uniformity </a:t>
            </a:r>
          </a:p>
          <a:p>
            <a:pPr algn="ctr">
              <a:lnSpc>
                <a:spcPct val="75000"/>
              </a:lnSpc>
            </a:pPr>
            <a:r>
              <a:rPr lang="en-US" sz="2400" b="1" dirty="0" smtClean="0">
                <a:solidFill>
                  <a:schemeClr val="tx1">
                    <a:lumMod val="50000"/>
                    <a:lumOff val="50000"/>
                  </a:schemeClr>
                </a:solidFill>
              </a:rPr>
              <a:t>(strip20)</a:t>
            </a:r>
          </a:p>
        </p:txBody>
      </p:sp>
      <p:cxnSp>
        <p:nvCxnSpPr>
          <p:cNvPr id="21" name="Straight Arrow Connector 20"/>
          <p:cNvCxnSpPr/>
          <p:nvPr/>
        </p:nvCxnSpPr>
        <p:spPr>
          <a:xfrm flipH="1">
            <a:off x="6235262" y="4495800"/>
            <a:ext cx="698938" cy="0"/>
          </a:xfrm>
          <a:prstGeom prst="straightConnector1">
            <a:avLst/>
          </a:prstGeom>
          <a:ln w="38100">
            <a:solidFill>
              <a:srgbClr val="C00000"/>
            </a:solidFill>
            <a:tailEnd type="arrow"/>
          </a:ln>
        </p:spPr>
        <p:style>
          <a:lnRef idx="3">
            <a:schemeClr val="accent1"/>
          </a:lnRef>
          <a:fillRef idx="0">
            <a:schemeClr val="accent1"/>
          </a:fillRef>
          <a:effectRef idx="2">
            <a:schemeClr val="accent1"/>
          </a:effectRef>
          <a:fontRef idx="minor">
            <a:schemeClr val="tx1"/>
          </a:fontRef>
        </p:style>
      </p:cxnSp>
      <p:sp>
        <p:nvSpPr>
          <p:cNvPr id="24" name="TextBox 23"/>
          <p:cNvSpPr txBox="1"/>
          <p:nvPr/>
        </p:nvSpPr>
        <p:spPr>
          <a:xfrm>
            <a:off x="6934200" y="4267200"/>
            <a:ext cx="1143000" cy="381323"/>
          </a:xfrm>
          <a:prstGeom prst="rect">
            <a:avLst/>
          </a:prstGeom>
          <a:noFill/>
          <a:ln>
            <a:solidFill>
              <a:srgbClr val="FF0000"/>
            </a:solidFill>
          </a:ln>
        </p:spPr>
        <p:txBody>
          <a:bodyPr wrap="square" rtlCol="0">
            <a:spAutoFit/>
          </a:bodyPr>
          <a:lstStyle/>
          <a:p>
            <a:pPr>
              <a:lnSpc>
                <a:spcPct val="75000"/>
              </a:lnSpc>
            </a:pPr>
            <a:r>
              <a:rPr lang="en-US" sz="2400" b="1" dirty="0" smtClean="0">
                <a:solidFill>
                  <a:srgbClr val="FF0000"/>
                </a:solidFill>
              </a:rPr>
              <a:t>Av gain</a:t>
            </a:r>
          </a:p>
        </p:txBody>
      </p:sp>
      <p:cxnSp>
        <p:nvCxnSpPr>
          <p:cNvPr id="25" name="Straight Arrow Connector 24"/>
          <p:cNvCxnSpPr/>
          <p:nvPr/>
        </p:nvCxnSpPr>
        <p:spPr>
          <a:xfrm flipH="1">
            <a:off x="6235262" y="5233426"/>
            <a:ext cx="698938" cy="0"/>
          </a:xfrm>
          <a:prstGeom prst="straightConnector1">
            <a:avLst/>
          </a:prstGeom>
          <a:ln w="38100">
            <a:solidFill>
              <a:srgbClr val="2E0229"/>
            </a:solidFill>
            <a:tailEnd type="arrow"/>
          </a:ln>
        </p:spPr>
        <p:style>
          <a:lnRef idx="3">
            <a:schemeClr val="accent1"/>
          </a:lnRef>
          <a:fillRef idx="0">
            <a:schemeClr val="accent1"/>
          </a:fillRef>
          <a:effectRef idx="2">
            <a:schemeClr val="accent1"/>
          </a:effectRef>
          <a:fontRef idx="minor">
            <a:schemeClr val="tx1"/>
          </a:fontRef>
        </p:style>
      </p:cxnSp>
      <p:sp>
        <p:nvSpPr>
          <p:cNvPr id="26" name="TextBox 25"/>
          <p:cNvSpPr txBox="1"/>
          <p:nvPr/>
        </p:nvSpPr>
        <p:spPr>
          <a:xfrm>
            <a:off x="6938140" y="5029200"/>
            <a:ext cx="1672459" cy="658322"/>
          </a:xfrm>
          <a:prstGeom prst="rect">
            <a:avLst/>
          </a:prstGeom>
          <a:noFill/>
          <a:ln>
            <a:solidFill>
              <a:srgbClr val="2E0229"/>
            </a:solidFill>
          </a:ln>
        </p:spPr>
        <p:txBody>
          <a:bodyPr wrap="square" rtlCol="0">
            <a:spAutoFit/>
          </a:bodyPr>
          <a:lstStyle/>
          <a:p>
            <a:pPr>
              <a:lnSpc>
                <a:spcPct val="75000"/>
              </a:lnSpc>
            </a:pPr>
            <a:r>
              <a:rPr lang="en-US" sz="2400" b="1" dirty="0" smtClean="0">
                <a:solidFill>
                  <a:srgbClr val="2E0229"/>
                </a:solidFill>
              </a:rPr>
              <a:t>Peak gain</a:t>
            </a:r>
          </a:p>
          <a:p>
            <a:pPr>
              <a:lnSpc>
                <a:spcPct val="75000"/>
              </a:lnSpc>
            </a:pPr>
            <a:r>
              <a:rPr lang="en-US" sz="2400" b="1" dirty="0" smtClean="0">
                <a:solidFill>
                  <a:srgbClr val="2E0229"/>
                </a:solidFill>
              </a:rPr>
              <a:t>(3.4E7)</a:t>
            </a:r>
          </a:p>
        </p:txBody>
      </p:sp>
      <p:sp>
        <p:nvSpPr>
          <p:cNvPr id="4" name="Slide Number Placeholder 3"/>
          <p:cNvSpPr>
            <a:spLocks noGrp="1"/>
          </p:cNvSpPr>
          <p:nvPr>
            <p:ph type="sldNum" sz="quarter" idx="12"/>
          </p:nvPr>
        </p:nvSpPr>
        <p:spPr/>
        <p:txBody>
          <a:bodyPr/>
          <a:lstStyle/>
          <a:p>
            <a:fld id="{6F3AE956-26F0-4794-8F4C-97BAC66ADD21}" type="slidenum">
              <a:rPr lang="en-US" smtClean="0"/>
              <a:pPr/>
              <a:t>13</a:t>
            </a:fld>
            <a:endParaRPr lang="en-US" dirty="0"/>
          </a:p>
        </p:txBody>
      </p:sp>
    </p:spTree>
    <p:extLst>
      <p:ext uri="{BB962C8B-B14F-4D97-AF65-F5344CB8AC3E}">
        <p14:creationId xmlns:p14="http://schemas.microsoft.com/office/powerpoint/2010/main" val="20367949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609600"/>
          </a:xfrm>
        </p:spPr>
        <p:txBody>
          <a:bodyPr>
            <a:normAutofit fontScale="90000"/>
          </a:bodyPr>
          <a:lstStyle/>
          <a:p>
            <a:r>
              <a:rPr lang="en-US" b="1" dirty="0" smtClean="0"/>
              <a:t>Getting the fast pulse to the digitizer</a:t>
            </a:r>
            <a:endParaRPr lang="en-US" b="1" dirty="0"/>
          </a:p>
        </p:txBody>
      </p:sp>
      <p:sp>
        <p:nvSpPr>
          <p:cNvPr id="4" name="Date Placeholder 3"/>
          <p:cNvSpPr>
            <a:spLocks noGrp="1"/>
          </p:cNvSpPr>
          <p:nvPr>
            <p:ph type="dt" sz="half" idx="10"/>
          </p:nvPr>
        </p:nvSpPr>
        <p:spPr/>
        <p:txBody>
          <a:bodyPr/>
          <a:lstStyle/>
          <a:p>
            <a:fld id="{F9359670-6383-482C-B1C5-690C99A9A0A5}" type="datetime1">
              <a:rPr lang="en-US" smtClean="0"/>
              <a:t>6/4/2014</a:t>
            </a:fld>
            <a:endParaRPr lang="en-US" dirty="0"/>
          </a:p>
        </p:txBody>
      </p:sp>
      <p:sp>
        <p:nvSpPr>
          <p:cNvPr id="6" name="Slide Number Placeholder 5"/>
          <p:cNvSpPr>
            <a:spLocks noGrp="1"/>
          </p:cNvSpPr>
          <p:nvPr>
            <p:ph type="sldNum" sz="quarter" idx="12"/>
          </p:nvPr>
        </p:nvSpPr>
        <p:spPr/>
        <p:txBody>
          <a:bodyPr/>
          <a:lstStyle/>
          <a:p>
            <a:fld id="{6F3AE956-26F0-4794-8F4C-97BAC66ADD21}" type="slidenum">
              <a:rPr lang="en-US" smtClean="0"/>
              <a:pPr/>
              <a:t>14</a:t>
            </a:fld>
            <a:endParaRPr lang="en-US" dirty="0"/>
          </a:p>
        </p:txBody>
      </p:sp>
      <p:sp>
        <p:nvSpPr>
          <p:cNvPr id="3" name="Rectangle 2"/>
          <p:cNvSpPr/>
          <p:nvPr/>
        </p:nvSpPr>
        <p:spPr>
          <a:xfrm>
            <a:off x="228600" y="516455"/>
            <a:ext cx="9144000" cy="931345"/>
          </a:xfrm>
          <a:prstGeom prst="rect">
            <a:avLst/>
          </a:prstGeom>
        </p:spPr>
        <p:txBody>
          <a:bodyPr wrap="square">
            <a:spAutoFit/>
          </a:bodyPr>
          <a:lstStyle/>
          <a:p>
            <a:pPr>
              <a:lnSpc>
                <a:spcPct val="75000"/>
              </a:lnSpc>
            </a:pPr>
            <a:r>
              <a:rPr lang="en-US" sz="2400" dirty="0">
                <a:solidFill>
                  <a:schemeClr val="tx1">
                    <a:lumMod val="50000"/>
                    <a:lumOff val="50000"/>
                  </a:schemeClr>
                </a:solidFill>
                <a:latin typeface="Comic Sans MS" panose="030F0702030302020204" pitchFamily="66" charset="0"/>
              </a:rPr>
              <a:t>80 million pores need to be reduced to a small # (e.g. 30) </a:t>
            </a:r>
            <a:endParaRPr lang="en-US" sz="2400" dirty="0" smtClean="0">
              <a:solidFill>
                <a:schemeClr val="tx1">
                  <a:lumMod val="50000"/>
                  <a:lumOff val="50000"/>
                </a:schemeClr>
              </a:solidFill>
              <a:latin typeface="Comic Sans MS" panose="030F0702030302020204" pitchFamily="66" charset="0"/>
            </a:endParaRPr>
          </a:p>
          <a:p>
            <a:pPr>
              <a:lnSpc>
                <a:spcPct val="75000"/>
              </a:lnSpc>
            </a:pPr>
            <a:r>
              <a:rPr lang="en-US" sz="2400" dirty="0" smtClean="0">
                <a:solidFill>
                  <a:schemeClr val="tx1">
                    <a:lumMod val="50000"/>
                    <a:lumOff val="50000"/>
                  </a:schemeClr>
                </a:solidFill>
                <a:latin typeface="Comic Sans MS" panose="030F0702030302020204" pitchFamily="66" charset="0"/>
              </a:rPr>
              <a:t>of </a:t>
            </a:r>
            <a:r>
              <a:rPr lang="en-US" sz="2400" dirty="0">
                <a:solidFill>
                  <a:schemeClr val="tx1">
                    <a:lumMod val="50000"/>
                    <a:lumOff val="50000"/>
                  </a:schemeClr>
                </a:solidFill>
                <a:latin typeface="Comic Sans MS" panose="030F0702030302020204" pitchFamily="66" charset="0"/>
              </a:rPr>
              <a:t>electronics channels while preserving the Analog </a:t>
            </a:r>
            <a:r>
              <a:rPr lang="en-US" sz="2400" dirty="0" err="1">
                <a:solidFill>
                  <a:schemeClr val="tx1">
                    <a:lumMod val="50000"/>
                    <a:lumOff val="50000"/>
                  </a:schemeClr>
                </a:solidFill>
                <a:latin typeface="Comic Sans MS" panose="030F0702030302020204" pitchFamily="66" charset="0"/>
              </a:rPr>
              <a:t>BandWidth</a:t>
            </a:r>
            <a:r>
              <a:rPr lang="en-US" sz="2400" dirty="0">
                <a:solidFill>
                  <a:schemeClr val="tx1">
                    <a:lumMod val="50000"/>
                    <a:lumOff val="50000"/>
                  </a:schemeClr>
                </a:solidFill>
                <a:latin typeface="Comic Sans MS" panose="030F0702030302020204" pitchFamily="66" charset="0"/>
              </a:rPr>
              <a:t>(ABW)</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3280" y="1178334"/>
            <a:ext cx="3169920" cy="1869666"/>
          </a:xfrm>
          <a:prstGeom prst="rect">
            <a:avLst/>
          </a:prstGeom>
        </p:spPr>
      </p:pic>
      <p:sp>
        <p:nvSpPr>
          <p:cNvPr id="8" name="TextBox 7"/>
          <p:cNvSpPr txBox="1"/>
          <p:nvPr/>
        </p:nvSpPr>
        <p:spPr>
          <a:xfrm>
            <a:off x="228600" y="1653570"/>
            <a:ext cx="2971800" cy="784830"/>
          </a:xfrm>
          <a:prstGeom prst="rect">
            <a:avLst/>
          </a:prstGeom>
          <a:noFill/>
        </p:spPr>
        <p:txBody>
          <a:bodyPr wrap="square" rtlCol="0">
            <a:spAutoFit/>
          </a:bodyPr>
          <a:lstStyle/>
          <a:p>
            <a:pPr>
              <a:lnSpc>
                <a:spcPct val="75000"/>
              </a:lnSpc>
            </a:pPr>
            <a:r>
              <a:rPr lang="en-US" sz="2000" b="1" dirty="0" smtClean="0">
                <a:solidFill>
                  <a:schemeClr val="accent4">
                    <a:lumMod val="10000"/>
                  </a:schemeClr>
                </a:solidFill>
              </a:rPr>
              <a:t>Early 30-strip test anode, each strip is 50 Ohms, read out on both  ends</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1725" t="22873" r="37238" b="8780"/>
          <a:stretch/>
        </p:blipFill>
        <p:spPr>
          <a:xfrm>
            <a:off x="1060667" y="3688201"/>
            <a:ext cx="2825533" cy="2941199"/>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73870" y="3688200"/>
            <a:ext cx="2827130" cy="2941199"/>
          </a:xfrm>
          <a:prstGeom prst="rect">
            <a:avLst/>
          </a:prstGeom>
        </p:spPr>
      </p:pic>
      <p:sp>
        <p:nvSpPr>
          <p:cNvPr id="11" name="TextBox 10"/>
          <p:cNvSpPr txBox="1"/>
          <p:nvPr/>
        </p:nvSpPr>
        <p:spPr>
          <a:xfrm>
            <a:off x="0" y="3103279"/>
            <a:ext cx="9144000" cy="658322"/>
          </a:xfrm>
          <a:prstGeom prst="rect">
            <a:avLst/>
          </a:prstGeom>
          <a:noFill/>
        </p:spPr>
        <p:txBody>
          <a:bodyPr wrap="square" rtlCol="0">
            <a:spAutoFit/>
          </a:bodyPr>
          <a:lstStyle/>
          <a:p>
            <a:pPr>
              <a:lnSpc>
                <a:spcPct val="75000"/>
              </a:lnSpc>
            </a:pPr>
            <a:r>
              <a:rPr lang="en-US" sz="2400" dirty="0" smtClean="0">
                <a:solidFill>
                  <a:schemeClr val="tx1">
                    <a:lumMod val="50000"/>
                    <a:lumOff val="50000"/>
                  </a:schemeClr>
                </a:solidFill>
              </a:rPr>
              <a:t>Simulated time evolution of pulse on 30-strip anode- note the growing crosstalk in neighboring strips as the pulse propagates toward both ends </a:t>
            </a:r>
          </a:p>
        </p:txBody>
      </p:sp>
      <p:cxnSp>
        <p:nvCxnSpPr>
          <p:cNvPr id="14" name="Straight Arrow Connector 13"/>
          <p:cNvCxnSpPr/>
          <p:nvPr/>
        </p:nvCxnSpPr>
        <p:spPr>
          <a:xfrm>
            <a:off x="2503003" y="4572000"/>
            <a:ext cx="0" cy="685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553200" y="4724400"/>
            <a:ext cx="0" cy="685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3581400" y="4724400"/>
            <a:ext cx="1981200" cy="7773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20350374">
            <a:off x="3502519" y="4859464"/>
            <a:ext cx="1676400" cy="323165"/>
          </a:xfrm>
          <a:prstGeom prst="rect">
            <a:avLst/>
          </a:prstGeom>
          <a:noFill/>
        </p:spPr>
        <p:txBody>
          <a:bodyPr wrap="square" rtlCol="0">
            <a:spAutoFit/>
          </a:bodyPr>
          <a:lstStyle/>
          <a:p>
            <a:pPr>
              <a:lnSpc>
                <a:spcPct val="75000"/>
              </a:lnSpc>
            </a:pPr>
            <a:r>
              <a:rPr lang="en-US" sz="2000" b="1" dirty="0" smtClean="0">
                <a:solidFill>
                  <a:srgbClr val="FF0000"/>
                </a:solidFill>
              </a:rPr>
              <a:t>Time (v=.57c)</a:t>
            </a:r>
          </a:p>
        </p:txBody>
      </p:sp>
      <p:sp>
        <p:nvSpPr>
          <p:cNvPr id="19" name="Rectangle 18"/>
          <p:cNvSpPr/>
          <p:nvPr/>
        </p:nvSpPr>
        <p:spPr>
          <a:xfrm>
            <a:off x="1280160" y="6634118"/>
            <a:ext cx="6797040" cy="300082"/>
          </a:xfrm>
          <a:prstGeom prst="rect">
            <a:avLst/>
          </a:prstGeom>
        </p:spPr>
        <p:txBody>
          <a:bodyPr wrap="square">
            <a:spAutoFit/>
          </a:bodyPr>
          <a:lstStyle/>
          <a:p>
            <a:pPr>
              <a:lnSpc>
                <a:spcPct val="75000"/>
              </a:lnSpc>
            </a:pPr>
            <a:r>
              <a:rPr lang="en-US" b="1" dirty="0">
                <a:solidFill>
                  <a:srgbClr val="000000"/>
                </a:solidFill>
              </a:rPr>
              <a:t>(time-domain simulation with proprietary FE code by </a:t>
            </a:r>
            <a:r>
              <a:rPr lang="en-US" b="1" dirty="0" err="1">
                <a:solidFill>
                  <a:srgbClr val="000000"/>
                </a:solidFill>
              </a:rPr>
              <a:t>InnoSys</a:t>
            </a:r>
            <a:r>
              <a:rPr lang="en-US" b="1" dirty="0">
                <a:solidFill>
                  <a:srgbClr val="000000"/>
                </a:solidFill>
              </a:rPr>
              <a:t>, </a:t>
            </a:r>
            <a:r>
              <a:rPr lang="en-US" b="1" dirty="0" err="1">
                <a:solidFill>
                  <a:srgbClr val="000000"/>
                </a:solidFill>
              </a:rPr>
              <a:t>Inc</a:t>
            </a:r>
            <a:r>
              <a:rPr lang="en-US" b="1" dirty="0">
                <a:solidFill>
                  <a:srgbClr val="000000"/>
                </a:solidFill>
              </a:rPr>
              <a:t>)  </a:t>
            </a:r>
          </a:p>
        </p:txBody>
      </p:sp>
    </p:spTree>
    <p:extLst>
      <p:ext uri="{BB962C8B-B14F-4D97-AF65-F5344CB8AC3E}">
        <p14:creationId xmlns:p14="http://schemas.microsoft.com/office/powerpoint/2010/main" val="23002598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F3AE956-26F0-4794-8F4C-97BAC66ADD21}" type="slidenum">
              <a:rPr lang="en-US" smtClean="0"/>
              <a:pPr/>
              <a:t>15</a:t>
            </a:fld>
            <a:endParaRPr lang="en-US" dirty="0"/>
          </a:p>
        </p:txBody>
      </p:sp>
      <p:sp>
        <p:nvSpPr>
          <p:cNvPr id="7" name="Title 1"/>
          <p:cNvSpPr>
            <a:spLocks noGrp="1"/>
          </p:cNvSpPr>
          <p:nvPr>
            <p:ph type="title"/>
          </p:nvPr>
        </p:nvSpPr>
        <p:spPr>
          <a:xfrm>
            <a:off x="457200" y="-30162"/>
            <a:ext cx="8229600" cy="487362"/>
          </a:xfrm>
        </p:spPr>
        <p:txBody>
          <a:bodyPr>
            <a:normAutofit fontScale="90000"/>
          </a:bodyPr>
          <a:lstStyle/>
          <a:p>
            <a:r>
              <a:rPr lang="en-US" b="1" dirty="0" smtClean="0"/>
              <a:t>Daisy-chaining tile modules</a:t>
            </a:r>
            <a:endParaRPr lang="en-US" b="1"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833" y="533400"/>
            <a:ext cx="7032567" cy="1790700"/>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7992" t="5132" r="7306" b="5705"/>
          <a:stretch/>
        </p:blipFill>
        <p:spPr>
          <a:xfrm>
            <a:off x="3310758" y="3038642"/>
            <a:ext cx="5320735" cy="3614406"/>
          </a:xfrm>
          <a:prstGeom prst="rect">
            <a:avLst/>
          </a:prstGeom>
        </p:spPr>
      </p:pic>
      <p:sp>
        <p:nvSpPr>
          <p:cNvPr id="10" name="TextBox 9"/>
          <p:cNvSpPr txBox="1"/>
          <p:nvPr/>
        </p:nvSpPr>
        <p:spPr>
          <a:xfrm>
            <a:off x="76200" y="2286000"/>
            <a:ext cx="9144000" cy="752642"/>
          </a:xfrm>
          <a:prstGeom prst="rect">
            <a:avLst/>
          </a:prstGeom>
          <a:noFill/>
        </p:spPr>
        <p:txBody>
          <a:bodyPr wrap="square" rtlCol="0">
            <a:spAutoFit/>
          </a:bodyPr>
          <a:lstStyle/>
          <a:p>
            <a:pPr>
              <a:lnSpc>
                <a:spcPct val="75000"/>
              </a:lnSpc>
            </a:pPr>
            <a:r>
              <a:rPr lang="en-US" sz="2800" b="1" dirty="0" smtClean="0">
                <a:solidFill>
                  <a:schemeClr val="accent4">
                    <a:lumMod val="10000"/>
                  </a:schemeClr>
                </a:solidFill>
              </a:rPr>
              <a:t>Cover large areas at low electronics channel count by daisy-chaining RF </a:t>
            </a:r>
            <a:r>
              <a:rPr lang="en-US" sz="2800" b="1" dirty="0" err="1" smtClean="0">
                <a:solidFill>
                  <a:schemeClr val="accent4">
                    <a:lumMod val="10000"/>
                  </a:schemeClr>
                </a:solidFill>
              </a:rPr>
              <a:t>striplines</a:t>
            </a:r>
            <a:r>
              <a:rPr lang="en-US" sz="2800" b="1" dirty="0" smtClean="0">
                <a:solidFill>
                  <a:schemeClr val="accent4">
                    <a:lumMod val="10000"/>
                  </a:schemeClr>
                </a:solidFill>
              </a:rPr>
              <a:t>  across MCP-PMT modules</a:t>
            </a:r>
          </a:p>
        </p:txBody>
      </p:sp>
      <p:sp>
        <p:nvSpPr>
          <p:cNvPr id="11" name="TextBox 10"/>
          <p:cNvSpPr txBox="1"/>
          <p:nvPr/>
        </p:nvSpPr>
        <p:spPr>
          <a:xfrm>
            <a:off x="76200" y="3657600"/>
            <a:ext cx="2988428" cy="1722138"/>
          </a:xfrm>
          <a:prstGeom prst="rect">
            <a:avLst/>
          </a:prstGeom>
          <a:noFill/>
        </p:spPr>
        <p:txBody>
          <a:bodyPr wrap="square" rtlCol="0">
            <a:spAutoFit/>
          </a:bodyPr>
          <a:lstStyle/>
          <a:p>
            <a:pPr>
              <a:lnSpc>
                <a:spcPct val="75000"/>
              </a:lnSpc>
            </a:pPr>
            <a:r>
              <a:rPr lang="en-US" sz="2800" b="1" dirty="0" smtClean="0">
                <a:solidFill>
                  <a:schemeClr val="tx1">
                    <a:lumMod val="50000"/>
                    <a:lumOff val="50000"/>
                  </a:schemeClr>
                </a:solidFill>
              </a:rPr>
              <a:t>But one loses bandwidth as the strips get longer, largely due to crosstalk.</a:t>
            </a:r>
          </a:p>
        </p:txBody>
      </p:sp>
      <p:cxnSp>
        <p:nvCxnSpPr>
          <p:cNvPr id="13" name="Straight Arrow Connector 12"/>
          <p:cNvCxnSpPr/>
          <p:nvPr/>
        </p:nvCxnSpPr>
        <p:spPr>
          <a:xfrm>
            <a:off x="1866900" y="5105400"/>
            <a:ext cx="9525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105400" y="6552877"/>
            <a:ext cx="3124200" cy="381323"/>
          </a:xfrm>
          <a:prstGeom prst="rect">
            <a:avLst/>
          </a:prstGeom>
          <a:noFill/>
        </p:spPr>
        <p:txBody>
          <a:bodyPr wrap="square" rtlCol="0">
            <a:spAutoFit/>
          </a:bodyPr>
          <a:lstStyle/>
          <a:p>
            <a:pPr>
              <a:lnSpc>
                <a:spcPct val="75000"/>
              </a:lnSpc>
            </a:pPr>
            <a:r>
              <a:rPr lang="en-US" sz="2400" b="1" dirty="0" smtClean="0">
                <a:solidFill>
                  <a:schemeClr val="accent4">
                    <a:lumMod val="10000"/>
                  </a:schemeClr>
                </a:solidFill>
              </a:rPr>
              <a:t>Anode length (cm)</a:t>
            </a:r>
          </a:p>
        </p:txBody>
      </p:sp>
      <p:sp>
        <p:nvSpPr>
          <p:cNvPr id="17" name="TextBox 16"/>
          <p:cNvSpPr txBox="1"/>
          <p:nvPr/>
        </p:nvSpPr>
        <p:spPr>
          <a:xfrm rot="16200000">
            <a:off x="982344" y="4444484"/>
            <a:ext cx="4533900" cy="369332"/>
          </a:xfrm>
          <a:prstGeom prst="rect">
            <a:avLst/>
          </a:prstGeom>
          <a:noFill/>
        </p:spPr>
        <p:txBody>
          <a:bodyPr wrap="square" rtlCol="0">
            <a:spAutoFit/>
          </a:bodyPr>
          <a:lstStyle/>
          <a:p>
            <a:pPr>
              <a:lnSpc>
                <a:spcPct val="75000"/>
              </a:lnSpc>
            </a:pPr>
            <a:r>
              <a:rPr lang="en-US" sz="2400" b="1" dirty="0" smtClean="0">
                <a:solidFill>
                  <a:schemeClr val="accent4">
                    <a:lumMod val="10000"/>
                  </a:schemeClr>
                </a:solidFill>
              </a:rPr>
              <a:t>Analog -3db Bandwidth (GHz )</a:t>
            </a:r>
          </a:p>
        </p:txBody>
      </p:sp>
    </p:spTree>
    <p:extLst>
      <p:ext uri="{BB962C8B-B14F-4D97-AF65-F5344CB8AC3E}">
        <p14:creationId xmlns:p14="http://schemas.microsoft.com/office/powerpoint/2010/main" val="3441000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F3AE956-26F0-4794-8F4C-97BAC66ADD21}" type="slidenum">
              <a:rPr lang="en-US" smtClean="0"/>
              <a:pPr/>
              <a:t>16</a:t>
            </a:fld>
            <a:endParaRPr lang="en-US" dirty="0"/>
          </a:p>
        </p:txBody>
      </p:sp>
      <p:sp>
        <p:nvSpPr>
          <p:cNvPr id="7" name="Title 1"/>
          <p:cNvSpPr>
            <a:spLocks noGrp="1"/>
          </p:cNvSpPr>
          <p:nvPr>
            <p:ph type="title"/>
          </p:nvPr>
        </p:nvSpPr>
        <p:spPr>
          <a:xfrm>
            <a:off x="0" y="76200"/>
            <a:ext cx="9144000" cy="487362"/>
          </a:xfrm>
        </p:spPr>
        <p:txBody>
          <a:bodyPr>
            <a:normAutofit fontScale="90000"/>
          </a:bodyPr>
          <a:lstStyle/>
          <a:p>
            <a:r>
              <a:rPr lang="en-US" b="1" dirty="0" smtClean="0"/>
              <a:t>Effect of Crosstalk on Pulse Shape (Timing)</a:t>
            </a:r>
            <a:endParaRPr lang="en-US" b="1" dirty="0"/>
          </a:p>
        </p:txBody>
      </p:sp>
      <p:sp>
        <p:nvSpPr>
          <p:cNvPr id="11" name="TextBox 10"/>
          <p:cNvSpPr txBox="1"/>
          <p:nvPr/>
        </p:nvSpPr>
        <p:spPr>
          <a:xfrm>
            <a:off x="228600" y="762000"/>
            <a:ext cx="8763000" cy="752642"/>
          </a:xfrm>
          <a:prstGeom prst="rect">
            <a:avLst/>
          </a:prstGeom>
          <a:noFill/>
        </p:spPr>
        <p:txBody>
          <a:bodyPr wrap="square" rtlCol="0">
            <a:spAutoFit/>
          </a:bodyPr>
          <a:lstStyle/>
          <a:p>
            <a:pPr>
              <a:lnSpc>
                <a:spcPct val="75000"/>
              </a:lnSpc>
            </a:pPr>
            <a:r>
              <a:rPr lang="en-US" sz="2800" b="1" dirty="0" smtClean="0">
                <a:solidFill>
                  <a:schemeClr val="accent4">
                    <a:lumMod val="10000"/>
                  </a:schemeClr>
                </a:solidFill>
              </a:rPr>
              <a:t>Crosstalk also affects the pulse shape, making the time measurement dependent on distance along the </a:t>
            </a:r>
            <a:r>
              <a:rPr lang="en-US" sz="2800" b="1" dirty="0" err="1" smtClean="0">
                <a:solidFill>
                  <a:schemeClr val="accent4">
                    <a:lumMod val="10000"/>
                  </a:schemeClr>
                </a:solidFill>
                <a:latin typeface="Symbol" panose="05050102010706020507" pitchFamily="18" charset="2"/>
              </a:rPr>
              <a:t>m</a:t>
            </a:r>
            <a:r>
              <a:rPr lang="en-US" sz="2800" b="1" dirty="0" err="1" smtClean="0">
                <a:solidFill>
                  <a:schemeClr val="accent4">
                    <a:lumMod val="10000"/>
                  </a:schemeClr>
                </a:solidFill>
              </a:rPr>
              <a:t>strip</a:t>
            </a:r>
            <a:r>
              <a:rPr lang="en-US" sz="2800" b="1" dirty="0" smtClean="0">
                <a:solidFill>
                  <a:schemeClr val="accent4">
                    <a:lumMod val="10000"/>
                  </a:schemeClr>
                </a:solidFill>
              </a:rPr>
              <a:t> line</a:t>
            </a:r>
          </a:p>
        </p:txBody>
      </p:sp>
      <p:sp>
        <p:nvSpPr>
          <p:cNvPr id="12" name="Rectangle 11"/>
          <p:cNvSpPr/>
          <p:nvPr/>
        </p:nvSpPr>
        <p:spPr>
          <a:xfrm>
            <a:off x="1905001" y="1452518"/>
            <a:ext cx="7239000" cy="300082"/>
          </a:xfrm>
          <a:prstGeom prst="rect">
            <a:avLst/>
          </a:prstGeom>
        </p:spPr>
        <p:txBody>
          <a:bodyPr wrap="square">
            <a:spAutoFit/>
          </a:bodyPr>
          <a:lstStyle/>
          <a:p>
            <a:pPr>
              <a:lnSpc>
                <a:spcPct val="75000"/>
              </a:lnSpc>
            </a:pPr>
            <a:r>
              <a:rPr lang="en-US" b="1" dirty="0">
                <a:solidFill>
                  <a:srgbClr val="000000"/>
                </a:solidFill>
              </a:rPr>
              <a:t>T</a:t>
            </a:r>
            <a:r>
              <a:rPr lang="en-US" b="1" dirty="0" smtClean="0">
                <a:solidFill>
                  <a:srgbClr val="000000"/>
                </a:solidFill>
              </a:rPr>
              <a:t>ime-domain </a:t>
            </a:r>
            <a:r>
              <a:rPr lang="en-US" b="1" dirty="0">
                <a:solidFill>
                  <a:srgbClr val="000000"/>
                </a:solidFill>
              </a:rPr>
              <a:t>simulation with proprietary FE code by </a:t>
            </a:r>
            <a:r>
              <a:rPr lang="en-US" b="1" dirty="0" err="1">
                <a:solidFill>
                  <a:srgbClr val="000000"/>
                </a:solidFill>
              </a:rPr>
              <a:t>InnoSys</a:t>
            </a:r>
            <a:r>
              <a:rPr lang="en-US" b="1" dirty="0">
                <a:solidFill>
                  <a:srgbClr val="000000"/>
                </a:solidFill>
              </a:rPr>
              <a:t>, </a:t>
            </a:r>
            <a:r>
              <a:rPr lang="en-US" b="1" dirty="0" err="1">
                <a:solidFill>
                  <a:srgbClr val="000000"/>
                </a:solidFill>
              </a:rPr>
              <a:t>Inc</a:t>
            </a:r>
            <a:r>
              <a:rPr lang="en-US" b="1" dirty="0">
                <a:solidFill>
                  <a:srgbClr val="000000"/>
                </a:solidFill>
              </a:rPr>
              <a:t>)  </a:t>
            </a:r>
          </a:p>
        </p:txBody>
      </p:sp>
      <p:grpSp>
        <p:nvGrpSpPr>
          <p:cNvPr id="28" name="Group 27"/>
          <p:cNvGrpSpPr/>
          <p:nvPr/>
        </p:nvGrpSpPr>
        <p:grpSpPr>
          <a:xfrm>
            <a:off x="0" y="1734430"/>
            <a:ext cx="8991600" cy="5123570"/>
            <a:chOff x="-533400" y="1734430"/>
            <a:chExt cx="8991600" cy="5123570"/>
          </a:xfrm>
        </p:grpSpPr>
        <p:sp>
          <p:nvSpPr>
            <p:cNvPr id="27" name="TextBox 26"/>
            <p:cNvSpPr txBox="1"/>
            <p:nvPr/>
          </p:nvSpPr>
          <p:spPr>
            <a:xfrm>
              <a:off x="-533400" y="2503438"/>
              <a:ext cx="2209800" cy="1754326"/>
            </a:xfrm>
            <a:prstGeom prst="rect">
              <a:avLst/>
            </a:prstGeom>
            <a:noFill/>
          </p:spPr>
          <p:txBody>
            <a:bodyPr wrap="square" rtlCol="0">
              <a:spAutoFit/>
            </a:bodyPr>
            <a:lstStyle/>
            <a:p>
              <a:pPr>
                <a:lnSpc>
                  <a:spcPct val="75000"/>
                </a:lnSpc>
              </a:pPr>
              <a:r>
                <a:rPr lang="en-US" sz="2400" b="1" dirty="0" smtClean="0">
                  <a:solidFill>
                    <a:srgbClr val="FF0000"/>
                  </a:solidFill>
                </a:rPr>
                <a:t>Note distortion  in leading edge in the 30-strip LAPPD anode (in yellow- apologies)</a:t>
              </a:r>
            </a:p>
          </p:txBody>
        </p:sp>
        <p:sp>
          <p:nvSpPr>
            <p:cNvPr id="16" name="TextBox 15"/>
            <p:cNvSpPr txBox="1"/>
            <p:nvPr/>
          </p:nvSpPr>
          <p:spPr>
            <a:xfrm>
              <a:off x="2590800" y="5638800"/>
              <a:ext cx="1371600" cy="381323"/>
            </a:xfrm>
            <a:prstGeom prst="rect">
              <a:avLst/>
            </a:prstGeom>
            <a:noFill/>
          </p:spPr>
          <p:txBody>
            <a:bodyPr wrap="square" rtlCol="0">
              <a:spAutoFit/>
            </a:bodyPr>
            <a:lstStyle/>
            <a:p>
              <a:pPr>
                <a:lnSpc>
                  <a:spcPct val="75000"/>
                </a:lnSpc>
              </a:pPr>
              <a:r>
                <a:rPr lang="en-US" sz="2400" b="1" dirty="0" smtClean="0">
                  <a:solidFill>
                    <a:srgbClr val="C00000"/>
                  </a:solidFill>
                </a:rPr>
                <a:t>Input</a:t>
              </a: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5280" t="10907" r="8402" b="5143"/>
            <a:stretch/>
          </p:blipFill>
          <p:spPr>
            <a:xfrm>
              <a:off x="1524000" y="1734430"/>
              <a:ext cx="6629400" cy="4742570"/>
            </a:xfrm>
            <a:prstGeom prst="rect">
              <a:avLst/>
            </a:prstGeom>
          </p:spPr>
        </p:pic>
        <p:sp>
          <p:nvSpPr>
            <p:cNvPr id="17" name="TextBox 16"/>
            <p:cNvSpPr txBox="1"/>
            <p:nvPr/>
          </p:nvSpPr>
          <p:spPr>
            <a:xfrm>
              <a:off x="6096000" y="5650468"/>
              <a:ext cx="1636986" cy="369332"/>
            </a:xfrm>
            <a:prstGeom prst="rect">
              <a:avLst/>
            </a:prstGeom>
            <a:noFill/>
          </p:spPr>
          <p:txBody>
            <a:bodyPr wrap="square" rtlCol="0">
              <a:spAutoFit/>
            </a:bodyPr>
            <a:lstStyle/>
            <a:p>
              <a:pPr>
                <a:lnSpc>
                  <a:spcPct val="75000"/>
                </a:lnSpc>
              </a:pPr>
              <a:r>
                <a:rPr lang="en-US" sz="2400" b="1" dirty="0" smtClean="0">
                  <a:solidFill>
                    <a:srgbClr val="33CC33"/>
                  </a:solidFill>
                </a:rPr>
                <a:t>Single strip</a:t>
              </a:r>
            </a:p>
          </p:txBody>
        </p:sp>
        <p:sp>
          <p:nvSpPr>
            <p:cNvPr id="19" name="TextBox 18"/>
            <p:cNvSpPr txBox="1"/>
            <p:nvPr/>
          </p:nvSpPr>
          <p:spPr>
            <a:xfrm>
              <a:off x="3886200" y="5638477"/>
              <a:ext cx="2514600" cy="381323"/>
            </a:xfrm>
            <a:prstGeom prst="rect">
              <a:avLst/>
            </a:prstGeom>
            <a:noFill/>
          </p:spPr>
          <p:txBody>
            <a:bodyPr wrap="square" rtlCol="0">
              <a:spAutoFit/>
            </a:bodyPr>
            <a:lstStyle/>
            <a:p>
              <a:pPr>
                <a:lnSpc>
                  <a:spcPct val="75000"/>
                </a:lnSpc>
              </a:pPr>
              <a:r>
                <a:rPr lang="en-US" sz="2400" b="1" dirty="0" smtClean="0">
                  <a:solidFill>
                    <a:schemeClr val="tx1">
                      <a:lumMod val="50000"/>
                      <a:lumOff val="50000"/>
                    </a:schemeClr>
                  </a:solidFill>
                </a:rPr>
                <a:t>Improved anode</a:t>
              </a:r>
            </a:p>
          </p:txBody>
        </p:sp>
        <p:sp>
          <p:nvSpPr>
            <p:cNvPr id="20" name="TextBox 19"/>
            <p:cNvSpPr txBox="1"/>
            <p:nvPr/>
          </p:nvSpPr>
          <p:spPr>
            <a:xfrm>
              <a:off x="6629400" y="3075478"/>
              <a:ext cx="1447800" cy="658322"/>
            </a:xfrm>
            <a:prstGeom prst="rect">
              <a:avLst/>
            </a:prstGeom>
            <a:noFill/>
          </p:spPr>
          <p:txBody>
            <a:bodyPr wrap="square" rtlCol="0">
              <a:spAutoFit/>
            </a:bodyPr>
            <a:lstStyle/>
            <a:p>
              <a:pPr>
                <a:lnSpc>
                  <a:spcPct val="75000"/>
                </a:lnSpc>
              </a:pPr>
              <a:r>
                <a:rPr lang="en-US" sz="2400" b="1" dirty="0" smtClean="0">
                  <a:solidFill>
                    <a:srgbClr val="FFC000"/>
                  </a:solidFill>
                </a:rPr>
                <a:t>30-strip </a:t>
              </a:r>
            </a:p>
            <a:p>
              <a:pPr>
                <a:lnSpc>
                  <a:spcPct val="75000"/>
                </a:lnSpc>
              </a:pPr>
              <a:r>
                <a:rPr lang="en-US" sz="2400" b="1" dirty="0" smtClean="0">
                  <a:solidFill>
                    <a:srgbClr val="FFC000"/>
                  </a:solidFill>
                </a:rPr>
                <a:t>LAPPD</a:t>
              </a:r>
            </a:p>
          </p:txBody>
        </p:sp>
        <p:cxnSp>
          <p:nvCxnSpPr>
            <p:cNvPr id="21" name="Straight Arrow Connector 20"/>
            <p:cNvCxnSpPr/>
            <p:nvPr/>
          </p:nvCxnSpPr>
          <p:spPr>
            <a:xfrm flipH="1">
              <a:off x="6553200" y="3657600"/>
              <a:ext cx="495300" cy="6858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057400" y="6442502"/>
              <a:ext cx="6400800" cy="415498"/>
            </a:xfrm>
            <a:prstGeom prst="rect">
              <a:avLst/>
            </a:prstGeom>
            <a:noFill/>
          </p:spPr>
          <p:txBody>
            <a:bodyPr wrap="square" rtlCol="0">
              <a:spAutoFit/>
            </a:bodyPr>
            <a:lstStyle/>
            <a:p>
              <a:pPr>
                <a:lnSpc>
                  <a:spcPct val="75000"/>
                </a:lnSpc>
              </a:pPr>
              <a:r>
                <a:rPr lang="en-US" sz="2800" b="1" dirty="0" smtClean="0">
                  <a:solidFill>
                    <a:schemeClr val="accent4">
                      <a:lumMod val="10000"/>
                    </a:schemeClr>
                  </a:solidFill>
                </a:rPr>
                <a:t>Time measured across 8” anode (nsec)</a:t>
              </a:r>
            </a:p>
          </p:txBody>
        </p:sp>
      </p:grpSp>
    </p:spTree>
    <p:extLst>
      <p:ext uri="{BB962C8B-B14F-4D97-AF65-F5344CB8AC3E}">
        <p14:creationId xmlns:p14="http://schemas.microsoft.com/office/powerpoint/2010/main" val="15876494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7292" y="4343400"/>
            <a:ext cx="2794508" cy="533736"/>
          </a:xfrm>
          <a:prstGeom prst="rect">
            <a:avLst/>
          </a:prstGeom>
          <a:noFill/>
        </p:spPr>
        <p:txBody>
          <a:bodyPr wrap="square" rtlCol="0">
            <a:spAutoFit/>
          </a:bodyPr>
          <a:lstStyle/>
          <a:p>
            <a:pPr>
              <a:lnSpc>
                <a:spcPct val="70000"/>
              </a:lnSpc>
            </a:pPr>
            <a:r>
              <a:rPr lang="en-US" sz="2000" b="1" dirty="0" smtClean="0">
                <a:latin typeface="Comic Sans MS" panose="030F0702030302020204" pitchFamily="66" charset="0"/>
              </a:rPr>
              <a:t>Simple discriminator</a:t>
            </a:r>
          </a:p>
          <a:p>
            <a:pPr>
              <a:lnSpc>
                <a:spcPct val="70000"/>
              </a:lnSpc>
            </a:pPr>
            <a:r>
              <a:rPr lang="en-US" sz="2000" b="1" dirty="0" smtClean="0">
                <a:latin typeface="Comic Sans MS" panose="030F0702030302020204" pitchFamily="66" charset="0"/>
              </a:rPr>
              <a:t>(single threshold)</a:t>
            </a:r>
            <a:endParaRPr lang="en-US" sz="2000" b="1" dirty="0">
              <a:latin typeface="Comic Sans MS" panose="030F0702030302020204" pitchFamily="66" charset="0"/>
            </a:endParaRPr>
          </a:p>
        </p:txBody>
      </p:sp>
      <p:sp>
        <p:nvSpPr>
          <p:cNvPr id="2" name="TextBox 1"/>
          <p:cNvSpPr txBox="1"/>
          <p:nvPr/>
        </p:nvSpPr>
        <p:spPr>
          <a:xfrm>
            <a:off x="-442139" y="43595"/>
            <a:ext cx="9738539" cy="711413"/>
          </a:xfrm>
          <a:prstGeom prst="rect">
            <a:avLst/>
          </a:prstGeom>
          <a:noFill/>
        </p:spPr>
        <p:txBody>
          <a:bodyPr wrap="square" rtlCol="0">
            <a:spAutoFit/>
          </a:bodyPr>
          <a:lstStyle/>
          <a:p>
            <a:pPr algn="ctr">
              <a:lnSpc>
                <a:spcPct val="70000"/>
              </a:lnSpc>
            </a:pPr>
            <a:r>
              <a:rPr lang="en-US" sz="5400" b="1" dirty="0" smtClean="0">
                <a:solidFill>
                  <a:srgbClr val="FF0000"/>
                </a:solidFill>
              </a:rPr>
              <a:t>Measuring time t</a:t>
            </a:r>
            <a:r>
              <a:rPr lang="en-US" sz="5400" b="1" baseline="-25000" dirty="0" smtClean="0">
                <a:solidFill>
                  <a:srgbClr val="FF0000"/>
                </a:solidFill>
              </a:rPr>
              <a:t>0</a:t>
            </a:r>
            <a:r>
              <a:rPr lang="en-US" sz="5400" b="1" dirty="0" smtClean="0">
                <a:solidFill>
                  <a:srgbClr val="FF0000"/>
                </a:solidFill>
              </a:rPr>
              <a:t> from a pulse</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43640" t="47126" r="43393" b="23370"/>
          <a:stretch/>
        </p:blipFill>
        <p:spPr>
          <a:xfrm flipV="1">
            <a:off x="6370677" y="986162"/>
            <a:ext cx="2544723" cy="3174787"/>
          </a:xfrm>
          <a:prstGeom prst="rect">
            <a:avLst/>
          </a:prstGeom>
        </p:spPr>
      </p:pic>
      <p:grpSp>
        <p:nvGrpSpPr>
          <p:cNvPr id="26" name="Group 25"/>
          <p:cNvGrpSpPr/>
          <p:nvPr/>
        </p:nvGrpSpPr>
        <p:grpSpPr>
          <a:xfrm>
            <a:off x="228600" y="1016213"/>
            <a:ext cx="2615692" cy="3174787"/>
            <a:chOff x="228600" y="920104"/>
            <a:chExt cx="2615692" cy="3174787"/>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43640" t="47126" r="43393" b="23370"/>
            <a:stretch/>
          </p:blipFill>
          <p:spPr>
            <a:xfrm flipV="1">
              <a:off x="299569" y="920104"/>
              <a:ext cx="2544723" cy="3174787"/>
            </a:xfrm>
            <a:prstGeom prst="rect">
              <a:avLst/>
            </a:prstGeom>
            <a:ln>
              <a:noFill/>
            </a:ln>
          </p:spPr>
        </p:pic>
        <p:cxnSp>
          <p:nvCxnSpPr>
            <p:cNvPr id="8" name="Straight Connector 7"/>
            <p:cNvCxnSpPr/>
            <p:nvPr/>
          </p:nvCxnSpPr>
          <p:spPr>
            <a:xfrm>
              <a:off x="299569" y="1981200"/>
              <a:ext cx="2544723" cy="0"/>
            </a:xfrm>
            <a:prstGeom prst="line">
              <a:avLst/>
            </a:prstGeom>
            <a:ln w="381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28600" y="1981200"/>
              <a:ext cx="1335646" cy="307777"/>
            </a:xfrm>
            <a:prstGeom prst="rect">
              <a:avLst/>
            </a:prstGeom>
            <a:noFill/>
            <a:ln>
              <a:noFill/>
            </a:ln>
          </p:spPr>
          <p:txBody>
            <a:bodyPr wrap="square" rtlCol="0">
              <a:spAutoFit/>
            </a:bodyPr>
            <a:lstStyle/>
            <a:p>
              <a:pPr>
                <a:lnSpc>
                  <a:spcPct val="70000"/>
                </a:lnSpc>
              </a:pPr>
              <a:r>
                <a:rPr lang="en-US" b="1" dirty="0" smtClean="0">
                  <a:solidFill>
                    <a:schemeClr val="tx2">
                      <a:lumMod val="40000"/>
                      <a:lumOff val="60000"/>
                    </a:schemeClr>
                  </a:solidFill>
                </a:rPr>
                <a:t>Threshold</a:t>
              </a:r>
            </a:p>
          </p:txBody>
        </p:sp>
        <p:cxnSp>
          <p:nvCxnSpPr>
            <p:cNvPr id="19" name="Straight Connector 18"/>
            <p:cNvCxnSpPr/>
            <p:nvPr/>
          </p:nvCxnSpPr>
          <p:spPr>
            <a:xfrm>
              <a:off x="299568" y="1066800"/>
              <a:ext cx="2544723" cy="0"/>
            </a:xfrm>
            <a:prstGeom prst="line">
              <a:avLst/>
            </a:prstGeom>
            <a:ln w="381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228600" y="1143000"/>
              <a:ext cx="986167" cy="298672"/>
            </a:xfrm>
            <a:prstGeom prst="rect">
              <a:avLst/>
            </a:prstGeom>
          </p:spPr>
          <p:txBody>
            <a:bodyPr wrap="none">
              <a:spAutoFit/>
            </a:bodyPr>
            <a:lstStyle/>
            <a:p>
              <a:pPr>
                <a:lnSpc>
                  <a:spcPct val="70000"/>
                </a:lnSpc>
              </a:pPr>
              <a:r>
                <a:rPr lang="en-US" b="1" dirty="0" smtClean="0">
                  <a:solidFill>
                    <a:schemeClr val="tx2">
                      <a:lumMod val="40000"/>
                      <a:lumOff val="60000"/>
                    </a:schemeClr>
                  </a:solidFill>
                </a:rPr>
                <a:t>Baseline</a:t>
              </a:r>
              <a:endParaRPr lang="en-US" b="1" dirty="0">
                <a:solidFill>
                  <a:schemeClr val="tx2">
                    <a:lumMod val="40000"/>
                    <a:lumOff val="60000"/>
                  </a:schemeClr>
                </a:solidFill>
              </a:endParaRPr>
            </a:p>
          </p:txBody>
        </p:sp>
      </p:grpSp>
      <p:grpSp>
        <p:nvGrpSpPr>
          <p:cNvPr id="28" name="Group 27"/>
          <p:cNvGrpSpPr/>
          <p:nvPr/>
        </p:nvGrpSpPr>
        <p:grpSpPr>
          <a:xfrm>
            <a:off x="3278313" y="1016213"/>
            <a:ext cx="2665287" cy="3174787"/>
            <a:chOff x="3331474" y="1016213"/>
            <a:chExt cx="2665287" cy="3174787"/>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43640" t="47126" r="43393" b="23370"/>
            <a:stretch/>
          </p:blipFill>
          <p:spPr>
            <a:xfrm flipV="1">
              <a:off x="3357630" y="1016213"/>
              <a:ext cx="2544723" cy="3174787"/>
            </a:xfrm>
            <a:prstGeom prst="rect">
              <a:avLst/>
            </a:prstGeom>
            <a:ln>
              <a:noFill/>
            </a:ln>
          </p:spPr>
        </p:pic>
        <p:grpSp>
          <p:nvGrpSpPr>
            <p:cNvPr id="27" name="Group 26"/>
            <p:cNvGrpSpPr/>
            <p:nvPr/>
          </p:nvGrpSpPr>
          <p:grpSpPr>
            <a:xfrm>
              <a:off x="3331474" y="1143000"/>
              <a:ext cx="2665287" cy="2867696"/>
              <a:chOff x="3331474" y="1170904"/>
              <a:chExt cx="2665287" cy="2867696"/>
            </a:xfrm>
          </p:grpSpPr>
          <p:cxnSp>
            <p:nvCxnSpPr>
              <p:cNvPr id="14" name="Straight Connector 13"/>
              <p:cNvCxnSpPr/>
              <p:nvPr/>
            </p:nvCxnSpPr>
            <p:spPr>
              <a:xfrm>
                <a:off x="3398877" y="2283611"/>
                <a:ext cx="2544723" cy="0"/>
              </a:xfrm>
              <a:prstGeom prst="line">
                <a:avLst/>
              </a:prstGeom>
              <a:ln w="381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390900" y="4033234"/>
                <a:ext cx="2544723" cy="0"/>
              </a:xfrm>
              <a:prstGeom prst="line">
                <a:avLst/>
              </a:prstGeom>
              <a:ln w="381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357630" y="2288977"/>
                <a:ext cx="1061970" cy="437043"/>
              </a:xfrm>
              <a:prstGeom prst="rect">
                <a:avLst/>
              </a:prstGeom>
              <a:noFill/>
              <a:ln>
                <a:noFill/>
              </a:ln>
            </p:spPr>
            <p:txBody>
              <a:bodyPr wrap="square" rtlCol="0">
                <a:spAutoFit/>
              </a:bodyPr>
              <a:lstStyle/>
              <a:p>
                <a:pPr>
                  <a:lnSpc>
                    <a:spcPct val="70000"/>
                  </a:lnSpc>
                </a:pPr>
                <a:r>
                  <a:rPr lang="en-US" sz="1600" b="1" dirty="0" smtClean="0">
                    <a:solidFill>
                      <a:schemeClr val="tx2">
                        <a:lumMod val="40000"/>
                        <a:lumOff val="60000"/>
                      </a:schemeClr>
                    </a:solidFill>
                  </a:rPr>
                  <a:t>Constant fraction</a:t>
                </a:r>
              </a:p>
            </p:txBody>
          </p:sp>
          <p:sp>
            <p:nvSpPr>
              <p:cNvPr id="17" name="TextBox 16"/>
              <p:cNvSpPr txBox="1"/>
              <p:nvPr/>
            </p:nvSpPr>
            <p:spPr>
              <a:xfrm>
                <a:off x="3810000" y="3762883"/>
                <a:ext cx="914400" cy="275717"/>
              </a:xfrm>
              <a:prstGeom prst="rect">
                <a:avLst/>
              </a:prstGeom>
              <a:noFill/>
              <a:ln>
                <a:noFill/>
              </a:ln>
            </p:spPr>
            <p:txBody>
              <a:bodyPr wrap="square" rtlCol="0">
                <a:spAutoFit/>
              </a:bodyPr>
              <a:lstStyle/>
              <a:p>
                <a:pPr>
                  <a:lnSpc>
                    <a:spcPct val="70000"/>
                  </a:lnSpc>
                </a:pPr>
                <a:r>
                  <a:rPr lang="en-US" sz="1600" b="1" dirty="0" smtClean="0">
                    <a:solidFill>
                      <a:schemeClr val="tx2">
                        <a:lumMod val="40000"/>
                        <a:lumOff val="60000"/>
                      </a:schemeClr>
                    </a:solidFill>
                  </a:rPr>
                  <a:t>peak</a:t>
                </a:r>
                <a:endParaRPr lang="en-US" sz="2000" b="1" dirty="0" smtClean="0">
                  <a:solidFill>
                    <a:schemeClr val="tx2">
                      <a:lumMod val="40000"/>
                      <a:lumOff val="60000"/>
                    </a:schemeClr>
                  </a:solidFill>
                </a:endParaRPr>
              </a:p>
            </p:txBody>
          </p:sp>
          <p:cxnSp>
            <p:nvCxnSpPr>
              <p:cNvPr id="22" name="Straight Connector 21"/>
              <p:cNvCxnSpPr/>
              <p:nvPr/>
            </p:nvCxnSpPr>
            <p:spPr>
              <a:xfrm>
                <a:off x="3452038" y="1170904"/>
                <a:ext cx="2544723" cy="0"/>
              </a:xfrm>
              <a:prstGeom prst="line">
                <a:avLst/>
              </a:prstGeom>
              <a:ln w="381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3331474" y="1189628"/>
                <a:ext cx="986167" cy="286232"/>
              </a:xfrm>
              <a:prstGeom prst="rect">
                <a:avLst/>
              </a:prstGeom>
            </p:spPr>
            <p:txBody>
              <a:bodyPr wrap="none">
                <a:spAutoFit/>
              </a:bodyPr>
              <a:lstStyle/>
              <a:p>
                <a:pPr>
                  <a:lnSpc>
                    <a:spcPct val="70000"/>
                  </a:lnSpc>
                </a:pPr>
                <a:r>
                  <a:rPr lang="en-US" b="1" dirty="0">
                    <a:solidFill>
                      <a:schemeClr val="tx2">
                        <a:lumMod val="40000"/>
                        <a:lumOff val="60000"/>
                      </a:schemeClr>
                    </a:solidFill>
                  </a:rPr>
                  <a:t>Baseline</a:t>
                </a:r>
              </a:p>
            </p:txBody>
          </p:sp>
        </p:grpSp>
      </p:grpSp>
      <p:sp>
        <p:nvSpPr>
          <p:cNvPr id="30" name="TextBox 29"/>
          <p:cNvSpPr txBox="1"/>
          <p:nvPr/>
        </p:nvSpPr>
        <p:spPr>
          <a:xfrm>
            <a:off x="3276600" y="4341925"/>
            <a:ext cx="2794508" cy="533736"/>
          </a:xfrm>
          <a:prstGeom prst="rect">
            <a:avLst/>
          </a:prstGeom>
          <a:noFill/>
        </p:spPr>
        <p:txBody>
          <a:bodyPr wrap="square" rtlCol="0">
            <a:spAutoFit/>
          </a:bodyPr>
          <a:lstStyle/>
          <a:p>
            <a:pPr>
              <a:lnSpc>
                <a:spcPct val="70000"/>
              </a:lnSpc>
            </a:pPr>
            <a:r>
              <a:rPr lang="en-US" sz="2000" b="1" dirty="0" smtClean="0">
                <a:latin typeface="Comic Sans MS" panose="030F0702030302020204" pitchFamily="66" charset="0"/>
              </a:rPr>
              <a:t>Constant Fraction  discriminator (CFD)</a:t>
            </a:r>
            <a:endParaRPr lang="en-US" sz="2000" b="1" dirty="0">
              <a:latin typeface="Comic Sans MS" panose="030F0702030302020204" pitchFamily="66" charset="0"/>
            </a:endParaRPr>
          </a:p>
        </p:txBody>
      </p:sp>
      <p:sp>
        <p:nvSpPr>
          <p:cNvPr id="31" name="TextBox 30"/>
          <p:cNvSpPr txBox="1"/>
          <p:nvPr/>
        </p:nvSpPr>
        <p:spPr>
          <a:xfrm>
            <a:off x="6370677" y="4322271"/>
            <a:ext cx="2794508" cy="738664"/>
          </a:xfrm>
          <a:prstGeom prst="rect">
            <a:avLst/>
          </a:prstGeom>
          <a:noFill/>
        </p:spPr>
        <p:txBody>
          <a:bodyPr wrap="square" rtlCol="0">
            <a:spAutoFit/>
          </a:bodyPr>
          <a:lstStyle/>
          <a:p>
            <a:pPr algn="ctr">
              <a:lnSpc>
                <a:spcPct val="70000"/>
              </a:lnSpc>
            </a:pPr>
            <a:r>
              <a:rPr lang="en-US" sz="2000" b="1" dirty="0" smtClean="0">
                <a:latin typeface="Comic Sans MS" panose="030F0702030302020204" pitchFamily="66" charset="0"/>
              </a:rPr>
              <a:t>10 GS/sec Waveform Sampling</a:t>
            </a:r>
          </a:p>
          <a:p>
            <a:pPr algn="ctr">
              <a:lnSpc>
                <a:spcPct val="80000"/>
              </a:lnSpc>
            </a:pPr>
            <a:r>
              <a:rPr lang="en-US" b="1" dirty="0" smtClean="0">
                <a:latin typeface="Comic Sans MS" panose="030F0702030302020204" pitchFamily="66" charset="0"/>
              </a:rPr>
              <a:t>(10 bits/</a:t>
            </a:r>
            <a:r>
              <a:rPr lang="en-US" b="1" dirty="0" err="1" smtClean="0">
                <a:latin typeface="Comic Sans MS" panose="030F0702030302020204" pitchFamily="66" charset="0"/>
              </a:rPr>
              <a:t>pt</a:t>
            </a:r>
            <a:r>
              <a:rPr lang="en-US" b="1" dirty="0" smtClean="0">
                <a:latin typeface="Comic Sans MS" panose="030F0702030302020204" pitchFamily="66" charset="0"/>
              </a:rPr>
              <a:t> PSEC4)</a:t>
            </a:r>
            <a:endParaRPr lang="en-US" b="1" dirty="0">
              <a:latin typeface="Comic Sans MS" panose="030F0702030302020204" pitchFamily="66" charset="0"/>
            </a:endParaRPr>
          </a:p>
        </p:txBody>
      </p:sp>
      <p:cxnSp>
        <p:nvCxnSpPr>
          <p:cNvPr id="34" name="Straight Arrow Connector 33"/>
          <p:cNvCxnSpPr/>
          <p:nvPr/>
        </p:nvCxnSpPr>
        <p:spPr>
          <a:xfrm>
            <a:off x="7086600" y="2286000"/>
            <a:ext cx="381000" cy="0"/>
          </a:xfrm>
          <a:prstGeom prst="straightConnector1">
            <a:avLst/>
          </a:prstGeom>
          <a:ln w="38100">
            <a:solidFill>
              <a:schemeClr val="tx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7074794" y="2616002"/>
            <a:ext cx="381000" cy="0"/>
          </a:xfrm>
          <a:prstGeom prst="straightConnector1">
            <a:avLst/>
          </a:prstGeom>
          <a:ln w="38100">
            <a:solidFill>
              <a:schemeClr val="tx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7136506" y="3048000"/>
            <a:ext cx="381000" cy="0"/>
          </a:xfrm>
          <a:prstGeom prst="straightConnector1">
            <a:avLst/>
          </a:prstGeom>
          <a:ln w="38100">
            <a:solidFill>
              <a:schemeClr val="tx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7124700" y="3352800"/>
            <a:ext cx="381000" cy="0"/>
          </a:xfrm>
          <a:prstGeom prst="straightConnector1">
            <a:avLst/>
          </a:prstGeom>
          <a:ln w="38100">
            <a:solidFill>
              <a:schemeClr val="tx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7162800" y="3581400"/>
            <a:ext cx="381000" cy="0"/>
          </a:xfrm>
          <a:prstGeom prst="straightConnector1">
            <a:avLst/>
          </a:prstGeom>
          <a:ln w="38100">
            <a:solidFill>
              <a:schemeClr val="tx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7176215" y="3757033"/>
            <a:ext cx="381000" cy="0"/>
          </a:xfrm>
          <a:prstGeom prst="straightConnector1">
            <a:avLst/>
          </a:prstGeom>
          <a:ln w="38100">
            <a:solidFill>
              <a:schemeClr val="tx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7086600" y="2057400"/>
            <a:ext cx="381000" cy="0"/>
          </a:xfrm>
          <a:prstGeom prst="straightConnector1">
            <a:avLst/>
          </a:prstGeom>
          <a:ln w="38100">
            <a:solidFill>
              <a:schemeClr val="tx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228600" y="6059269"/>
            <a:ext cx="8229600" cy="646331"/>
          </a:xfrm>
          <a:prstGeom prst="rect">
            <a:avLst/>
          </a:prstGeom>
        </p:spPr>
        <p:txBody>
          <a:bodyPr wrap="square">
            <a:spAutoFit/>
          </a:bodyPr>
          <a:lstStyle/>
          <a:p>
            <a:r>
              <a:rPr lang="en-US" dirty="0"/>
              <a:t>J.-F. Genat, </a:t>
            </a:r>
            <a:r>
              <a:rPr lang="en-US" dirty="0" err="1"/>
              <a:t>G.Varner</a:t>
            </a:r>
            <a:r>
              <a:rPr lang="en-US" dirty="0"/>
              <a:t>,  F. Tang, HJF</a:t>
            </a:r>
            <a:r>
              <a:rPr lang="en-US" dirty="0" smtClean="0"/>
              <a:t>; </a:t>
            </a:r>
            <a:r>
              <a:rPr lang="en-US" i="1" dirty="0" smtClean="0"/>
              <a:t>Pico-second </a:t>
            </a:r>
            <a:r>
              <a:rPr lang="en-US" i="1" dirty="0"/>
              <a:t>Resolution Timing </a:t>
            </a:r>
            <a:r>
              <a:rPr lang="en-US" i="1" dirty="0" smtClean="0"/>
              <a:t>Measurements</a:t>
            </a:r>
            <a:r>
              <a:rPr lang="en-US" dirty="0" smtClean="0"/>
              <a:t>;</a:t>
            </a:r>
          </a:p>
          <a:p>
            <a:r>
              <a:rPr lang="en-US" dirty="0" smtClean="0"/>
              <a:t>Nucl.Instrum.Meth.A607:387-393,2009;  arXiv:0810.5590</a:t>
            </a:r>
            <a:endParaRPr lang="en-US" dirty="0"/>
          </a:p>
        </p:txBody>
      </p:sp>
      <p:grpSp>
        <p:nvGrpSpPr>
          <p:cNvPr id="59" name="Group 58"/>
          <p:cNvGrpSpPr/>
          <p:nvPr/>
        </p:nvGrpSpPr>
        <p:grpSpPr>
          <a:xfrm>
            <a:off x="6415752" y="1291057"/>
            <a:ext cx="1051848" cy="246726"/>
            <a:chOff x="6415752" y="1291057"/>
            <a:chExt cx="1051848" cy="246726"/>
          </a:xfrm>
        </p:grpSpPr>
        <p:cxnSp>
          <p:nvCxnSpPr>
            <p:cNvPr id="33" name="Straight Arrow Connector 32"/>
            <p:cNvCxnSpPr/>
            <p:nvPr/>
          </p:nvCxnSpPr>
          <p:spPr>
            <a:xfrm flipV="1">
              <a:off x="6847267" y="1304840"/>
              <a:ext cx="0" cy="232943"/>
            </a:xfrm>
            <a:prstGeom prst="straightConnector1">
              <a:avLst/>
            </a:prstGeom>
            <a:ln w="38100">
              <a:solidFill>
                <a:schemeClr val="tx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flipV="1">
              <a:off x="6415752" y="1295400"/>
              <a:ext cx="1" cy="232944"/>
            </a:xfrm>
            <a:prstGeom prst="straightConnector1">
              <a:avLst/>
            </a:prstGeom>
            <a:ln w="38100">
              <a:solidFill>
                <a:schemeClr val="tx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6553200" y="1295400"/>
              <a:ext cx="0" cy="232943"/>
            </a:xfrm>
            <a:prstGeom prst="straightConnector1">
              <a:avLst/>
            </a:prstGeom>
            <a:ln w="38100">
              <a:solidFill>
                <a:schemeClr val="tx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6705600" y="1295400"/>
              <a:ext cx="0" cy="232943"/>
            </a:xfrm>
            <a:prstGeom prst="straightConnector1">
              <a:avLst/>
            </a:prstGeom>
            <a:ln w="38100">
              <a:solidFill>
                <a:schemeClr val="tx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7010400" y="1295400"/>
              <a:ext cx="0" cy="232943"/>
            </a:xfrm>
            <a:prstGeom prst="straightConnector1">
              <a:avLst/>
            </a:prstGeom>
            <a:ln w="38100">
              <a:solidFill>
                <a:schemeClr val="tx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7162800" y="1291057"/>
              <a:ext cx="0" cy="232943"/>
            </a:xfrm>
            <a:prstGeom prst="straightConnector1">
              <a:avLst/>
            </a:prstGeom>
            <a:ln w="38100">
              <a:solidFill>
                <a:schemeClr val="tx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7315200" y="1295400"/>
              <a:ext cx="0" cy="232943"/>
            </a:xfrm>
            <a:prstGeom prst="straightConnector1">
              <a:avLst/>
            </a:prstGeom>
            <a:ln w="38100">
              <a:solidFill>
                <a:schemeClr val="tx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7467600" y="1295400"/>
              <a:ext cx="0" cy="232943"/>
            </a:xfrm>
            <a:prstGeom prst="straightConnector1">
              <a:avLst/>
            </a:prstGeom>
            <a:ln w="38100">
              <a:solidFill>
                <a:schemeClr val="tx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grpSp>
      <p:cxnSp>
        <p:nvCxnSpPr>
          <p:cNvPr id="55" name="Straight Arrow Connector 54"/>
          <p:cNvCxnSpPr/>
          <p:nvPr/>
        </p:nvCxnSpPr>
        <p:spPr>
          <a:xfrm>
            <a:off x="7048500" y="1828800"/>
            <a:ext cx="381000" cy="0"/>
          </a:xfrm>
          <a:prstGeom prst="straightConnector1">
            <a:avLst/>
          </a:prstGeom>
          <a:ln w="38100">
            <a:solidFill>
              <a:schemeClr val="tx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60" name="Group 59"/>
          <p:cNvGrpSpPr/>
          <p:nvPr/>
        </p:nvGrpSpPr>
        <p:grpSpPr>
          <a:xfrm>
            <a:off x="6477000" y="1505874"/>
            <a:ext cx="1051848" cy="246726"/>
            <a:chOff x="6415752" y="1291057"/>
            <a:chExt cx="1051848" cy="246726"/>
          </a:xfrm>
        </p:grpSpPr>
        <p:cxnSp>
          <p:nvCxnSpPr>
            <p:cNvPr id="61" name="Straight Arrow Connector 60"/>
            <p:cNvCxnSpPr/>
            <p:nvPr/>
          </p:nvCxnSpPr>
          <p:spPr>
            <a:xfrm flipV="1">
              <a:off x="6847267" y="1304840"/>
              <a:ext cx="0" cy="232943"/>
            </a:xfrm>
            <a:prstGeom prst="straightConnector1">
              <a:avLst/>
            </a:prstGeom>
            <a:ln w="38100">
              <a:solidFill>
                <a:schemeClr val="tx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H="1" flipV="1">
              <a:off x="6415752" y="1295400"/>
              <a:ext cx="1" cy="232944"/>
            </a:xfrm>
            <a:prstGeom prst="straightConnector1">
              <a:avLst/>
            </a:prstGeom>
            <a:ln w="38100">
              <a:solidFill>
                <a:schemeClr val="tx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V="1">
              <a:off x="6553200" y="1295400"/>
              <a:ext cx="0" cy="232943"/>
            </a:xfrm>
            <a:prstGeom prst="straightConnector1">
              <a:avLst/>
            </a:prstGeom>
            <a:ln w="38100">
              <a:solidFill>
                <a:schemeClr val="tx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6705600" y="1295400"/>
              <a:ext cx="0" cy="232943"/>
            </a:xfrm>
            <a:prstGeom prst="straightConnector1">
              <a:avLst/>
            </a:prstGeom>
            <a:ln w="38100">
              <a:solidFill>
                <a:schemeClr val="tx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V="1">
              <a:off x="7010400" y="1295400"/>
              <a:ext cx="0" cy="232943"/>
            </a:xfrm>
            <a:prstGeom prst="straightConnector1">
              <a:avLst/>
            </a:prstGeom>
            <a:ln w="38100">
              <a:solidFill>
                <a:schemeClr val="tx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V="1">
              <a:off x="7162800" y="1291057"/>
              <a:ext cx="0" cy="232943"/>
            </a:xfrm>
            <a:prstGeom prst="straightConnector1">
              <a:avLst/>
            </a:prstGeom>
            <a:ln w="38100">
              <a:solidFill>
                <a:schemeClr val="tx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V="1">
              <a:off x="7315200" y="1295400"/>
              <a:ext cx="0" cy="232943"/>
            </a:xfrm>
            <a:prstGeom prst="straightConnector1">
              <a:avLst/>
            </a:prstGeom>
            <a:ln w="38100">
              <a:solidFill>
                <a:schemeClr val="tx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V="1">
              <a:off x="7467600" y="1295400"/>
              <a:ext cx="0" cy="232943"/>
            </a:xfrm>
            <a:prstGeom prst="straightConnector1">
              <a:avLst/>
            </a:prstGeom>
            <a:ln w="38100">
              <a:solidFill>
                <a:schemeClr val="tx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grpSp>
      <p:cxnSp>
        <p:nvCxnSpPr>
          <p:cNvPr id="69" name="Straight Arrow Connector 68"/>
          <p:cNvCxnSpPr/>
          <p:nvPr/>
        </p:nvCxnSpPr>
        <p:spPr>
          <a:xfrm>
            <a:off x="7162800" y="3886200"/>
            <a:ext cx="381000" cy="0"/>
          </a:xfrm>
          <a:prstGeom prst="straightConnector1">
            <a:avLst/>
          </a:prstGeom>
          <a:ln w="38100">
            <a:solidFill>
              <a:schemeClr val="tx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7162800" y="4038600"/>
            <a:ext cx="381000" cy="0"/>
          </a:xfrm>
          <a:prstGeom prst="straightConnector1">
            <a:avLst/>
          </a:prstGeom>
          <a:ln w="38100">
            <a:solidFill>
              <a:schemeClr val="tx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228600" y="5029200"/>
            <a:ext cx="8915400" cy="1126462"/>
          </a:xfrm>
          <a:prstGeom prst="rect">
            <a:avLst/>
          </a:prstGeom>
          <a:noFill/>
        </p:spPr>
        <p:txBody>
          <a:bodyPr wrap="square" rtlCol="0">
            <a:spAutoFit/>
          </a:bodyPr>
          <a:lstStyle/>
          <a:p>
            <a:pPr>
              <a:lnSpc>
                <a:spcPct val="70000"/>
              </a:lnSpc>
            </a:pPr>
            <a:r>
              <a:rPr lang="en-US" sz="2400" b="1" dirty="0" smtClean="0">
                <a:solidFill>
                  <a:srgbClr val="C00000"/>
                </a:solidFill>
              </a:rPr>
              <a:t>Waveform sampling is basically a fast digital scope on each channel- measures the baseline, pulse shape, pile-up, and allows averaging the noise with N samples on the leading edge (noise can have higher bandwidth than signal, unfortunately)- see E. </a:t>
            </a:r>
            <a:r>
              <a:rPr lang="en-US" sz="2400" b="1" dirty="0" err="1" smtClean="0">
                <a:solidFill>
                  <a:srgbClr val="C00000"/>
                </a:solidFill>
              </a:rPr>
              <a:t>Oberla’s</a:t>
            </a:r>
            <a:r>
              <a:rPr lang="en-US" sz="2400" b="1" dirty="0" smtClean="0">
                <a:solidFill>
                  <a:srgbClr val="C00000"/>
                </a:solidFill>
              </a:rPr>
              <a:t> talk</a:t>
            </a:r>
          </a:p>
        </p:txBody>
      </p:sp>
      <p:sp>
        <p:nvSpPr>
          <p:cNvPr id="10" name="Slide Number Placeholder 9"/>
          <p:cNvSpPr>
            <a:spLocks noGrp="1"/>
          </p:cNvSpPr>
          <p:nvPr>
            <p:ph type="sldNum" sz="quarter" idx="12"/>
          </p:nvPr>
        </p:nvSpPr>
        <p:spPr/>
        <p:txBody>
          <a:bodyPr/>
          <a:lstStyle/>
          <a:p>
            <a:fld id="{8222C711-AEBE-4F4C-954C-2D5A9087139B}" type="slidenum">
              <a:rPr lang="en-US" smtClean="0"/>
              <a:t>17</a:t>
            </a:fld>
            <a:endParaRPr lang="en-US"/>
          </a:p>
        </p:txBody>
      </p:sp>
    </p:spTree>
    <p:extLst>
      <p:ext uri="{BB962C8B-B14F-4D97-AF65-F5344CB8AC3E}">
        <p14:creationId xmlns:p14="http://schemas.microsoft.com/office/powerpoint/2010/main" val="33202243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10"/>
            <a:ext cx="9144000" cy="762000"/>
          </a:xfrm>
        </p:spPr>
        <p:txBody>
          <a:bodyPr>
            <a:noAutofit/>
          </a:bodyPr>
          <a:lstStyle/>
          <a:p>
            <a:pPr>
              <a:lnSpc>
                <a:spcPct val="75000"/>
              </a:lnSpc>
            </a:pPr>
            <a:r>
              <a:rPr lang="en-US" b="1" dirty="0" smtClean="0">
                <a:latin typeface="Comic Sans MS" pitchFamily="66" charset="0"/>
              </a:rPr>
              <a:t>Waveform Samplng-PSEC4&amp;5</a:t>
            </a:r>
            <a:endParaRPr lang="en-US" b="1" dirty="0">
              <a:latin typeface="Comic Sans MS" pitchFamily="66" charset="0"/>
            </a:endParaRPr>
          </a:p>
        </p:txBody>
      </p:sp>
      <p:sp>
        <p:nvSpPr>
          <p:cNvPr id="8" name="Footer Placeholder 7"/>
          <p:cNvSpPr>
            <a:spLocks noGrp="1"/>
          </p:cNvSpPr>
          <p:nvPr>
            <p:ph type="ftr" sz="quarter" idx="11"/>
          </p:nvPr>
        </p:nvSpPr>
        <p:spPr/>
        <p:txBody>
          <a:bodyPr/>
          <a:lstStyle/>
          <a:p>
            <a:r>
              <a:rPr lang="en-US" dirty="0" smtClean="0">
                <a:solidFill>
                  <a:srgbClr val="151517"/>
                </a:solidFill>
              </a:rPr>
              <a:t>Tipp </a:t>
            </a:r>
            <a:r>
              <a:rPr lang="en-US" dirty="0" smtClean="0">
                <a:solidFill>
                  <a:srgbClr val="151517"/>
                </a:solidFill>
              </a:rPr>
              <a:t>2014</a:t>
            </a:r>
            <a:endParaRPr lang="en-US" dirty="0">
              <a:solidFill>
                <a:srgbClr val="151517"/>
              </a:solidFill>
            </a:endParaRPr>
          </a:p>
        </p:txBody>
      </p:sp>
      <p:sp>
        <p:nvSpPr>
          <p:cNvPr id="10" name="Date Placeholder 9"/>
          <p:cNvSpPr>
            <a:spLocks noGrp="1"/>
          </p:cNvSpPr>
          <p:nvPr>
            <p:ph type="dt" sz="half" idx="10"/>
          </p:nvPr>
        </p:nvSpPr>
        <p:spPr/>
        <p:txBody>
          <a:bodyPr/>
          <a:lstStyle/>
          <a:p>
            <a:fld id="{B1172D5B-DE9C-43EA-8CF2-ABF6B1CEC9FB}" type="datetime1">
              <a:rPr lang="en-US" smtClean="0"/>
              <a:t>6/4/2014</a:t>
            </a:fld>
            <a:endParaRPr lang="en-US" dirty="0"/>
          </a:p>
        </p:txBody>
      </p:sp>
      <p:sp>
        <p:nvSpPr>
          <p:cNvPr id="5" name="TextBox 4"/>
          <p:cNvSpPr txBox="1"/>
          <p:nvPr/>
        </p:nvSpPr>
        <p:spPr>
          <a:xfrm>
            <a:off x="76200" y="923758"/>
            <a:ext cx="9144000" cy="752642"/>
          </a:xfrm>
          <a:prstGeom prst="rect">
            <a:avLst/>
          </a:prstGeom>
          <a:noFill/>
        </p:spPr>
        <p:txBody>
          <a:bodyPr wrap="square" rtlCol="0">
            <a:spAutoFit/>
          </a:bodyPr>
          <a:lstStyle/>
          <a:p>
            <a:pPr>
              <a:lnSpc>
                <a:spcPct val="75000"/>
              </a:lnSpc>
            </a:pPr>
            <a:r>
              <a:rPr lang="en-US" sz="2800" b="1" dirty="0" smtClean="0">
                <a:solidFill>
                  <a:srgbClr val="C00000"/>
                </a:solidFill>
              </a:rPr>
              <a:t>PSEC5 is based on PSEC4 but with a deeper buffer for LHC, KOTO, Annie, …i.e. HEP experiments with trigger latency</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676400"/>
            <a:ext cx="7431051" cy="4149155"/>
          </a:xfrm>
          <a:prstGeom prst="rect">
            <a:avLst/>
          </a:prstGeom>
        </p:spPr>
      </p:pic>
      <p:sp>
        <p:nvSpPr>
          <p:cNvPr id="7" name="TextBox 6"/>
          <p:cNvSpPr txBox="1"/>
          <p:nvPr/>
        </p:nvSpPr>
        <p:spPr>
          <a:xfrm>
            <a:off x="4495800" y="6096000"/>
            <a:ext cx="3810000" cy="381323"/>
          </a:xfrm>
          <a:prstGeom prst="rect">
            <a:avLst/>
          </a:prstGeom>
          <a:noFill/>
        </p:spPr>
        <p:txBody>
          <a:bodyPr wrap="square" rtlCol="0">
            <a:spAutoFit/>
          </a:bodyPr>
          <a:lstStyle/>
          <a:p>
            <a:pPr>
              <a:lnSpc>
                <a:spcPct val="75000"/>
              </a:lnSpc>
            </a:pPr>
            <a:r>
              <a:rPr lang="en-US" sz="2400" b="1" dirty="0">
                <a:solidFill>
                  <a:schemeClr val="accent4">
                    <a:lumMod val="10000"/>
                  </a:schemeClr>
                </a:solidFill>
              </a:rPr>
              <a:t>See </a:t>
            </a:r>
            <a:r>
              <a:rPr lang="en-US" sz="2400" b="1" dirty="0" smtClean="0">
                <a:solidFill>
                  <a:schemeClr val="accent4">
                    <a:lumMod val="10000"/>
                  </a:schemeClr>
                </a:solidFill>
              </a:rPr>
              <a:t>poster</a:t>
            </a:r>
            <a:r>
              <a:rPr lang="en-US" sz="2400" b="1" dirty="0" smtClean="0">
                <a:solidFill>
                  <a:schemeClr val="accent4">
                    <a:lumMod val="10000"/>
                  </a:schemeClr>
                </a:solidFill>
              </a:rPr>
              <a:t> </a:t>
            </a:r>
            <a:r>
              <a:rPr lang="en-US" sz="2400" b="1" dirty="0">
                <a:solidFill>
                  <a:schemeClr val="accent4">
                    <a:lumMod val="10000"/>
                  </a:schemeClr>
                </a:solidFill>
              </a:rPr>
              <a:t>by M. </a:t>
            </a:r>
            <a:r>
              <a:rPr lang="en-US" sz="2400" b="1" dirty="0" err="1">
                <a:solidFill>
                  <a:schemeClr val="accent4">
                    <a:lumMod val="10000"/>
                  </a:schemeClr>
                </a:solidFill>
              </a:rPr>
              <a:t>Bogdan</a:t>
            </a:r>
            <a:endParaRPr lang="en-US" sz="2400" b="1" dirty="0">
              <a:solidFill>
                <a:schemeClr val="accent4">
                  <a:lumMod val="10000"/>
                </a:schemeClr>
              </a:solidFill>
            </a:endParaRPr>
          </a:p>
        </p:txBody>
      </p:sp>
      <p:sp>
        <p:nvSpPr>
          <p:cNvPr id="9" name="TextBox 8"/>
          <p:cNvSpPr txBox="1"/>
          <p:nvPr/>
        </p:nvSpPr>
        <p:spPr>
          <a:xfrm>
            <a:off x="0" y="5666278"/>
            <a:ext cx="9296400" cy="658322"/>
          </a:xfrm>
          <a:prstGeom prst="rect">
            <a:avLst/>
          </a:prstGeom>
          <a:noFill/>
        </p:spPr>
        <p:txBody>
          <a:bodyPr wrap="square" rtlCol="0">
            <a:spAutoFit/>
          </a:bodyPr>
          <a:lstStyle/>
          <a:p>
            <a:pPr>
              <a:lnSpc>
                <a:spcPct val="75000"/>
              </a:lnSpc>
            </a:pPr>
            <a:r>
              <a:rPr lang="en-US" sz="2400" b="1" dirty="0" smtClean="0">
                <a:solidFill>
                  <a:schemeClr val="tx1">
                    <a:lumMod val="50000"/>
                    <a:lumOff val="50000"/>
                  </a:schemeClr>
                </a:solidFill>
              </a:rPr>
              <a:t>Joint Hawaii UC effort: M. </a:t>
            </a:r>
            <a:r>
              <a:rPr lang="en-US" sz="2400" b="1" dirty="0" err="1" smtClean="0">
                <a:solidFill>
                  <a:schemeClr val="tx1">
                    <a:lumMod val="50000"/>
                    <a:lumOff val="50000"/>
                  </a:schemeClr>
                </a:solidFill>
              </a:rPr>
              <a:t>Bogdan</a:t>
            </a:r>
            <a:r>
              <a:rPr lang="en-US" sz="2400" b="1" dirty="0" smtClean="0">
                <a:solidFill>
                  <a:schemeClr val="tx1">
                    <a:lumMod val="50000"/>
                    <a:lumOff val="50000"/>
                  </a:schemeClr>
                </a:solidFill>
              </a:rPr>
              <a:t>, E. </a:t>
            </a:r>
            <a:r>
              <a:rPr lang="en-US" sz="2400" b="1" dirty="0" err="1" smtClean="0">
                <a:solidFill>
                  <a:schemeClr val="tx1">
                    <a:lumMod val="50000"/>
                    <a:lumOff val="50000"/>
                  </a:schemeClr>
                </a:solidFill>
              </a:rPr>
              <a:t>Oberla</a:t>
            </a:r>
            <a:r>
              <a:rPr lang="en-US" sz="2400" b="1" dirty="0" smtClean="0">
                <a:solidFill>
                  <a:schemeClr val="tx1">
                    <a:lumMod val="50000"/>
                    <a:lumOff val="50000"/>
                  </a:schemeClr>
                </a:solidFill>
              </a:rPr>
              <a:t>, I. </a:t>
            </a:r>
            <a:r>
              <a:rPr lang="en-US" sz="2400" b="1" dirty="0" err="1" smtClean="0">
                <a:solidFill>
                  <a:schemeClr val="tx1">
                    <a:lumMod val="50000"/>
                    <a:lumOff val="50000"/>
                  </a:schemeClr>
                </a:solidFill>
              </a:rPr>
              <a:t>Mostafanezhad</a:t>
            </a:r>
            <a:r>
              <a:rPr lang="en-US" sz="2400" b="1" dirty="0" smtClean="0">
                <a:solidFill>
                  <a:schemeClr val="tx1">
                    <a:lumMod val="50000"/>
                    <a:lumOff val="50000"/>
                  </a:schemeClr>
                </a:solidFill>
              </a:rPr>
              <a:t>, </a:t>
            </a:r>
          </a:p>
          <a:p>
            <a:pPr>
              <a:lnSpc>
                <a:spcPct val="75000"/>
              </a:lnSpc>
            </a:pPr>
            <a:r>
              <a:rPr lang="en-US" sz="2400" b="1" dirty="0" smtClean="0">
                <a:solidFill>
                  <a:schemeClr val="tx1">
                    <a:lumMod val="50000"/>
                    <a:lumOff val="50000"/>
                  </a:schemeClr>
                </a:solidFill>
              </a:rPr>
              <a:t>G. Varner,  HJF</a:t>
            </a:r>
          </a:p>
        </p:txBody>
      </p:sp>
      <p:sp>
        <p:nvSpPr>
          <p:cNvPr id="4" name="Slide Number Placeholder 3"/>
          <p:cNvSpPr>
            <a:spLocks noGrp="1"/>
          </p:cNvSpPr>
          <p:nvPr>
            <p:ph type="sldNum" sz="quarter" idx="12"/>
          </p:nvPr>
        </p:nvSpPr>
        <p:spPr/>
        <p:txBody>
          <a:bodyPr/>
          <a:lstStyle/>
          <a:p>
            <a:fld id="{6F3AE956-26F0-4794-8F4C-97BAC66ADD21}" type="slidenum">
              <a:rPr lang="en-US" smtClean="0"/>
              <a:pPr/>
              <a:t>18</a:t>
            </a:fld>
            <a:endParaRPr lang="en-US" dirty="0"/>
          </a:p>
        </p:txBody>
      </p:sp>
      <p:sp>
        <p:nvSpPr>
          <p:cNvPr id="12" name="Rectangle 11"/>
          <p:cNvSpPr/>
          <p:nvPr/>
        </p:nvSpPr>
        <p:spPr>
          <a:xfrm>
            <a:off x="990600" y="1676400"/>
            <a:ext cx="7315200" cy="3941479"/>
          </a:xfrm>
          <a:prstGeom prst="rect">
            <a:avLst/>
          </a:prstGeom>
          <a:noFill/>
          <a:ln w="38100">
            <a:solidFill>
              <a:srgbClr val="C00000"/>
            </a:solidFill>
          </a:ln>
        </p:spPr>
        <p:txBody>
          <a:bodyPr rtlCol="0" anchor="ctr"/>
          <a:lstStyle/>
          <a:p>
            <a:pPr algn="ctr"/>
            <a:endParaRPr lang="en-US"/>
          </a:p>
        </p:txBody>
      </p:sp>
      <p:cxnSp>
        <p:nvCxnSpPr>
          <p:cNvPr id="13" name="Straight Arrow Connector 12"/>
          <p:cNvCxnSpPr/>
          <p:nvPr/>
        </p:nvCxnSpPr>
        <p:spPr>
          <a:xfrm flipH="1">
            <a:off x="6172200" y="2909461"/>
            <a:ext cx="10287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6591300" y="2944009"/>
            <a:ext cx="624709" cy="155179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200900" y="2694723"/>
            <a:ext cx="952500" cy="429477"/>
          </a:xfrm>
          <a:prstGeom prst="rect">
            <a:avLst/>
          </a:prstGeom>
          <a:noFill/>
        </p:spPr>
        <p:txBody>
          <a:bodyPr wrap="square" rtlCol="0">
            <a:spAutoFit/>
          </a:bodyPr>
          <a:lstStyle/>
          <a:p>
            <a:pPr>
              <a:lnSpc>
                <a:spcPct val="75000"/>
              </a:lnSpc>
            </a:pPr>
            <a:r>
              <a:rPr lang="en-US" sz="2800" b="1" dirty="0" smtClean="0">
                <a:solidFill>
                  <a:srgbClr val="C00000"/>
                </a:solidFill>
              </a:rPr>
              <a:t>New</a:t>
            </a:r>
          </a:p>
        </p:txBody>
      </p:sp>
    </p:spTree>
    <p:extLst>
      <p:ext uri="{BB962C8B-B14F-4D97-AF65-F5344CB8AC3E}">
        <p14:creationId xmlns:p14="http://schemas.microsoft.com/office/powerpoint/2010/main" val="32129160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44562"/>
          </a:xfrm>
        </p:spPr>
        <p:txBody>
          <a:bodyPr>
            <a:noAutofit/>
          </a:bodyPr>
          <a:lstStyle/>
          <a:p>
            <a:r>
              <a:rPr lang="en-US" sz="4800" b="1" dirty="0" smtClean="0"/>
              <a:t>Present Time Resolution</a:t>
            </a:r>
            <a:endParaRPr lang="en-US" sz="4800" b="1" dirty="0"/>
          </a:p>
        </p:txBody>
      </p:sp>
      <p:sp>
        <p:nvSpPr>
          <p:cNvPr id="4" name="Date Placeholder 3"/>
          <p:cNvSpPr>
            <a:spLocks noGrp="1"/>
          </p:cNvSpPr>
          <p:nvPr>
            <p:ph type="dt" sz="half" idx="10"/>
          </p:nvPr>
        </p:nvSpPr>
        <p:spPr/>
        <p:txBody>
          <a:bodyPr/>
          <a:lstStyle/>
          <a:p>
            <a:fld id="{F9359670-6383-482C-B1C5-690C99A9A0A5}" type="datetime1">
              <a:rPr lang="en-US" smtClean="0"/>
              <a:t>6/4/2014</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TIPP June 5, 2014  </a:t>
            </a:r>
            <a:endParaRPr lang="en-US" dirty="0">
              <a:solidFill>
                <a:srgbClr val="151517"/>
              </a:solidFill>
            </a:endParaRPr>
          </a:p>
        </p:txBody>
      </p:sp>
      <p:sp>
        <p:nvSpPr>
          <p:cNvPr id="6" name="Slide Number Placeholder 5"/>
          <p:cNvSpPr>
            <a:spLocks noGrp="1"/>
          </p:cNvSpPr>
          <p:nvPr>
            <p:ph type="sldNum" sz="quarter" idx="12"/>
          </p:nvPr>
        </p:nvSpPr>
        <p:spPr/>
        <p:txBody>
          <a:bodyPr/>
          <a:lstStyle/>
          <a:p>
            <a:fld id="{6F3AE956-26F0-4794-8F4C-97BAC66ADD21}" type="slidenum">
              <a:rPr lang="en-US" smtClean="0"/>
              <a:pPr/>
              <a:t>19</a:t>
            </a:fld>
            <a:endParaRPr lang="en-US" dirty="0"/>
          </a:p>
        </p:txBody>
      </p:sp>
      <p:pic>
        <p:nvPicPr>
          <p:cNvPr id="7"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t="4892" r="7538" b="1848"/>
          <a:stretch/>
        </p:blipFill>
        <p:spPr bwMode="auto">
          <a:xfrm>
            <a:off x="0" y="1008511"/>
            <a:ext cx="4572000" cy="3459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8"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5267" t="5719"/>
          <a:stretch/>
        </p:blipFill>
        <p:spPr bwMode="auto">
          <a:xfrm>
            <a:off x="4576155" y="1066800"/>
            <a:ext cx="4567845" cy="3513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9" name="TextBox 8"/>
          <p:cNvSpPr txBox="1"/>
          <p:nvPr/>
        </p:nvSpPr>
        <p:spPr>
          <a:xfrm>
            <a:off x="76200" y="4580111"/>
            <a:ext cx="4495800" cy="935321"/>
          </a:xfrm>
          <a:prstGeom prst="rect">
            <a:avLst/>
          </a:prstGeom>
          <a:noFill/>
        </p:spPr>
        <p:txBody>
          <a:bodyPr wrap="square" rtlCol="0">
            <a:spAutoFit/>
          </a:bodyPr>
          <a:lstStyle/>
          <a:p>
            <a:pPr algn="ctr">
              <a:lnSpc>
                <a:spcPct val="75000"/>
              </a:lnSpc>
            </a:pPr>
            <a:r>
              <a:rPr lang="en-US" sz="2400" b="1" dirty="0" smtClean="0">
                <a:solidFill>
                  <a:schemeClr val="accent4">
                    <a:lumMod val="10000"/>
                  </a:schemeClr>
                </a:solidFill>
              </a:rPr>
              <a:t>Single Photo-electron</a:t>
            </a:r>
          </a:p>
          <a:p>
            <a:pPr algn="ctr">
              <a:lnSpc>
                <a:spcPct val="75000"/>
              </a:lnSpc>
            </a:pPr>
            <a:r>
              <a:rPr lang="en-US" sz="2400" b="1" dirty="0" smtClean="0">
                <a:solidFill>
                  <a:schemeClr val="accent4">
                    <a:lumMod val="10000"/>
                  </a:schemeClr>
                </a:solidFill>
              </a:rPr>
              <a:t>PSEC4 Waveform sampling </a:t>
            </a:r>
          </a:p>
          <a:p>
            <a:pPr algn="ctr">
              <a:lnSpc>
                <a:spcPct val="75000"/>
              </a:lnSpc>
            </a:pPr>
            <a:r>
              <a:rPr lang="en-US" sz="2400" b="1" dirty="0" smtClean="0">
                <a:solidFill>
                  <a:schemeClr val="accent4">
                    <a:lumMod val="10000"/>
                  </a:schemeClr>
                </a:solidFill>
              </a:rPr>
              <a:t>Sigma=44 psec</a:t>
            </a:r>
          </a:p>
        </p:txBody>
      </p:sp>
      <p:sp>
        <p:nvSpPr>
          <p:cNvPr id="10" name="TextBox 9"/>
          <p:cNvSpPr txBox="1"/>
          <p:nvPr/>
        </p:nvSpPr>
        <p:spPr>
          <a:xfrm>
            <a:off x="4343400" y="4580110"/>
            <a:ext cx="4495800" cy="2179828"/>
          </a:xfrm>
          <a:prstGeom prst="rect">
            <a:avLst/>
          </a:prstGeom>
          <a:noFill/>
        </p:spPr>
        <p:txBody>
          <a:bodyPr wrap="square" rtlCol="0">
            <a:spAutoFit/>
          </a:bodyPr>
          <a:lstStyle/>
          <a:p>
            <a:pPr algn="ctr">
              <a:lnSpc>
                <a:spcPct val="75000"/>
              </a:lnSpc>
            </a:pPr>
            <a:r>
              <a:rPr lang="en-US" sz="2000" b="1" dirty="0" smtClean="0">
                <a:solidFill>
                  <a:schemeClr val="accent4">
                    <a:lumMod val="10000"/>
                  </a:schemeClr>
                </a:solidFill>
              </a:rPr>
              <a:t>Differential Time Resolution</a:t>
            </a:r>
          </a:p>
          <a:p>
            <a:pPr algn="ctr">
              <a:lnSpc>
                <a:spcPct val="75000"/>
              </a:lnSpc>
            </a:pPr>
            <a:r>
              <a:rPr lang="en-US" sz="2000" b="1" dirty="0" smtClean="0">
                <a:solidFill>
                  <a:schemeClr val="accent4">
                    <a:lumMod val="10000"/>
                  </a:schemeClr>
                </a:solidFill>
              </a:rPr>
              <a:t>Large signal Limit</a:t>
            </a:r>
          </a:p>
          <a:p>
            <a:pPr algn="ctr">
              <a:lnSpc>
                <a:spcPct val="75000"/>
              </a:lnSpc>
            </a:pPr>
            <a:r>
              <a:rPr lang="en-US" sz="2000" b="1" dirty="0" smtClean="0">
                <a:solidFill>
                  <a:schemeClr val="accent4">
                    <a:lumMod val="10000"/>
                  </a:schemeClr>
                </a:solidFill>
              </a:rPr>
              <a:t>Oscilloscope Readout </a:t>
            </a:r>
          </a:p>
          <a:p>
            <a:pPr algn="ctr">
              <a:lnSpc>
                <a:spcPct val="75000"/>
              </a:lnSpc>
            </a:pPr>
            <a:r>
              <a:rPr lang="en-US" sz="2000" b="1" dirty="0" smtClean="0">
                <a:solidFill>
                  <a:schemeClr val="accent4">
                    <a:lumMod val="10000"/>
                  </a:schemeClr>
                </a:solidFill>
              </a:rPr>
              <a:t>Black line is y=3.1x+</a:t>
            </a:r>
            <a:r>
              <a:rPr lang="en-US" sz="2000" b="1" dirty="0" smtClean="0">
                <a:solidFill>
                  <a:srgbClr val="C00000"/>
                </a:solidFill>
              </a:rPr>
              <a:t>0.5</a:t>
            </a:r>
            <a:r>
              <a:rPr lang="en-US" sz="2000" b="1" dirty="0" smtClean="0">
                <a:solidFill>
                  <a:schemeClr val="accent4">
                    <a:lumMod val="10000"/>
                  </a:schemeClr>
                </a:solidFill>
              </a:rPr>
              <a:t> (</a:t>
            </a:r>
            <a:r>
              <a:rPr lang="en-US" sz="2000" b="1" dirty="0" err="1" smtClean="0">
                <a:solidFill>
                  <a:schemeClr val="accent4">
                    <a:lumMod val="10000"/>
                  </a:schemeClr>
                </a:solidFill>
              </a:rPr>
              <a:t>ps</a:t>
            </a:r>
            <a:r>
              <a:rPr lang="en-US" sz="2000" b="1" dirty="0" smtClean="0">
                <a:solidFill>
                  <a:schemeClr val="accent4">
                    <a:lumMod val="10000"/>
                  </a:schemeClr>
                </a:solidFill>
              </a:rPr>
              <a:t>)</a:t>
            </a:r>
          </a:p>
          <a:p>
            <a:pPr algn="ctr">
              <a:lnSpc>
                <a:spcPct val="75000"/>
              </a:lnSpc>
            </a:pPr>
            <a:r>
              <a:rPr lang="en-US" sz="2000" b="1" dirty="0" smtClean="0">
                <a:solidFill>
                  <a:schemeClr val="accent4">
                    <a:lumMod val="10000"/>
                  </a:schemeClr>
                </a:solidFill>
              </a:rPr>
              <a:t>Red line is y=2.8x +</a:t>
            </a:r>
            <a:r>
              <a:rPr lang="en-US" sz="2000" b="1" dirty="0" smtClean="0">
                <a:solidFill>
                  <a:srgbClr val="C00000"/>
                </a:solidFill>
              </a:rPr>
              <a:t>1.5</a:t>
            </a:r>
            <a:r>
              <a:rPr lang="en-US" sz="2000" b="1" dirty="0" smtClean="0">
                <a:solidFill>
                  <a:schemeClr val="accent4">
                    <a:lumMod val="10000"/>
                  </a:schemeClr>
                </a:solidFill>
              </a:rPr>
              <a:t> (</a:t>
            </a:r>
            <a:r>
              <a:rPr lang="en-US" sz="2000" b="1" dirty="0" err="1" smtClean="0">
                <a:solidFill>
                  <a:schemeClr val="accent4">
                    <a:lumMod val="10000"/>
                  </a:schemeClr>
                </a:solidFill>
              </a:rPr>
              <a:t>ps</a:t>
            </a:r>
            <a:r>
              <a:rPr lang="en-US" sz="2000" b="1" dirty="0" smtClean="0">
                <a:solidFill>
                  <a:schemeClr val="accent4">
                    <a:lumMod val="10000"/>
                  </a:schemeClr>
                </a:solidFill>
              </a:rPr>
              <a:t>)</a:t>
            </a:r>
          </a:p>
          <a:p>
            <a:pPr algn="ctr">
              <a:lnSpc>
                <a:spcPct val="75000"/>
              </a:lnSpc>
            </a:pPr>
            <a:r>
              <a:rPr lang="en-US" sz="2000" b="1" dirty="0" smtClean="0">
                <a:solidFill>
                  <a:schemeClr val="accent4">
                    <a:lumMod val="10000"/>
                  </a:schemeClr>
                </a:solidFill>
              </a:rPr>
              <a:t>Where the constant term represents the large S/N limit (0.5-1.5 </a:t>
            </a:r>
            <a:r>
              <a:rPr lang="en-US" sz="2000" b="1" dirty="0" err="1" smtClean="0">
                <a:solidFill>
                  <a:schemeClr val="accent4">
                    <a:lumMod val="10000"/>
                  </a:schemeClr>
                </a:solidFill>
              </a:rPr>
              <a:t>ps</a:t>
            </a:r>
            <a:r>
              <a:rPr lang="en-US" sz="2000" b="1" dirty="0" smtClean="0">
                <a:solidFill>
                  <a:schemeClr val="accent4">
                    <a:lumMod val="10000"/>
                  </a:schemeClr>
                </a:solidFill>
              </a:rPr>
              <a:t>)</a:t>
            </a:r>
          </a:p>
          <a:p>
            <a:pPr algn="ctr">
              <a:lnSpc>
                <a:spcPct val="75000"/>
              </a:lnSpc>
            </a:pPr>
            <a:endParaRPr lang="en-US" sz="2000" b="1" dirty="0" smtClean="0">
              <a:solidFill>
                <a:schemeClr val="accent4">
                  <a:lumMod val="10000"/>
                </a:schemeClr>
              </a:solidFill>
            </a:endParaRPr>
          </a:p>
          <a:p>
            <a:pPr algn="ctr">
              <a:lnSpc>
                <a:spcPct val="75000"/>
              </a:lnSpc>
            </a:pPr>
            <a:endParaRPr lang="en-US" sz="2000" b="1" dirty="0" smtClean="0">
              <a:solidFill>
                <a:schemeClr val="accent4">
                  <a:lumMod val="10000"/>
                </a:schemeClr>
              </a:solidFill>
            </a:endParaRPr>
          </a:p>
        </p:txBody>
      </p:sp>
      <p:sp>
        <p:nvSpPr>
          <p:cNvPr id="12" name="TextBox 11"/>
          <p:cNvSpPr txBox="1"/>
          <p:nvPr/>
        </p:nvSpPr>
        <p:spPr>
          <a:xfrm>
            <a:off x="304800" y="6290102"/>
            <a:ext cx="8839200" cy="429477"/>
          </a:xfrm>
          <a:prstGeom prst="rect">
            <a:avLst/>
          </a:prstGeom>
          <a:noFill/>
        </p:spPr>
        <p:txBody>
          <a:bodyPr wrap="square" rtlCol="0">
            <a:spAutoFit/>
          </a:bodyPr>
          <a:lstStyle/>
          <a:p>
            <a:pPr>
              <a:lnSpc>
                <a:spcPct val="75000"/>
              </a:lnSpc>
            </a:pPr>
            <a:r>
              <a:rPr lang="en-US" sz="2800" b="1" dirty="0" smtClean="0">
                <a:solidFill>
                  <a:srgbClr val="C00000"/>
                </a:solidFill>
              </a:rPr>
              <a:t>Highly non-optimized system (!)- could do much better</a:t>
            </a:r>
          </a:p>
        </p:txBody>
      </p:sp>
    </p:spTree>
    <p:extLst>
      <p:ext uri="{BB962C8B-B14F-4D97-AF65-F5344CB8AC3E}">
        <p14:creationId xmlns:p14="http://schemas.microsoft.com/office/powerpoint/2010/main" val="37056337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162"/>
            <a:ext cx="8229600" cy="868362"/>
          </a:xfrm>
        </p:spPr>
        <p:txBody>
          <a:bodyPr>
            <a:noAutofit/>
          </a:bodyPr>
          <a:lstStyle/>
          <a:p>
            <a:r>
              <a:rPr lang="en-US" sz="6000" b="1" dirty="0" smtClean="0"/>
              <a:t>Outline</a:t>
            </a:r>
            <a:endParaRPr lang="en-US" sz="6000" b="1" dirty="0"/>
          </a:p>
        </p:txBody>
      </p:sp>
      <p:sp>
        <p:nvSpPr>
          <p:cNvPr id="3" name="Content Placeholder 2"/>
          <p:cNvSpPr>
            <a:spLocks noGrp="1"/>
          </p:cNvSpPr>
          <p:nvPr>
            <p:ph idx="1"/>
          </p:nvPr>
        </p:nvSpPr>
        <p:spPr>
          <a:xfrm>
            <a:off x="0" y="990600"/>
            <a:ext cx="9144000" cy="5562600"/>
          </a:xfrm>
        </p:spPr>
        <p:txBody>
          <a:bodyPr/>
          <a:lstStyle/>
          <a:p>
            <a:pPr marL="571500" indent="-571500">
              <a:lnSpc>
                <a:spcPct val="75000"/>
              </a:lnSpc>
              <a:spcAft>
                <a:spcPts val="600"/>
              </a:spcAft>
              <a:buFont typeface="+mj-lt"/>
              <a:buAutoNum type="romanUcPeriod"/>
            </a:pPr>
            <a:r>
              <a:rPr lang="en-US" dirty="0" smtClean="0">
                <a:solidFill>
                  <a:schemeClr val="tx1">
                    <a:lumMod val="50000"/>
                    <a:lumOff val="50000"/>
                  </a:schemeClr>
                </a:solidFill>
              </a:rPr>
              <a:t>Quick Survey of Unique Applications</a:t>
            </a:r>
          </a:p>
          <a:p>
            <a:pPr marL="914400" lvl="1" indent="-514350">
              <a:lnSpc>
                <a:spcPct val="65000"/>
              </a:lnSpc>
              <a:spcAft>
                <a:spcPts val="600"/>
              </a:spcAft>
              <a:buFont typeface="+mj-lt"/>
              <a:buAutoNum type="alphaLcPeriod"/>
            </a:pPr>
            <a:r>
              <a:rPr lang="en-US" u="sng" dirty="0" smtClean="0">
                <a:solidFill>
                  <a:srgbClr val="C00000"/>
                </a:solidFill>
              </a:rPr>
              <a:t>The Optical Time Projection Chamber (OTPC)</a:t>
            </a:r>
          </a:p>
          <a:p>
            <a:pPr marL="914400" lvl="1" indent="-514350">
              <a:lnSpc>
                <a:spcPct val="65000"/>
              </a:lnSpc>
              <a:spcAft>
                <a:spcPts val="600"/>
              </a:spcAft>
              <a:buFont typeface="+mj-lt"/>
              <a:buAutoNum type="alphaLcPeriod"/>
            </a:pPr>
            <a:r>
              <a:rPr lang="en-US" u="sng" dirty="0" smtClean="0">
                <a:solidFill>
                  <a:srgbClr val="7030A0"/>
                </a:solidFill>
              </a:rPr>
              <a:t>Directionality in </a:t>
            </a:r>
            <a:r>
              <a:rPr lang="en-US" u="sng" dirty="0" err="1" smtClean="0">
                <a:solidFill>
                  <a:srgbClr val="7030A0"/>
                </a:solidFill>
              </a:rPr>
              <a:t>Neutrinoless</a:t>
            </a:r>
            <a:r>
              <a:rPr lang="en-US" u="sng" dirty="0" smtClean="0">
                <a:solidFill>
                  <a:srgbClr val="7030A0"/>
                </a:solidFill>
              </a:rPr>
              <a:t> Double Beta Decay</a:t>
            </a:r>
          </a:p>
          <a:p>
            <a:pPr marL="914400" lvl="1" indent="-514350">
              <a:lnSpc>
                <a:spcPct val="65000"/>
              </a:lnSpc>
              <a:spcAft>
                <a:spcPts val="600"/>
              </a:spcAft>
              <a:buFont typeface="+mj-lt"/>
              <a:buAutoNum type="alphaLcPeriod"/>
            </a:pPr>
            <a:r>
              <a:rPr lang="en-US" dirty="0" smtClean="0"/>
              <a:t>Low-Energy Antineutrino Reconstruction (Reactors) </a:t>
            </a:r>
          </a:p>
          <a:p>
            <a:pPr marL="914400" lvl="1" indent="-514350">
              <a:lnSpc>
                <a:spcPct val="65000"/>
              </a:lnSpc>
              <a:spcAft>
                <a:spcPts val="600"/>
              </a:spcAft>
              <a:buFont typeface="+mj-lt"/>
              <a:buAutoNum type="alphaLcPeriod"/>
            </a:pPr>
            <a:r>
              <a:rPr lang="en-US" u="sng" dirty="0" err="1" smtClean="0">
                <a:solidFill>
                  <a:srgbClr val="FF3399"/>
                </a:solidFill>
              </a:rPr>
              <a:t>Pizero</a:t>
            </a:r>
            <a:r>
              <a:rPr lang="en-US" u="sng" dirty="0" smtClean="0">
                <a:solidFill>
                  <a:srgbClr val="FF3399"/>
                </a:solidFill>
              </a:rPr>
              <a:t> </a:t>
            </a:r>
            <a:r>
              <a:rPr lang="en-US" u="sng" dirty="0" err="1" smtClean="0">
                <a:solidFill>
                  <a:srgbClr val="FF3399"/>
                </a:solidFill>
              </a:rPr>
              <a:t>Vertexing</a:t>
            </a:r>
            <a:r>
              <a:rPr lang="en-US" u="sng" dirty="0" smtClean="0">
                <a:solidFill>
                  <a:srgbClr val="FF3399"/>
                </a:solidFill>
              </a:rPr>
              <a:t> in K</a:t>
            </a:r>
            <a:r>
              <a:rPr lang="en-US" u="sng" baseline="30000" dirty="0" smtClean="0">
                <a:solidFill>
                  <a:srgbClr val="FF3399"/>
                </a:solidFill>
              </a:rPr>
              <a:t>0</a:t>
            </a:r>
            <a:r>
              <a:rPr lang="en-US" u="sng" dirty="0" smtClean="0">
                <a:solidFill>
                  <a:srgbClr val="FF3399"/>
                </a:solidFill>
              </a:rPr>
              <a:t>-&gt;</a:t>
            </a:r>
            <a:r>
              <a:rPr lang="el-GR" u="sng" dirty="0" smtClean="0">
                <a:solidFill>
                  <a:srgbClr val="FF3399"/>
                </a:solidFill>
              </a:rPr>
              <a:t>π</a:t>
            </a:r>
            <a:r>
              <a:rPr lang="en-US" u="sng" baseline="30000" dirty="0" smtClean="0">
                <a:solidFill>
                  <a:srgbClr val="FF3399"/>
                </a:solidFill>
              </a:rPr>
              <a:t>0</a:t>
            </a:r>
            <a:r>
              <a:rPr lang="en-US" u="sng" dirty="0" smtClean="0">
                <a:solidFill>
                  <a:srgbClr val="FF3399"/>
                </a:solidFill>
                <a:latin typeface="Symbol" panose="05050102010706020507" pitchFamily="18" charset="2"/>
              </a:rPr>
              <a:t>nn</a:t>
            </a:r>
            <a:r>
              <a:rPr lang="en-US" u="sng" dirty="0" smtClean="0">
                <a:solidFill>
                  <a:srgbClr val="FF3399"/>
                </a:solidFill>
              </a:rPr>
              <a:t> (e.g. KOTO at JPARC)</a:t>
            </a:r>
          </a:p>
          <a:p>
            <a:pPr marL="914400" lvl="1" indent="-514350">
              <a:lnSpc>
                <a:spcPct val="65000"/>
              </a:lnSpc>
              <a:spcAft>
                <a:spcPts val="600"/>
              </a:spcAft>
              <a:buFont typeface="+mj-lt"/>
              <a:buAutoNum type="alphaLcPeriod"/>
            </a:pPr>
            <a:r>
              <a:rPr lang="en-US" dirty="0" err="1" smtClean="0"/>
              <a:t>Vertexing</a:t>
            </a:r>
            <a:r>
              <a:rPr lang="en-US" dirty="0" smtClean="0"/>
              <a:t> at High Luminosity at the LHC</a:t>
            </a:r>
          </a:p>
          <a:p>
            <a:pPr marL="914400" lvl="1" indent="-514350">
              <a:lnSpc>
                <a:spcPct val="65000"/>
              </a:lnSpc>
              <a:spcAft>
                <a:spcPts val="600"/>
              </a:spcAft>
              <a:buFont typeface="+mj-lt"/>
              <a:buAutoNum type="alphaLcPeriod"/>
            </a:pPr>
            <a:r>
              <a:rPr lang="en-US" u="sng" dirty="0" smtClean="0">
                <a:solidFill>
                  <a:schemeClr val="bg2">
                    <a:lumMod val="25000"/>
                  </a:schemeClr>
                </a:solidFill>
              </a:rPr>
              <a:t>TOF  in the Central Region at the LHC (BSM, PID</a:t>
            </a:r>
            <a:r>
              <a:rPr lang="en-US" dirty="0" smtClean="0">
                <a:solidFill>
                  <a:schemeClr val="bg2">
                    <a:lumMod val="25000"/>
                  </a:schemeClr>
                </a:solidFill>
              </a:rPr>
              <a:t>)</a:t>
            </a:r>
          </a:p>
          <a:p>
            <a:pPr marL="914400" lvl="1" indent="-514350">
              <a:lnSpc>
                <a:spcPct val="65000"/>
              </a:lnSpc>
              <a:spcAft>
                <a:spcPts val="600"/>
              </a:spcAft>
              <a:buFont typeface="+mj-lt"/>
              <a:buAutoNum type="alphaLcPeriod"/>
            </a:pPr>
            <a:r>
              <a:rPr lang="en-US" dirty="0" smtClean="0"/>
              <a:t>Medical Imaging (e.g. PET, Proton Therapy)</a:t>
            </a:r>
          </a:p>
          <a:p>
            <a:pPr marL="571500" indent="-571500">
              <a:lnSpc>
                <a:spcPct val="75000"/>
              </a:lnSpc>
              <a:spcAft>
                <a:spcPts val="600"/>
              </a:spcAft>
              <a:buFont typeface="+mj-lt"/>
              <a:buAutoNum type="romanUcPeriod"/>
            </a:pPr>
            <a:r>
              <a:rPr lang="en-US" dirty="0" smtClean="0">
                <a:solidFill>
                  <a:srgbClr val="C00000"/>
                </a:solidFill>
              </a:rPr>
              <a:t>Basic Principles and the Limiting Factors </a:t>
            </a:r>
            <a:endParaRPr lang="en-US" dirty="0">
              <a:solidFill>
                <a:srgbClr val="C00000"/>
              </a:solidFill>
            </a:endParaRPr>
          </a:p>
          <a:p>
            <a:pPr marL="571500" indent="-571500">
              <a:lnSpc>
                <a:spcPct val="75000"/>
              </a:lnSpc>
              <a:spcAft>
                <a:spcPts val="600"/>
              </a:spcAft>
              <a:buFont typeface="+mj-lt"/>
              <a:buAutoNum type="romanUcPeriod"/>
            </a:pPr>
            <a:r>
              <a:rPr lang="en-US" dirty="0" smtClean="0">
                <a:solidFill>
                  <a:schemeClr val="tx1">
                    <a:lumMod val="50000"/>
                    <a:lumOff val="50000"/>
                  </a:schemeClr>
                </a:solidFill>
              </a:rPr>
              <a:t>Some Details of an Example- the LAPPD `tile/tray’  </a:t>
            </a:r>
          </a:p>
          <a:p>
            <a:pPr marL="571500" indent="-571500">
              <a:lnSpc>
                <a:spcPct val="75000"/>
              </a:lnSpc>
              <a:spcAft>
                <a:spcPts val="600"/>
              </a:spcAft>
              <a:buFont typeface="+mj-lt"/>
              <a:buAutoNum type="romanUcPeriod"/>
            </a:pPr>
            <a:r>
              <a:rPr lang="en-US" dirty="0" smtClean="0">
                <a:solidFill>
                  <a:srgbClr val="C00000"/>
                </a:solidFill>
              </a:rPr>
              <a:t>Some efforts towards 1-psec/sub-psec timing</a:t>
            </a:r>
            <a:endParaRPr lang="en-US" dirty="0">
              <a:solidFill>
                <a:srgbClr val="C00000"/>
              </a:solidFill>
            </a:endParaRPr>
          </a:p>
          <a:p>
            <a:pPr marL="571500" indent="-571500">
              <a:lnSpc>
                <a:spcPct val="75000"/>
              </a:lnSpc>
              <a:spcAft>
                <a:spcPts val="600"/>
              </a:spcAft>
              <a:buFont typeface="+mj-lt"/>
              <a:buAutoNum type="romanUcPeriod"/>
            </a:pPr>
            <a:endParaRPr lang="en-US" dirty="0"/>
          </a:p>
          <a:p>
            <a:pPr marL="914400" lvl="1" indent="-514350">
              <a:lnSpc>
                <a:spcPct val="75000"/>
              </a:lnSpc>
              <a:spcAft>
                <a:spcPts val="600"/>
              </a:spcAft>
              <a:buFont typeface="+mj-lt"/>
              <a:buAutoNum type="alphaLcPeriod"/>
            </a:pPr>
            <a:endParaRPr lang="en-US" dirty="0"/>
          </a:p>
        </p:txBody>
      </p:sp>
      <p:sp>
        <p:nvSpPr>
          <p:cNvPr id="4" name="Date Placeholder 3"/>
          <p:cNvSpPr>
            <a:spLocks noGrp="1"/>
          </p:cNvSpPr>
          <p:nvPr>
            <p:ph type="dt" sz="half" idx="10"/>
          </p:nvPr>
        </p:nvSpPr>
        <p:spPr/>
        <p:txBody>
          <a:bodyPr/>
          <a:lstStyle/>
          <a:p>
            <a:fld id="{59FC3F53-B5D0-4E30-9D65-A69FBADAD73D}" type="datetime1">
              <a:rPr lang="en-US" smtClean="0"/>
              <a:t>6/4/2014</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TIPP June 5, 2014  </a:t>
            </a:r>
            <a:endParaRPr lang="en-US" dirty="0">
              <a:solidFill>
                <a:srgbClr val="151517"/>
              </a:solidFill>
            </a:endParaRPr>
          </a:p>
        </p:txBody>
      </p:sp>
      <p:sp>
        <p:nvSpPr>
          <p:cNvPr id="6" name="Slide Number Placeholder 5"/>
          <p:cNvSpPr>
            <a:spLocks noGrp="1"/>
          </p:cNvSpPr>
          <p:nvPr>
            <p:ph type="sldNum" sz="quarter" idx="12"/>
          </p:nvPr>
        </p:nvSpPr>
        <p:spPr/>
        <p:txBody>
          <a:bodyPr/>
          <a:lstStyle/>
          <a:p>
            <a:fld id="{6F3AE956-26F0-4794-8F4C-97BAC66ADD21}" type="slidenum">
              <a:rPr lang="en-US" smtClean="0"/>
              <a:pPr/>
              <a:t>2</a:t>
            </a:fld>
            <a:endParaRPr lang="en-US" dirty="0"/>
          </a:p>
        </p:txBody>
      </p:sp>
    </p:spTree>
    <p:extLst>
      <p:ext uri="{BB962C8B-B14F-4D97-AF65-F5344CB8AC3E}">
        <p14:creationId xmlns:p14="http://schemas.microsoft.com/office/powerpoint/2010/main" val="6667162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r>
              <a:rPr lang="en-US" sz="4800" b="1" dirty="0" smtClean="0"/>
              <a:t>Keep It Simple- 8 parts</a:t>
            </a:r>
            <a:endParaRPr lang="en-US" sz="4800" b="1" dirty="0"/>
          </a:p>
        </p:txBody>
      </p:sp>
      <p:pic>
        <p:nvPicPr>
          <p:cNvPr id="6" name="Content Placeholder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3788" b="25079"/>
          <a:stretch/>
        </p:blipFill>
        <p:spPr>
          <a:xfrm>
            <a:off x="3769156" y="685800"/>
            <a:ext cx="5374844" cy="5756407"/>
          </a:xfrm>
        </p:spPr>
      </p:pic>
      <p:sp>
        <p:nvSpPr>
          <p:cNvPr id="4" name="Date Placeholder 3"/>
          <p:cNvSpPr>
            <a:spLocks noGrp="1"/>
          </p:cNvSpPr>
          <p:nvPr>
            <p:ph type="dt" sz="half" idx="10"/>
          </p:nvPr>
        </p:nvSpPr>
        <p:spPr/>
        <p:txBody>
          <a:bodyPr/>
          <a:lstStyle/>
          <a:p>
            <a:fld id="{02FE0DCE-977F-41AB-9CE3-F944586403F3}" type="datetime1">
              <a:rPr lang="en-US" smtClean="0"/>
              <a:t>6/4/2014</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TIPP June 5, 2014  </a:t>
            </a:r>
            <a:endParaRPr lang="en-US" dirty="0">
              <a:solidFill>
                <a:srgbClr val="151517"/>
              </a:solidFill>
            </a:endParaRPr>
          </a:p>
        </p:txBody>
      </p:sp>
      <p:sp>
        <p:nvSpPr>
          <p:cNvPr id="7" name="TextBox 6"/>
          <p:cNvSpPr txBox="1"/>
          <p:nvPr/>
        </p:nvSpPr>
        <p:spPr>
          <a:xfrm>
            <a:off x="304800" y="1219200"/>
            <a:ext cx="3200400" cy="2677656"/>
          </a:xfrm>
          <a:prstGeom prst="rect">
            <a:avLst/>
          </a:prstGeom>
          <a:noFill/>
        </p:spPr>
        <p:txBody>
          <a:bodyPr wrap="square" rtlCol="0">
            <a:spAutoFit/>
          </a:bodyPr>
          <a:lstStyle/>
          <a:p>
            <a:r>
              <a:rPr lang="en-US" sz="2800" b="1" dirty="0" smtClean="0">
                <a:solidFill>
                  <a:schemeClr val="accent4">
                    <a:lumMod val="10000"/>
                  </a:schemeClr>
                </a:solidFill>
              </a:rPr>
              <a:t>1 </a:t>
            </a:r>
            <a:r>
              <a:rPr lang="en-US" sz="2800" b="1" dirty="0" err="1" smtClean="0">
                <a:solidFill>
                  <a:schemeClr val="accent4">
                    <a:lumMod val="10000"/>
                  </a:schemeClr>
                </a:solidFill>
              </a:rPr>
              <a:t>topwindow</a:t>
            </a:r>
            <a:endParaRPr lang="en-US" sz="2800" b="1" dirty="0" smtClean="0">
              <a:solidFill>
                <a:schemeClr val="accent4">
                  <a:lumMod val="10000"/>
                </a:schemeClr>
              </a:solidFill>
            </a:endParaRPr>
          </a:p>
          <a:p>
            <a:r>
              <a:rPr lang="en-US" sz="2800" b="1" dirty="0" smtClean="0">
                <a:solidFill>
                  <a:schemeClr val="accent4">
                    <a:lumMod val="10000"/>
                  </a:schemeClr>
                </a:solidFill>
              </a:rPr>
              <a:t>2 MCP’s</a:t>
            </a:r>
          </a:p>
          <a:p>
            <a:r>
              <a:rPr lang="en-US" sz="2800" b="1" dirty="0" smtClean="0">
                <a:solidFill>
                  <a:schemeClr val="accent4">
                    <a:lumMod val="10000"/>
                  </a:schemeClr>
                </a:solidFill>
              </a:rPr>
              <a:t>3 Spacers</a:t>
            </a:r>
          </a:p>
          <a:p>
            <a:r>
              <a:rPr lang="en-US" sz="2800" b="1" dirty="0" smtClean="0">
                <a:solidFill>
                  <a:schemeClr val="accent4">
                    <a:lumMod val="10000"/>
                  </a:schemeClr>
                </a:solidFill>
              </a:rPr>
              <a:t>1 </a:t>
            </a:r>
            <a:r>
              <a:rPr lang="en-US" sz="2800" b="1" dirty="0" err="1" smtClean="0">
                <a:solidFill>
                  <a:schemeClr val="accent4">
                    <a:lumMod val="10000"/>
                  </a:schemeClr>
                </a:solidFill>
              </a:rPr>
              <a:t>Tilebase</a:t>
            </a:r>
            <a:endParaRPr lang="en-US" sz="2800" b="1" dirty="0" smtClean="0">
              <a:solidFill>
                <a:schemeClr val="accent4">
                  <a:lumMod val="10000"/>
                </a:schemeClr>
              </a:solidFill>
            </a:endParaRPr>
          </a:p>
          <a:p>
            <a:r>
              <a:rPr lang="en-US" sz="2800" b="1" dirty="0" smtClean="0">
                <a:solidFill>
                  <a:schemeClr val="accent4">
                    <a:lumMod val="10000"/>
                  </a:schemeClr>
                </a:solidFill>
              </a:rPr>
              <a:t>1 Getter Necklace</a:t>
            </a:r>
          </a:p>
          <a:p>
            <a:r>
              <a:rPr lang="en-US" sz="2800" b="1" dirty="0" smtClean="0">
                <a:solidFill>
                  <a:schemeClr val="accent4">
                    <a:lumMod val="10000"/>
                  </a:schemeClr>
                </a:solidFill>
              </a:rPr>
              <a:t>TOTAL: 8 parts </a:t>
            </a:r>
          </a:p>
        </p:txBody>
      </p:sp>
      <p:sp>
        <p:nvSpPr>
          <p:cNvPr id="8" name="TextBox 7"/>
          <p:cNvSpPr txBox="1"/>
          <p:nvPr/>
        </p:nvSpPr>
        <p:spPr>
          <a:xfrm>
            <a:off x="0" y="3962400"/>
            <a:ext cx="3810000" cy="2677656"/>
          </a:xfrm>
          <a:prstGeom prst="rect">
            <a:avLst/>
          </a:prstGeom>
          <a:noFill/>
        </p:spPr>
        <p:txBody>
          <a:bodyPr wrap="square" rtlCol="0">
            <a:spAutoFit/>
          </a:bodyPr>
          <a:lstStyle/>
          <a:p>
            <a:pPr>
              <a:lnSpc>
                <a:spcPct val="75000"/>
              </a:lnSpc>
            </a:pPr>
            <a:r>
              <a:rPr lang="en-US" sz="2800" b="1" dirty="0" smtClean="0">
                <a:solidFill>
                  <a:schemeClr val="bg2">
                    <a:lumMod val="50000"/>
                  </a:schemeClr>
                </a:solidFill>
              </a:rPr>
              <a:t>I (strongly) recommend</a:t>
            </a:r>
          </a:p>
          <a:p>
            <a:pPr>
              <a:lnSpc>
                <a:spcPct val="75000"/>
              </a:lnSpc>
            </a:pPr>
            <a:r>
              <a:rPr lang="en-US" sz="2800" b="1" dirty="0" smtClean="0">
                <a:solidFill>
                  <a:schemeClr val="bg2">
                    <a:lumMod val="50000"/>
                  </a:schemeClr>
                </a:solidFill>
              </a:rPr>
              <a:t>using the ALD internal HV divider-  the Arradiance plates are matched, we can make matched plates,  the plates are stable,…it’s a proven technology.</a:t>
            </a:r>
          </a:p>
        </p:txBody>
      </p:sp>
      <p:sp>
        <p:nvSpPr>
          <p:cNvPr id="3" name="Slide Number Placeholder 2"/>
          <p:cNvSpPr>
            <a:spLocks noGrp="1"/>
          </p:cNvSpPr>
          <p:nvPr>
            <p:ph type="sldNum" sz="quarter" idx="12"/>
          </p:nvPr>
        </p:nvSpPr>
        <p:spPr/>
        <p:txBody>
          <a:bodyPr/>
          <a:lstStyle/>
          <a:p>
            <a:fld id="{6F3AE956-26F0-4794-8F4C-97BAC66ADD21}" type="slidenum">
              <a:rPr lang="en-US" smtClean="0"/>
              <a:pPr/>
              <a:t>20</a:t>
            </a:fld>
            <a:endParaRPr lang="en-US" dirty="0"/>
          </a:p>
        </p:txBody>
      </p:sp>
    </p:spTree>
    <p:extLst>
      <p:ext uri="{BB962C8B-B14F-4D97-AF65-F5344CB8AC3E}">
        <p14:creationId xmlns:p14="http://schemas.microsoft.com/office/powerpoint/2010/main" val="33418470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t="13816" b="23026"/>
          <a:stretch/>
        </p:blipFill>
        <p:spPr>
          <a:xfrm>
            <a:off x="1787530" y="2624792"/>
            <a:ext cx="7277256" cy="3185458"/>
          </a:xfrm>
          <a:prstGeom prst="rect">
            <a:avLst/>
          </a:prstGeom>
        </p:spPr>
      </p:pic>
      <p:sp>
        <p:nvSpPr>
          <p:cNvPr id="13" name="TextBox 12"/>
          <p:cNvSpPr txBox="1"/>
          <p:nvPr/>
        </p:nvSpPr>
        <p:spPr>
          <a:xfrm>
            <a:off x="57256" y="5814536"/>
            <a:ext cx="9047136" cy="1075807"/>
          </a:xfrm>
          <a:prstGeom prst="rect">
            <a:avLst/>
          </a:prstGeom>
          <a:noFill/>
        </p:spPr>
        <p:txBody>
          <a:bodyPr wrap="square" rtlCol="0">
            <a:spAutoFit/>
          </a:bodyPr>
          <a:lstStyle/>
          <a:p>
            <a:pPr>
              <a:lnSpc>
                <a:spcPct val="75000"/>
              </a:lnSpc>
            </a:pPr>
            <a:r>
              <a:rPr lang="en-US" sz="2800" b="1" dirty="0" smtClean="0">
                <a:solidFill>
                  <a:schemeClr val="accent4">
                    <a:lumMod val="10000"/>
                  </a:schemeClr>
                </a:solidFill>
              </a:rPr>
              <a:t>8” metallized window hermetically sealed to sidewall (now 4 successful seals in a row in glove box by </a:t>
            </a:r>
            <a:r>
              <a:rPr lang="en-US" sz="2800" b="1" dirty="0" err="1" smtClean="0">
                <a:solidFill>
                  <a:schemeClr val="accent4">
                    <a:lumMod val="10000"/>
                  </a:schemeClr>
                </a:solidFill>
              </a:rPr>
              <a:t>Elagin</a:t>
            </a:r>
            <a:r>
              <a:rPr lang="en-US" sz="2800" b="1" dirty="0" smtClean="0">
                <a:solidFill>
                  <a:schemeClr val="accent4">
                    <a:lumMod val="10000"/>
                  </a:schemeClr>
                </a:solidFill>
              </a:rPr>
              <a:t>- exact same chemistry and solder as SSL seal)</a:t>
            </a:r>
            <a:r>
              <a:rPr lang="en-US" sz="2800" b="1" dirty="0" smtClean="0">
                <a:solidFill>
                  <a:srgbClr val="C00000"/>
                </a:solidFill>
              </a:rPr>
              <a:t> (see his talk)</a:t>
            </a:r>
          </a:p>
        </p:txBody>
      </p:sp>
      <p:cxnSp>
        <p:nvCxnSpPr>
          <p:cNvPr id="17" name="Straight Arrow Connector 16"/>
          <p:cNvCxnSpPr/>
          <p:nvPr/>
        </p:nvCxnSpPr>
        <p:spPr>
          <a:xfrm flipV="1">
            <a:off x="4267200" y="4699337"/>
            <a:ext cx="533400" cy="111519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6F3AE956-26F0-4794-8F4C-97BAC66ADD21}" type="slidenum">
              <a:rPr lang="en-US" smtClean="0"/>
              <a:t>21</a:t>
            </a:fld>
            <a:endParaRPr lang="en-US"/>
          </a:p>
        </p:txBody>
      </p:sp>
      <p:sp>
        <p:nvSpPr>
          <p:cNvPr id="15" name="Title 1"/>
          <p:cNvSpPr>
            <a:spLocks noGrp="1"/>
          </p:cNvSpPr>
          <p:nvPr>
            <p:ph type="title"/>
          </p:nvPr>
        </p:nvSpPr>
        <p:spPr>
          <a:xfrm>
            <a:off x="0" y="-304800"/>
            <a:ext cx="9144000" cy="1143000"/>
          </a:xfrm>
        </p:spPr>
        <p:txBody>
          <a:bodyPr>
            <a:normAutofit fontScale="90000"/>
          </a:bodyPr>
          <a:lstStyle/>
          <a:p>
            <a:r>
              <a:rPr lang="en-US" sz="4800" b="1" dirty="0" smtClean="0">
                <a:solidFill>
                  <a:srgbClr val="FF0000"/>
                </a:solidFill>
              </a:rPr>
              <a:t>Indium-Bismuth Window Solder Seal</a:t>
            </a:r>
            <a:endParaRPr lang="en-US" sz="4800" b="1" dirty="0">
              <a:solidFill>
                <a:srgbClr val="FF0000"/>
              </a:solidFill>
            </a:endParaRPr>
          </a:p>
        </p:txBody>
      </p:sp>
      <p:sp>
        <p:nvSpPr>
          <p:cNvPr id="16" name="TextBox 15"/>
          <p:cNvSpPr txBox="1"/>
          <p:nvPr/>
        </p:nvSpPr>
        <p:spPr>
          <a:xfrm>
            <a:off x="0" y="609600"/>
            <a:ext cx="9104392" cy="2031325"/>
          </a:xfrm>
          <a:prstGeom prst="rect">
            <a:avLst/>
          </a:prstGeom>
          <a:noFill/>
        </p:spPr>
        <p:txBody>
          <a:bodyPr wrap="square" rtlCol="0">
            <a:spAutoFit/>
          </a:bodyPr>
          <a:lstStyle/>
          <a:p>
            <a:pPr marL="457200" indent="-457200">
              <a:lnSpc>
                <a:spcPct val="75000"/>
              </a:lnSpc>
              <a:buFont typeface="Arial" panose="020B0604020202020204" pitchFamily="34" charset="0"/>
              <a:buChar char="•"/>
            </a:pPr>
            <a:r>
              <a:rPr lang="en-US" sz="2800" b="1" dirty="0" smtClean="0">
                <a:solidFill>
                  <a:srgbClr val="FF0000"/>
                </a:solidFill>
              </a:rPr>
              <a:t>First try at SSL proved principle- only </a:t>
            </a:r>
            <a:r>
              <a:rPr lang="en-US" sz="2800" b="1" dirty="0" smtClean="0">
                <a:solidFill>
                  <a:srgbClr val="FF0000"/>
                </a:solidFill>
              </a:rPr>
              <a:t>needed finesse (didn’t </a:t>
            </a:r>
            <a:r>
              <a:rPr lang="en-US" sz="2800" b="1" dirty="0" smtClean="0">
                <a:solidFill>
                  <a:srgbClr val="FF0000"/>
                </a:solidFill>
              </a:rPr>
              <a:t>expect this much success first try, frankly- it looks really </a:t>
            </a:r>
            <a:r>
              <a:rPr lang="en-US" sz="2800" b="1" dirty="0" smtClean="0">
                <a:solidFill>
                  <a:srgbClr val="FF0000"/>
                </a:solidFill>
              </a:rPr>
              <a:t>good, though not an industrial production method)</a:t>
            </a:r>
            <a:endParaRPr lang="en-US" sz="2800" b="1" dirty="0" smtClean="0">
              <a:solidFill>
                <a:srgbClr val="FF0000"/>
              </a:solidFill>
            </a:endParaRPr>
          </a:p>
          <a:p>
            <a:pPr marL="457200" indent="-457200">
              <a:lnSpc>
                <a:spcPct val="75000"/>
              </a:lnSpc>
              <a:buFont typeface="Arial" panose="020B0604020202020204" pitchFamily="34" charset="0"/>
              <a:buChar char="•"/>
            </a:pPr>
            <a:r>
              <a:rPr lang="en-US" sz="2800" b="1" dirty="0" smtClean="0">
                <a:solidFill>
                  <a:srgbClr val="000000"/>
                </a:solidFill>
              </a:rPr>
              <a:t>Had a full 8” cathode with good QE</a:t>
            </a:r>
          </a:p>
          <a:p>
            <a:pPr marL="457200" indent="-457200">
              <a:lnSpc>
                <a:spcPct val="75000"/>
              </a:lnSpc>
              <a:buFont typeface="Arial" panose="020B0604020202020204" pitchFamily="34" charset="0"/>
              <a:buChar char="•"/>
            </a:pPr>
            <a:r>
              <a:rPr lang="en-US" sz="2800" b="1" dirty="0" smtClean="0">
                <a:solidFill>
                  <a:schemeClr val="tx1">
                    <a:lumMod val="50000"/>
                    <a:lumOff val="50000"/>
                  </a:schemeClr>
                </a:solidFill>
              </a:rPr>
              <a:t>Tube was operational in tank- </a:t>
            </a:r>
            <a:r>
              <a:rPr lang="en-US" sz="2800" b="1" dirty="0" smtClean="0">
                <a:solidFill>
                  <a:schemeClr val="tx1">
                    <a:lumMod val="50000"/>
                    <a:lumOff val="50000"/>
                  </a:schemeClr>
                </a:solidFill>
              </a:rPr>
              <a:t>looked very good</a:t>
            </a:r>
            <a:r>
              <a:rPr lang="en-US" sz="2800" b="1" dirty="0" smtClean="0">
                <a:solidFill>
                  <a:schemeClr val="tx1">
                    <a:lumMod val="50000"/>
                    <a:lumOff val="50000"/>
                  </a:schemeClr>
                </a:solidFill>
              </a:rPr>
              <a:t> </a:t>
            </a:r>
            <a:endParaRPr lang="en-US" sz="2800" b="1" dirty="0">
              <a:solidFill>
                <a:schemeClr val="tx1">
                  <a:lumMod val="50000"/>
                  <a:lumOff val="50000"/>
                </a:schemeClr>
              </a:solidFill>
            </a:endParaRPr>
          </a:p>
          <a:p>
            <a:pPr>
              <a:lnSpc>
                <a:spcPct val="75000"/>
              </a:lnSpc>
            </a:pPr>
            <a:r>
              <a:rPr lang="en-US" sz="2800" b="1" dirty="0">
                <a:solidFill>
                  <a:schemeClr val="tx1">
                    <a:lumMod val="50000"/>
                    <a:lumOff val="50000"/>
                  </a:schemeClr>
                </a:solidFill>
              </a:rPr>
              <a:t> </a:t>
            </a:r>
            <a:r>
              <a:rPr lang="en-US" sz="2800" b="1" dirty="0" smtClean="0">
                <a:solidFill>
                  <a:schemeClr val="tx1">
                    <a:lumMod val="50000"/>
                    <a:lumOff val="50000"/>
                  </a:schemeClr>
                </a:solidFill>
              </a:rPr>
              <a:t>                                                                      </a:t>
            </a:r>
            <a:r>
              <a:rPr lang="en-US" sz="2800" b="1" dirty="0" smtClean="0">
                <a:solidFill>
                  <a:schemeClr val="tx1">
                    <a:lumMod val="50000"/>
                    <a:lumOff val="50000"/>
                  </a:schemeClr>
                </a:solidFill>
              </a:rPr>
              <a:t> </a:t>
            </a:r>
            <a:r>
              <a:rPr lang="en-US" sz="2000" b="1" dirty="0" smtClean="0">
                <a:solidFill>
                  <a:srgbClr val="C00000"/>
                </a:solidFill>
              </a:rPr>
              <a:t>(O. </a:t>
            </a:r>
            <a:r>
              <a:rPr lang="en-US" sz="2000" b="1" dirty="0" err="1" smtClean="0">
                <a:solidFill>
                  <a:srgbClr val="C00000"/>
                </a:solidFill>
              </a:rPr>
              <a:t>Siegmund</a:t>
            </a:r>
            <a:r>
              <a:rPr lang="en-US" sz="2000" b="1" dirty="0" smtClean="0">
                <a:solidFill>
                  <a:srgbClr val="C00000"/>
                </a:solidFill>
              </a:rPr>
              <a:t>, J. </a:t>
            </a:r>
            <a:r>
              <a:rPr lang="en-US" sz="2000" b="1" dirty="0" err="1" smtClean="0">
                <a:solidFill>
                  <a:srgbClr val="C00000"/>
                </a:solidFill>
              </a:rPr>
              <a:t>McPhate</a:t>
            </a:r>
            <a:r>
              <a:rPr lang="en-US" sz="2000" b="1" dirty="0" smtClean="0">
                <a:solidFill>
                  <a:srgbClr val="C00000"/>
                </a:solidFill>
              </a:rPr>
              <a:t>, …)</a:t>
            </a:r>
            <a:endParaRPr lang="en-US" sz="2800" b="1" dirty="0" smtClean="0">
              <a:solidFill>
                <a:srgbClr val="C00000"/>
              </a:solidFill>
            </a:endParaRPr>
          </a:p>
        </p:txBody>
      </p:sp>
    </p:spTree>
    <p:extLst>
      <p:ext uri="{BB962C8B-B14F-4D97-AF65-F5344CB8AC3E}">
        <p14:creationId xmlns:p14="http://schemas.microsoft.com/office/powerpoint/2010/main" val="39842079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pPr>
              <a:lnSpc>
                <a:spcPct val="80000"/>
              </a:lnSpc>
            </a:pPr>
            <a:r>
              <a:rPr lang="en-US" b="1" dirty="0" smtClean="0"/>
              <a:t>Tile-Tray Integrated Design</a:t>
            </a:r>
            <a:endParaRPr lang="en-US" b="1" dirty="0"/>
          </a:p>
        </p:txBody>
      </p:sp>
      <p:sp>
        <p:nvSpPr>
          <p:cNvPr id="3" name="Content Placeholder 2"/>
          <p:cNvSpPr>
            <a:spLocks noGrp="1"/>
          </p:cNvSpPr>
          <p:nvPr>
            <p:ph idx="1"/>
          </p:nvPr>
        </p:nvSpPr>
        <p:spPr>
          <a:xfrm>
            <a:off x="0" y="533400"/>
            <a:ext cx="9144000" cy="1447800"/>
          </a:xfrm>
        </p:spPr>
        <p:txBody>
          <a:bodyPr>
            <a:normAutofit/>
          </a:bodyPr>
          <a:lstStyle/>
          <a:p>
            <a:pPr marL="0" indent="0">
              <a:lnSpc>
                <a:spcPct val="80000"/>
              </a:lnSpc>
              <a:buNone/>
            </a:pPr>
            <a:r>
              <a:rPr lang="en-US" sz="2800" b="1" dirty="0" smtClean="0"/>
              <a:t>Because this is an RF-based readout system, the geometry and packaging are an integral part of the electronic design</a:t>
            </a:r>
            <a:endParaRPr lang="en-US" sz="2800" b="1" dirty="0"/>
          </a:p>
        </p:txBody>
      </p:sp>
      <p:sp>
        <p:nvSpPr>
          <p:cNvPr id="4" name="Date Placeholder 3"/>
          <p:cNvSpPr>
            <a:spLocks noGrp="1"/>
          </p:cNvSpPr>
          <p:nvPr>
            <p:ph type="dt" sz="half" idx="10"/>
          </p:nvPr>
        </p:nvSpPr>
        <p:spPr/>
        <p:txBody>
          <a:bodyPr/>
          <a:lstStyle/>
          <a:p>
            <a:fld id="{0A80C004-9568-4A06-AE66-E2CE21DFD5BF}" type="datetime1">
              <a:rPr lang="en-US" smtClean="0"/>
              <a:t>6/4/2014</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DOE Germantown</a:t>
            </a:r>
            <a:endParaRPr lang="en-US" dirty="0">
              <a:solidFill>
                <a:srgbClr val="151517"/>
              </a:solidFill>
            </a:endParaRPr>
          </a:p>
        </p:txBody>
      </p:sp>
      <p:sp>
        <p:nvSpPr>
          <p:cNvPr id="6" name="Slide Number Placeholder 5"/>
          <p:cNvSpPr>
            <a:spLocks noGrp="1"/>
          </p:cNvSpPr>
          <p:nvPr>
            <p:ph type="sldNum" sz="quarter" idx="12"/>
          </p:nvPr>
        </p:nvSpPr>
        <p:spPr/>
        <p:txBody>
          <a:bodyPr/>
          <a:lstStyle/>
          <a:p>
            <a:fld id="{6F3AE956-26F0-4794-8F4C-97BAC66ADD21}" type="slidenum">
              <a:rPr lang="en-US" smtClean="0"/>
              <a:pPr/>
              <a:t>22</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1219200"/>
            <a:ext cx="5715000" cy="4286250"/>
          </a:xfrm>
          <a:prstGeom prst="rect">
            <a:avLst/>
          </a:prstGeom>
        </p:spPr>
      </p:pic>
      <p:sp>
        <p:nvSpPr>
          <p:cNvPr id="9" name="Content Placeholder 2"/>
          <p:cNvSpPr txBox="1">
            <a:spLocks/>
          </p:cNvSpPr>
          <p:nvPr/>
        </p:nvSpPr>
        <p:spPr>
          <a:xfrm>
            <a:off x="76200" y="5410200"/>
            <a:ext cx="8229600" cy="1447800"/>
          </a:xfrm>
          <a:prstGeom prst="rect">
            <a:avLst/>
          </a:prstGeom>
          <a:ln>
            <a:no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rgbClr val="151517"/>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151517"/>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151517"/>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151517"/>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151517"/>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pPr>
            <a:endParaRPr lang="en-US" sz="2800" b="1" dirty="0"/>
          </a:p>
        </p:txBody>
      </p:sp>
      <p:sp>
        <p:nvSpPr>
          <p:cNvPr id="12" name="TextBox 11"/>
          <p:cNvSpPr txBox="1"/>
          <p:nvPr/>
        </p:nvSpPr>
        <p:spPr>
          <a:xfrm>
            <a:off x="76200" y="5257800"/>
            <a:ext cx="9067800" cy="1384995"/>
          </a:xfrm>
          <a:prstGeom prst="rect">
            <a:avLst/>
          </a:prstGeom>
          <a:noFill/>
        </p:spPr>
        <p:txBody>
          <a:bodyPr wrap="square" rtlCol="0">
            <a:spAutoFit/>
          </a:bodyPr>
          <a:lstStyle/>
          <a:p>
            <a:r>
              <a:rPr lang="en-US" sz="2800" b="1" dirty="0" smtClean="0">
                <a:solidFill>
                  <a:schemeClr val="accent4">
                    <a:lumMod val="10000"/>
                  </a:schemeClr>
                </a:solidFill>
              </a:rPr>
              <a:t>The design is modular, with 8”-square MCP  sealed vacuum tubes (`tiles’)  with internal strip-lines </a:t>
            </a:r>
            <a:r>
              <a:rPr lang="en-US" sz="2800" b="1" dirty="0" err="1" smtClean="0">
                <a:solidFill>
                  <a:schemeClr val="accent4">
                    <a:lumMod val="10000"/>
                  </a:schemeClr>
                </a:solidFill>
              </a:rPr>
              <a:t>capacitively</a:t>
            </a:r>
            <a:r>
              <a:rPr lang="en-US" sz="2800" b="1" dirty="0" smtClean="0">
                <a:solidFill>
                  <a:schemeClr val="accent4">
                    <a:lumMod val="10000"/>
                  </a:schemeClr>
                </a:solidFill>
              </a:rPr>
              <a:t> coupled to a ground plane (tray) that also holds the electronics. </a:t>
            </a:r>
          </a:p>
        </p:txBody>
      </p:sp>
    </p:spTree>
    <p:extLst>
      <p:ext uri="{BB962C8B-B14F-4D97-AF65-F5344CB8AC3E}">
        <p14:creationId xmlns:p14="http://schemas.microsoft.com/office/powerpoint/2010/main" val="34256955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76200"/>
            <a:ext cx="7086600" cy="1143000"/>
          </a:xfrm>
        </p:spPr>
        <p:txBody>
          <a:bodyPr>
            <a:normAutofit/>
          </a:bodyPr>
          <a:lstStyle/>
          <a:p>
            <a:pPr>
              <a:lnSpc>
                <a:spcPct val="80000"/>
              </a:lnSpc>
            </a:pPr>
            <a:r>
              <a:rPr lang="en-US" sz="3200" b="1" dirty="0" smtClean="0"/>
              <a:t>Demonstration of the Internal ALD HV Divider  in the Demountable Tile</a:t>
            </a:r>
            <a:endParaRPr lang="en-US" sz="3200" b="1" dirty="0"/>
          </a:p>
        </p:txBody>
      </p:sp>
      <p:sp>
        <p:nvSpPr>
          <p:cNvPr id="3" name="Content Placeholder 2"/>
          <p:cNvSpPr>
            <a:spLocks noGrp="1"/>
          </p:cNvSpPr>
          <p:nvPr>
            <p:ph idx="1"/>
          </p:nvPr>
        </p:nvSpPr>
        <p:spPr>
          <a:xfrm>
            <a:off x="76200" y="3587882"/>
            <a:ext cx="3733800" cy="533400"/>
          </a:xfrm>
        </p:spPr>
        <p:txBody>
          <a:bodyPr>
            <a:normAutofit/>
          </a:bodyPr>
          <a:lstStyle/>
          <a:p>
            <a:pPr marL="0" indent="0">
              <a:buNone/>
            </a:pPr>
            <a:r>
              <a:rPr lang="en-US" sz="2400" b="1" dirty="0" smtClean="0"/>
              <a:t>Demountable at APS</a:t>
            </a:r>
            <a:endParaRPr lang="en-US" sz="2400" b="1" dirty="0"/>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5386" t="7221" r="19055" b="8387"/>
          <a:stretch/>
        </p:blipFill>
        <p:spPr>
          <a:xfrm>
            <a:off x="3443844" y="928634"/>
            <a:ext cx="5553072" cy="379576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949" y="4127500"/>
            <a:ext cx="3359557" cy="2273300"/>
          </a:xfrm>
          <a:prstGeom prst="rect">
            <a:avLst/>
          </a:prstGeom>
        </p:spPr>
      </p:pic>
      <p:sp>
        <p:nvSpPr>
          <p:cNvPr id="11" name="Content Placeholder 2"/>
          <p:cNvSpPr txBox="1">
            <a:spLocks/>
          </p:cNvSpPr>
          <p:nvPr/>
        </p:nvSpPr>
        <p:spPr>
          <a:xfrm>
            <a:off x="609600" y="4267200"/>
            <a:ext cx="3048000" cy="533400"/>
          </a:xfrm>
          <a:prstGeom prst="rect">
            <a:avLst/>
          </a:prstGeom>
          <a:ln>
            <a:no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rgbClr val="151517"/>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151517"/>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151517"/>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151517"/>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151517"/>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b="1" dirty="0" smtClean="0"/>
              <a:t>Scanning the laser:  </a:t>
            </a:r>
            <a:endParaRPr lang="en-US" sz="2400" b="1" dirty="0"/>
          </a:p>
        </p:txBody>
      </p:sp>
      <p:sp>
        <p:nvSpPr>
          <p:cNvPr id="13" name="Content Placeholder 2"/>
          <p:cNvSpPr txBox="1">
            <a:spLocks/>
          </p:cNvSpPr>
          <p:nvPr/>
        </p:nvSpPr>
        <p:spPr>
          <a:xfrm rot="19721031">
            <a:off x="3728736" y="2215882"/>
            <a:ext cx="5110716" cy="533400"/>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rgbClr val="151517"/>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151517"/>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151517"/>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151517"/>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151517"/>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70000"/>
              </a:lnSpc>
              <a:buFont typeface="Arial" pitchFamily="34" charset="0"/>
              <a:buNone/>
            </a:pPr>
            <a:r>
              <a:rPr lang="en-US" sz="2400" b="1" dirty="0" smtClean="0">
                <a:solidFill>
                  <a:schemeClr val="tx1">
                    <a:lumMod val="50000"/>
                    <a:lumOff val="50000"/>
                  </a:schemeClr>
                </a:solidFill>
              </a:rPr>
              <a:t>IV </a:t>
            </a:r>
            <a:r>
              <a:rPr lang="en-US" sz="2400" b="1" dirty="0" smtClean="0">
                <a:solidFill>
                  <a:schemeClr val="tx1">
                    <a:lumMod val="50000"/>
                    <a:lumOff val="50000"/>
                  </a:schemeClr>
                </a:solidFill>
              </a:rPr>
              <a:t>Curve</a:t>
            </a:r>
          </a:p>
          <a:p>
            <a:pPr marL="0" indent="0" algn="ctr">
              <a:lnSpc>
                <a:spcPct val="70000"/>
              </a:lnSpc>
              <a:buFont typeface="Arial" pitchFamily="34" charset="0"/>
              <a:buNone/>
            </a:pPr>
            <a:r>
              <a:rPr lang="en-US" sz="2400" b="1" dirty="0">
                <a:solidFill>
                  <a:schemeClr val="tx1">
                    <a:lumMod val="50000"/>
                    <a:lumOff val="50000"/>
                  </a:schemeClr>
                </a:solidFill>
              </a:rPr>
              <a:t>M</a:t>
            </a:r>
            <a:r>
              <a:rPr lang="en-US" sz="2400" b="1" dirty="0" smtClean="0">
                <a:solidFill>
                  <a:schemeClr val="tx1">
                    <a:lumMod val="50000"/>
                    <a:lumOff val="50000"/>
                  </a:schemeClr>
                </a:solidFill>
              </a:rPr>
              <a:t>easure 29 Megs; expected 32</a:t>
            </a:r>
            <a:endParaRPr lang="en-US" sz="2400" b="1" dirty="0" smtClean="0">
              <a:solidFill>
                <a:schemeClr val="tx1">
                  <a:lumMod val="50000"/>
                  <a:lumOff val="50000"/>
                </a:schemeClr>
              </a:solidFill>
            </a:endParaRPr>
          </a:p>
          <a:p>
            <a:pPr marL="0" indent="0" algn="ctr">
              <a:lnSpc>
                <a:spcPct val="70000"/>
              </a:lnSpc>
              <a:buFont typeface="Arial" pitchFamily="34" charset="0"/>
              <a:buNone/>
            </a:pPr>
            <a:endParaRPr lang="en-US" sz="4000" b="1" dirty="0">
              <a:solidFill>
                <a:schemeClr val="tx1">
                  <a:lumMod val="50000"/>
                  <a:lumOff val="50000"/>
                </a:schemeClr>
              </a:solidFill>
            </a:endParaRPr>
          </a:p>
        </p:txBody>
      </p:sp>
      <p:sp>
        <p:nvSpPr>
          <p:cNvPr id="14" name="Footer Placeholder 13"/>
          <p:cNvSpPr>
            <a:spLocks noGrp="1"/>
          </p:cNvSpPr>
          <p:nvPr>
            <p:ph type="ftr" sz="quarter" idx="11"/>
          </p:nvPr>
        </p:nvSpPr>
        <p:spPr/>
        <p:txBody>
          <a:bodyPr/>
          <a:lstStyle/>
          <a:p>
            <a:r>
              <a:rPr lang="en-US" smtClean="0">
                <a:solidFill>
                  <a:srgbClr val="151517"/>
                </a:solidFill>
              </a:rPr>
              <a:t>IIT Colloquium April 2013</a:t>
            </a:r>
            <a:endParaRPr lang="en-US" dirty="0">
              <a:solidFill>
                <a:srgbClr val="151517"/>
              </a:solidFill>
            </a:endParaRPr>
          </a:p>
        </p:txBody>
      </p:sp>
      <p:sp>
        <p:nvSpPr>
          <p:cNvPr id="15" name="Slide Number Placeholder 14"/>
          <p:cNvSpPr>
            <a:spLocks noGrp="1"/>
          </p:cNvSpPr>
          <p:nvPr>
            <p:ph type="sldNum" sz="quarter" idx="12"/>
          </p:nvPr>
        </p:nvSpPr>
        <p:spPr/>
        <p:txBody>
          <a:bodyPr/>
          <a:lstStyle/>
          <a:p>
            <a:fld id="{6F3AE956-26F0-4794-8F4C-97BAC66ADD21}" type="slidenum">
              <a:rPr lang="en-US" smtClean="0"/>
              <a:pPr/>
              <a:t>23</a:t>
            </a:fld>
            <a:endParaRPr lang="en-US" dirty="0"/>
          </a:p>
        </p:txBody>
      </p:sp>
      <p:sp>
        <p:nvSpPr>
          <p:cNvPr id="16" name="Date Placeholder 15"/>
          <p:cNvSpPr>
            <a:spLocks noGrp="1"/>
          </p:cNvSpPr>
          <p:nvPr>
            <p:ph type="dt" sz="half" idx="10"/>
          </p:nvPr>
        </p:nvSpPr>
        <p:spPr/>
        <p:txBody>
          <a:bodyPr/>
          <a:lstStyle/>
          <a:p>
            <a:fld id="{FCECE42C-0F83-4F14-840A-92EB5C535FC2}" type="datetime1">
              <a:rPr lang="en-US" smtClean="0"/>
              <a:t>6/4/2014</a:t>
            </a:fld>
            <a:endParaRPr lang="en-US" dirty="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 y="76200"/>
            <a:ext cx="2641600" cy="3962400"/>
          </a:xfrm>
          <a:prstGeom prst="rect">
            <a:avLst/>
          </a:prstGeom>
        </p:spPr>
      </p:pic>
      <p:sp>
        <p:nvSpPr>
          <p:cNvPr id="5" name="TextBox 4"/>
          <p:cNvSpPr txBox="1"/>
          <p:nvPr/>
        </p:nvSpPr>
        <p:spPr>
          <a:xfrm rot="16200000">
            <a:off x="-289240" y="5089840"/>
            <a:ext cx="1146378" cy="415498"/>
          </a:xfrm>
          <a:prstGeom prst="rect">
            <a:avLst/>
          </a:prstGeom>
          <a:noFill/>
        </p:spPr>
        <p:txBody>
          <a:bodyPr wrap="square" rtlCol="0">
            <a:spAutoFit/>
          </a:bodyPr>
          <a:lstStyle/>
          <a:p>
            <a:pPr>
              <a:lnSpc>
                <a:spcPct val="75000"/>
              </a:lnSpc>
            </a:pPr>
            <a:r>
              <a:rPr lang="en-US" sz="2800" b="1" dirty="0">
                <a:solidFill>
                  <a:schemeClr val="accent4">
                    <a:lumMod val="10000"/>
                  </a:schemeClr>
                </a:solidFill>
              </a:rPr>
              <a:t>T</a:t>
            </a:r>
            <a:r>
              <a:rPr lang="en-US" sz="2800" b="1" dirty="0" smtClean="0">
                <a:solidFill>
                  <a:schemeClr val="accent4">
                    <a:lumMod val="10000"/>
                  </a:schemeClr>
                </a:solidFill>
              </a:rPr>
              <a:t>ime</a:t>
            </a:r>
          </a:p>
        </p:txBody>
      </p:sp>
      <p:sp>
        <p:nvSpPr>
          <p:cNvPr id="17" name="TextBox 16"/>
          <p:cNvSpPr txBox="1"/>
          <p:nvPr/>
        </p:nvSpPr>
        <p:spPr>
          <a:xfrm>
            <a:off x="1176077" y="6290102"/>
            <a:ext cx="1575300" cy="415498"/>
          </a:xfrm>
          <a:prstGeom prst="rect">
            <a:avLst/>
          </a:prstGeom>
          <a:noFill/>
        </p:spPr>
        <p:txBody>
          <a:bodyPr wrap="square" rtlCol="0">
            <a:spAutoFit/>
          </a:bodyPr>
          <a:lstStyle/>
          <a:p>
            <a:pPr>
              <a:lnSpc>
                <a:spcPct val="75000"/>
              </a:lnSpc>
            </a:pPr>
            <a:r>
              <a:rPr lang="en-US" sz="2800" b="1" dirty="0" smtClean="0">
                <a:solidFill>
                  <a:schemeClr val="accent4">
                    <a:lumMod val="10000"/>
                  </a:schemeClr>
                </a:solidFill>
              </a:rPr>
              <a:t>Position</a:t>
            </a:r>
          </a:p>
        </p:txBody>
      </p:sp>
      <p:sp>
        <p:nvSpPr>
          <p:cNvPr id="18" name="TextBox 17"/>
          <p:cNvSpPr txBox="1"/>
          <p:nvPr/>
        </p:nvSpPr>
        <p:spPr>
          <a:xfrm>
            <a:off x="5334000" y="4842302"/>
            <a:ext cx="2514600" cy="415498"/>
          </a:xfrm>
          <a:prstGeom prst="rect">
            <a:avLst/>
          </a:prstGeom>
          <a:noFill/>
        </p:spPr>
        <p:txBody>
          <a:bodyPr wrap="square" rtlCol="0">
            <a:spAutoFit/>
          </a:bodyPr>
          <a:lstStyle/>
          <a:p>
            <a:pPr>
              <a:lnSpc>
                <a:spcPct val="75000"/>
              </a:lnSpc>
            </a:pPr>
            <a:r>
              <a:rPr lang="en-US" sz="2800" b="1" dirty="0" smtClean="0">
                <a:solidFill>
                  <a:schemeClr val="accent4">
                    <a:lumMod val="10000"/>
                  </a:schemeClr>
                </a:solidFill>
              </a:rPr>
              <a:t>Voltage (V)</a:t>
            </a:r>
            <a:endParaRPr lang="en-US" sz="2800" b="1" dirty="0" smtClean="0">
              <a:solidFill>
                <a:schemeClr val="accent4">
                  <a:lumMod val="10000"/>
                </a:schemeClr>
              </a:solidFill>
            </a:endParaRPr>
          </a:p>
        </p:txBody>
      </p:sp>
      <p:sp>
        <p:nvSpPr>
          <p:cNvPr id="19" name="TextBox 18"/>
          <p:cNvSpPr txBox="1"/>
          <p:nvPr/>
        </p:nvSpPr>
        <p:spPr>
          <a:xfrm rot="16200000">
            <a:off x="1707336" y="2302092"/>
            <a:ext cx="3057517" cy="415498"/>
          </a:xfrm>
          <a:prstGeom prst="rect">
            <a:avLst/>
          </a:prstGeom>
          <a:noFill/>
        </p:spPr>
        <p:txBody>
          <a:bodyPr wrap="square" rtlCol="0">
            <a:spAutoFit/>
          </a:bodyPr>
          <a:lstStyle/>
          <a:p>
            <a:pPr>
              <a:lnSpc>
                <a:spcPct val="75000"/>
              </a:lnSpc>
            </a:pPr>
            <a:r>
              <a:rPr lang="en-US" sz="2800" b="1" dirty="0" smtClean="0">
                <a:solidFill>
                  <a:schemeClr val="accent4">
                    <a:lumMod val="10000"/>
                  </a:schemeClr>
                </a:solidFill>
              </a:rPr>
              <a:t>Current (x0.1mA)</a:t>
            </a:r>
            <a:endParaRPr lang="en-US" sz="2800" b="1" dirty="0" smtClean="0">
              <a:solidFill>
                <a:schemeClr val="accent4">
                  <a:lumMod val="10000"/>
                </a:schemeClr>
              </a:solidFill>
            </a:endParaRPr>
          </a:p>
        </p:txBody>
      </p:sp>
    </p:spTree>
    <p:extLst>
      <p:ext uri="{BB962C8B-B14F-4D97-AF65-F5344CB8AC3E}">
        <p14:creationId xmlns:p14="http://schemas.microsoft.com/office/powerpoint/2010/main" val="18246221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7ADC6B5-8A96-4D1D-A280-67668D10F93F}" type="datetime1">
              <a:rPr lang="en-US" smtClean="0"/>
              <a:t>6/4/2014</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TIPP June 5, 2014  </a:t>
            </a:r>
            <a:endParaRPr lang="en-US" dirty="0">
              <a:solidFill>
                <a:srgbClr val="151517"/>
              </a:solidFill>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513" r="9375" b="2373"/>
          <a:stretch/>
        </p:blipFill>
        <p:spPr>
          <a:xfrm>
            <a:off x="657225" y="913086"/>
            <a:ext cx="7572375" cy="5640114"/>
          </a:xfrm>
          <a:prstGeom prst="rect">
            <a:avLst/>
          </a:prstGeom>
        </p:spPr>
      </p:pic>
      <p:sp>
        <p:nvSpPr>
          <p:cNvPr id="8" name="TextBox 7"/>
          <p:cNvSpPr txBox="1"/>
          <p:nvPr/>
        </p:nvSpPr>
        <p:spPr>
          <a:xfrm>
            <a:off x="0" y="29170"/>
            <a:ext cx="9601200" cy="525850"/>
          </a:xfrm>
          <a:prstGeom prst="rect">
            <a:avLst/>
          </a:prstGeom>
          <a:noFill/>
        </p:spPr>
        <p:txBody>
          <a:bodyPr wrap="square" rtlCol="0">
            <a:spAutoFit/>
          </a:bodyPr>
          <a:lstStyle/>
          <a:p>
            <a:pPr>
              <a:lnSpc>
                <a:spcPct val="75000"/>
              </a:lnSpc>
            </a:pPr>
            <a:r>
              <a:rPr lang="en-US" sz="3600" b="1" dirty="0" smtClean="0">
                <a:solidFill>
                  <a:srgbClr val="FF0000"/>
                </a:solidFill>
              </a:rPr>
              <a:t>Pulses from a pair of 8” MCP Al2O3 plates </a:t>
            </a:r>
          </a:p>
        </p:txBody>
      </p:sp>
      <p:sp>
        <p:nvSpPr>
          <p:cNvPr id="10" name="TextBox 9"/>
          <p:cNvSpPr txBox="1"/>
          <p:nvPr/>
        </p:nvSpPr>
        <p:spPr>
          <a:xfrm>
            <a:off x="1752600" y="4343400"/>
            <a:ext cx="2209800" cy="381323"/>
          </a:xfrm>
          <a:prstGeom prst="rect">
            <a:avLst/>
          </a:prstGeom>
          <a:noFill/>
        </p:spPr>
        <p:txBody>
          <a:bodyPr wrap="square" rtlCol="0">
            <a:spAutoFit/>
          </a:bodyPr>
          <a:lstStyle/>
          <a:p>
            <a:pPr>
              <a:lnSpc>
                <a:spcPct val="75000"/>
              </a:lnSpc>
            </a:pPr>
            <a:r>
              <a:rPr lang="en-US" sz="2400" dirty="0" smtClean="0">
                <a:solidFill>
                  <a:srgbClr val="FF0000"/>
                </a:solidFill>
              </a:rPr>
              <a:t>Left end of strip</a:t>
            </a:r>
          </a:p>
        </p:txBody>
      </p:sp>
      <p:sp>
        <p:nvSpPr>
          <p:cNvPr id="12" name="TextBox 11"/>
          <p:cNvSpPr txBox="1"/>
          <p:nvPr/>
        </p:nvSpPr>
        <p:spPr>
          <a:xfrm>
            <a:off x="5715000" y="4343400"/>
            <a:ext cx="2743200" cy="381323"/>
          </a:xfrm>
          <a:prstGeom prst="rect">
            <a:avLst/>
          </a:prstGeom>
          <a:noFill/>
        </p:spPr>
        <p:txBody>
          <a:bodyPr wrap="square" rtlCol="0">
            <a:spAutoFit/>
          </a:bodyPr>
          <a:lstStyle/>
          <a:p>
            <a:pPr>
              <a:lnSpc>
                <a:spcPct val="75000"/>
              </a:lnSpc>
            </a:pPr>
            <a:r>
              <a:rPr lang="en-US" sz="2400" dirty="0" smtClean="0"/>
              <a:t>Right end of strip</a:t>
            </a:r>
          </a:p>
        </p:txBody>
      </p:sp>
      <p:sp>
        <p:nvSpPr>
          <p:cNvPr id="13" name="TextBox 12"/>
          <p:cNvSpPr txBox="1"/>
          <p:nvPr/>
        </p:nvSpPr>
        <p:spPr>
          <a:xfrm>
            <a:off x="3962400" y="665202"/>
            <a:ext cx="4572000" cy="564001"/>
          </a:xfrm>
          <a:prstGeom prst="rect">
            <a:avLst/>
          </a:prstGeom>
          <a:noFill/>
        </p:spPr>
        <p:txBody>
          <a:bodyPr wrap="square" rtlCol="0">
            <a:spAutoFit/>
          </a:bodyPr>
          <a:lstStyle/>
          <a:p>
            <a:pPr>
              <a:lnSpc>
                <a:spcPct val="75000"/>
              </a:lnSpc>
            </a:pPr>
            <a:r>
              <a:rPr lang="en-US" sz="2000" dirty="0" smtClean="0">
                <a:solidFill>
                  <a:schemeClr val="tx1">
                    <a:lumMod val="50000"/>
                    <a:lumOff val="50000"/>
                  </a:schemeClr>
                </a:solidFill>
              </a:rPr>
              <a:t>B. Adams, A. </a:t>
            </a:r>
            <a:r>
              <a:rPr lang="en-US" sz="2000" dirty="0" err="1" smtClean="0">
                <a:solidFill>
                  <a:schemeClr val="tx1">
                    <a:lumMod val="50000"/>
                    <a:lumOff val="50000"/>
                  </a:schemeClr>
                </a:solidFill>
              </a:rPr>
              <a:t>Elagin</a:t>
            </a:r>
            <a:r>
              <a:rPr lang="en-US" sz="2000" dirty="0" smtClean="0">
                <a:solidFill>
                  <a:schemeClr val="tx1">
                    <a:lumMod val="50000"/>
                    <a:lumOff val="50000"/>
                  </a:schemeClr>
                </a:solidFill>
              </a:rPr>
              <a:t>, R. </a:t>
            </a:r>
            <a:r>
              <a:rPr lang="en-US" sz="2000" dirty="0" err="1" smtClean="0">
                <a:solidFill>
                  <a:schemeClr val="tx1">
                    <a:lumMod val="50000"/>
                    <a:lumOff val="50000"/>
                  </a:schemeClr>
                </a:solidFill>
              </a:rPr>
              <a:t>Obaid</a:t>
            </a:r>
            <a:r>
              <a:rPr lang="en-US" sz="2000" dirty="0" smtClean="0">
                <a:solidFill>
                  <a:schemeClr val="tx1">
                    <a:lumMod val="50000"/>
                    <a:lumOff val="50000"/>
                  </a:schemeClr>
                </a:solidFill>
              </a:rPr>
              <a:t>, E. </a:t>
            </a:r>
            <a:r>
              <a:rPr lang="en-US" sz="2000" dirty="0" err="1" smtClean="0">
                <a:solidFill>
                  <a:schemeClr val="tx1">
                    <a:lumMod val="50000"/>
                    <a:lumOff val="50000"/>
                  </a:schemeClr>
                </a:solidFill>
              </a:rPr>
              <a:t>Oberla</a:t>
            </a:r>
            <a:r>
              <a:rPr lang="en-US" sz="2000" dirty="0" smtClean="0">
                <a:solidFill>
                  <a:schemeClr val="tx1">
                    <a:lumMod val="50000"/>
                    <a:lumOff val="50000"/>
                  </a:schemeClr>
                </a:solidFill>
              </a:rPr>
              <a:t>, M. </a:t>
            </a:r>
            <a:r>
              <a:rPr lang="en-US" sz="2000" dirty="0" err="1" smtClean="0">
                <a:solidFill>
                  <a:schemeClr val="tx1">
                    <a:lumMod val="50000"/>
                    <a:lumOff val="50000"/>
                  </a:schemeClr>
                </a:solidFill>
              </a:rPr>
              <a:t>Wetstein</a:t>
            </a:r>
            <a:r>
              <a:rPr lang="en-US" sz="2000" dirty="0" smtClean="0">
                <a:solidFill>
                  <a:schemeClr val="tx1">
                    <a:lumMod val="50000"/>
                    <a:lumOff val="50000"/>
                  </a:schemeClr>
                </a:solidFill>
              </a:rPr>
              <a:t> et al.</a:t>
            </a:r>
          </a:p>
        </p:txBody>
      </p:sp>
      <p:sp>
        <p:nvSpPr>
          <p:cNvPr id="2" name="TextBox 1"/>
          <p:cNvSpPr txBox="1"/>
          <p:nvPr/>
        </p:nvSpPr>
        <p:spPr>
          <a:xfrm>
            <a:off x="76200" y="6396541"/>
            <a:ext cx="6629400" cy="309059"/>
          </a:xfrm>
          <a:prstGeom prst="rect">
            <a:avLst/>
          </a:prstGeom>
          <a:noFill/>
        </p:spPr>
        <p:txBody>
          <a:bodyPr wrap="square" rtlCol="0">
            <a:spAutoFit/>
          </a:bodyPr>
          <a:lstStyle/>
          <a:p>
            <a:pPr>
              <a:lnSpc>
                <a:spcPct val="75000"/>
              </a:lnSpc>
            </a:pPr>
            <a:r>
              <a:rPr lang="en-US" dirty="0" smtClean="0">
                <a:solidFill>
                  <a:schemeClr val="accent4">
                    <a:lumMod val="10000"/>
                  </a:schemeClr>
                </a:solidFill>
              </a:rPr>
              <a:t>(Note-to-self: forward-reference  </a:t>
            </a:r>
            <a:r>
              <a:rPr lang="en-US" dirty="0" smtClean="0">
                <a:solidFill>
                  <a:schemeClr val="accent4">
                    <a:lumMod val="10000"/>
                  </a:schemeClr>
                </a:solidFill>
              </a:rPr>
              <a:t>Eric </a:t>
            </a:r>
            <a:r>
              <a:rPr lang="en-US" dirty="0" err="1" smtClean="0">
                <a:solidFill>
                  <a:schemeClr val="accent4">
                    <a:lumMod val="10000"/>
                  </a:schemeClr>
                </a:solidFill>
              </a:rPr>
              <a:t>Oberla’s</a:t>
            </a:r>
            <a:r>
              <a:rPr lang="en-US" dirty="0" smtClean="0">
                <a:solidFill>
                  <a:schemeClr val="accent4">
                    <a:lumMod val="10000"/>
                  </a:schemeClr>
                </a:solidFill>
              </a:rPr>
              <a:t> </a:t>
            </a:r>
            <a:r>
              <a:rPr lang="en-US" dirty="0" smtClean="0">
                <a:solidFill>
                  <a:schemeClr val="accent4">
                    <a:lumMod val="10000"/>
                  </a:schemeClr>
                </a:solidFill>
              </a:rPr>
              <a:t>single-ended </a:t>
            </a:r>
            <a:r>
              <a:rPr lang="en-US" dirty="0" smtClean="0">
                <a:solidFill>
                  <a:schemeClr val="accent4">
                    <a:lumMod val="10000"/>
                  </a:schemeClr>
                </a:solidFill>
              </a:rPr>
              <a:t>readout)</a:t>
            </a:r>
          </a:p>
        </p:txBody>
      </p:sp>
      <p:sp>
        <p:nvSpPr>
          <p:cNvPr id="6" name="Slide Number Placeholder 5"/>
          <p:cNvSpPr>
            <a:spLocks noGrp="1"/>
          </p:cNvSpPr>
          <p:nvPr>
            <p:ph type="sldNum" sz="quarter" idx="12"/>
          </p:nvPr>
        </p:nvSpPr>
        <p:spPr/>
        <p:txBody>
          <a:bodyPr/>
          <a:lstStyle/>
          <a:p>
            <a:fld id="{6F3AE956-26F0-4794-8F4C-97BAC66ADD21}" type="slidenum">
              <a:rPr lang="en-US" smtClean="0"/>
              <a:pPr/>
              <a:t>24</a:t>
            </a:fld>
            <a:endParaRPr lang="en-US" dirty="0"/>
          </a:p>
        </p:txBody>
      </p:sp>
    </p:spTree>
    <p:extLst>
      <p:ext uri="{BB962C8B-B14F-4D97-AF65-F5344CB8AC3E}">
        <p14:creationId xmlns:p14="http://schemas.microsoft.com/office/powerpoint/2010/main" val="37931315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9982200" cy="685800"/>
          </a:xfrm>
        </p:spPr>
        <p:txBody>
          <a:bodyPr>
            <a:noAutofit/>
          </a:bodyPr>
          <a:lstStyle/>
          <a:p>
            <a:r>
              <a:rPr lang="en-US" sz="6000" b="1" dirty="0" smtClean="0">
                <a:solidFill>
                  <a:srgbClr val="FF0000"/>
                </a:solidFill>
              </a:rPr>
              <a:t> Timing res. agrees with MC</a:t>
            </a:r>
            <a:endParaRPr lang="en-US" sz="6000" b="1" dirty="0">
              <a:solidFill>
                <a:srgbClr val="FF0000"/>
              </a:solidFill>
            </a:endParaRP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2965" t="25424" r="20001" b="7666"/>
          <a:stretch/>
        </p:blipFill>
        <p:spPr>
          <a:xfrm>
            <a:off x="838200" y="693682"/>
            <a:ext cx="7315200" cy="5470635"/>
          </a:xfrm>
          <a:prstGeom prst="rect">
            <a:avLst/>
          </a:prstGeom>
        </p:spPr>
      </p:pic>
      <p:sp>
        <p:nvSpPr>
          <p:cNvPr id="23" name="TextBox 22"/>
          <p:cNvSpPr txBox="1"/>
          <p:nvPr/>
        </p:nvSpPr>
        <p:spPr>
          <a:xfrm>
            <a:off x="3505200" y="4343400"/>
            <a:ext cx="4648200" cy="707886"/>
          </a:xfrm>
          <a:prstGeom prst="rect">
            <a:avLst/>
          </a:prstGeom>
          <a:noFill/>
        </p:spPr>
        <p:txBody>
          <a:bodyPr wrap="square" rtlCol="0">
            <a:spAutoFit/>
          </a:bodyPr>
          <a:lstStyle/>
          <a:p>
            <a:r>
              <a:rPr lang="en-US" sz="2000" b="1" dirty="0" smtClean="0">
                <a:solidFill>
                  <a:srgbClr val="FF0000"/>
                </a:solidFill>
              </a:rPr>
              <a:t>Time resolution</a:t>
            </a:r>
            <a:r>
              <a:rPr lang="en-US" sz="2000" b="1" dirty="0" smtClean="0">
                <a:solidFill>
                  <a:schemeClr val="tx1">
                    <a:lumMod val="75000"/>
                    <a:lumOff val="25000"/>
                  </a:schemeClr>
                </a:solidFill>
              </a:rPr>
              <a:t> on 2 ends of 8”-anode strip </a:t>
            </a:r>
            <a:r>
              <a:rPr lang="en-US" sz="2000" b="1" dirty="0" err="1" smtClean="0">
                <a:solidFill>
                  <a:schemeClr val="tx1">
                    <a:lumMod val="75000"/>
                    <a:lumOff val="25000"/>
                  </a:schemeClr>
                </a:solidFill>
              </a:rPr>
              <a:t>vs</a:t>
            </a:r>
            <a:r>
              <a:rPr lang="en-US" sz="2000" b="1" dirty="0" smtClean="0">
                <a:solidFill>
                  <a:schemeClr val="tx1">
                    <a:lumMod val="75000"/>
                    <a:lumOff val="25000"/>
                  </a:schemeClr>
                </a:solidFill>
              </a:rPr>
              <a:t> (S/N)</a:t>
            </a:r>
            <a:r>
              <a:rPr lang="en-US" sz="2000" b="1" baseline="30000" dirty="0" smtClean="0">
                <a:solidFill>
                  <a:schemeClr val="tx1">
                    <a:lumMod val="75000"/>
                    <a:lumOff val="25000"/>
                  </a:schemeClr>
                </a:solidFill>
              </a:rPr>
              <a:t>-1 </a:t>
            </a:r>
            <a:r>
              <a:rPr lang="en-US" sz="2000" b="1" dirty="0" smtClean="0">
                <a:solidFill>
                  <a:schemeClr val="tx1">
                    <a:lumMod val="75000"/>
                    <a:lumOff val="25000"/>
                  </a:schemeClr>
                </a:solidFill>
              </a:rPr>
              <a:t>  in psec (pair of 8” MCP’s) </a:t>
            </a:r>
            <a:endParaRPr lang="en-US" sz="2000" b="1" baseline="30000" dirty="0" smtClean="0">
              <a:solidFill>
                <a:schemeClr val="tx1">
                  <a:lumMod val="75000"/>
                  <a:lumOff val="25000"/>
                </a:schemeClr>
              </a:solidFill>
            </a:endParaRPr>
          </a:p>
        </p:txBody>
      </p:sp>
      <p:cxnSp>
        <p:nvCxnSpPr>
          <p:cNvPr id="15" name="Straight Arrow Connector 14"/>
          <p:cNvCxnSpPr/>
          <p:nvPr/>
        </p:nvCxnSpPr>
        <p:spPr>
          <a:xfrm flipH="1">
            <a:off x="1676400" y="3114020"/>
            <a:ext cx="685800" cy="924580"/>
          </a:xfrm>
          <a:prstGeom prst="straightConnector1">
            <a:avLst/>
          </a:prstGeom>
          <a:ln w="57150">
            <a:solidFill>
              <a:srgbClr val="FF0000"/>
            </a:solidFill>
            <a:tailEnd type="arrow"/>
          </a:ln>
        </p:spPr>
        <p:style>
          <a:lnRef idx="3">
            <a:schemeClr val="dk1"/>
          </a:lnRef>
          <a:fillRef idx="0">
            <a:schemeClr val="dk1"/>
          </a:fillRef>
          <a:effectRef idx="2">
            <a:schemeClr val="dk1"/>
          </a:effectRef>
          <a:fontRef idx="minor">
            <a:schemeClr val="tx1"/>
          </a:fontRef>
        </p:style>
      </p:cxnSp>
      <p:sp>
        <p:nvSpPr>
          <p:cNvPr id="18" name="TextBox 17"/>
          <p:cNvSpPr txBox="1"/>
          <p:nvPr/>
        </p:nvSpPr>
        <p:spPr>
          <a:xfrm>
            <a:off x="2286000" y="2514600"/>
            <a:ext cx="2514600" cy="523220"/>
          </a:xfrm>
          <a:prstGeom prst="rect">
            <a:avLst/>
          </a:prstGeom>
          <a:noFill/>
        </p:spPr>
        <p:txBody>
          <a:bodyPr wrap="square" rtlCol="0">
            <a:spAutoFit/>
          </a:bodyPr>
          <a:lstStyle/>
          <a:p>
            <a:r>
              <a:rPr lang="en-US" sz="2800" b="1" dirty="0" smtClean="0">
                <a:solidFill>
                  <a:srgbClr val="FF0000"/>
                </a:solidFill>
              </a:rPr>
              <a:t>&lt; 6 psec</a:t>
            </a:r>
          </a:p>
        </p:txBody>
      </p:sp>
      <p:sp>
        <p:nvSpPr>
          <p:cNvPr id="20" name="TextBox 19"/>
          <p:cNvSpPr txBox="1"/>
          <p:nvPr/>
        </p:nvSpPr>
        <p:spPr>
          <a:xfrm>
            <a:off x="1371600" y="6164318"/>
            <a:ext cx="6858000" cy="400110"/>
          </a:xfrm>
          <a:prstGeom prst="rect">
            <a:avLst/>
          </a:prstGeom>
          <a:noFill/>
        </p:spPr>
        <p:txBody>
          <a:bodyPr wrap="square" rtlCol="0">
            <a:spAutoFit/>
          </a:bodyPr>
          <a:lstStyle/>
          <a:p>
            <a:r>
              <a:rPr lang="en-US" sz="2000" dirty="0" smtClean="0">
                <a:solidFill>
                  <a:schemeClr val="accent4">
                    <a:lumMod val="10000"/>
                  </a:schemeClr>
                </a:solidFill>
              </a:rPr>
              <a:t>M. </a:t>
            </a:r>
            <a:r>
              <a:rPr lang="en-US" sz="2000" dirty="0" err="1" smtClean="0">
                <a:solidFill>
                  <a:schemeClr val="accent4">
                    <a:lumMod val="10000"/>
                  </a:schemeClr>
                </a:solidFill>
              </a:rPr>
              <a:t>Wetstein</a:t>
            </a:r>
            <a:r>
              <a:rPr lang="en-US" sz="2000" dirty="0" smtClean="0">
                <a:solidFill>
                  <a:schemeClr val="accent4">
                    <a:lumMod val="10000"/>
                  </a:schemeClr>
                </a:solidFill>
              </a:rPr>
              <a:t>, B. Adams, A. </a:t>
            </a:r>
            <a:r>
              <a:rPr lang="en-US" sz="2000" dirty="0" err="1" smtClean="0">
                <a:solidFill>
                  <a:schemeClr val="accent4">
                    <a:lumMod val="10000"/>
                  </a:schemeClr>
                </a:solidFill>
              </a:rPr>
              <a:t>Elagin</a:t>
            </a:r>
            <a:r>
              <a:rPr lang="en-US" sz="2000" dirty="0" smtClean="0">
                <a:solidFill>
                  <a:schemeClr val="accent4">
                    <a:lumMod val="10000"/>
                  </a:schemeClr>
                </a:solidFill>
              </a:rPr>
              <a:t>, R. </a:t>
            </a:r>
            <a:r>
              <a:rPr lang="en-US" sz="2000" dirty="0" err="1" smtClean="0">
                <a:solidFill>
                  <a:schemeClr val="accent4">
                    <a:lumMod val="10000"/>
                  </a:schemeClr>
                </a:solidFill>
              </a:rPr>
              <a:t>Obaid</a:t>
            </a:r>
            <a:r>
              <a:rPr lang="en-US" sz="2000" dirty="0" smtClean="0">
                <a:solidFill>
                  <a:schemeClr val="accent4">
                    <a:lumMod val="10000"/>
                  </a:schemeClr>
                </a:solidFill>
              </a:rPr>
              <a:t>, A. </a:t>
            </a:r>
            <a:r>
              <a:rPr lang="en-US" sz="2000" dirty="0" err="1" smtClean="0">
                <a:solidFill>
                  <a:schemeClr val="accent4">
                    <a:lumMod val="10000"/>
                  </a:schemeClr>
                </a:solidFill>
              </a:rPr>
              <a:t>Vostrikov</a:t>
            </a:r>
            <a:r>
              <a:rPr lang="en-US" sz="2000" dirty="0" smtClean="0">
                <a:solidFill>
                  <a:schemeClr val="accent4">
                    <a:lumMod val="10000"/>
                  </a:schemeClr>
                </a:solidFill>
              </a:rPr>
              <a:t>, …</a:t>
            </a:r>
          </a:p>
        </p:txBody>
      </p:sp>
      <p:cxnSp>
        <p:nvCxnSpPr>
          <p:cNvPr id="26" name="Straight Arrow Connector 25"/>
          <p:cNvCxnSpPr/>
          <p:nvPr/>
        </p:nvCxnSpPr>
        <p:spPr>
          <a:xfrm>
            <a:off x="685800" y="4953000"/>
            <a:ext cx="762000" cy="0"/>
          </a:xfrm>
          <a:prstGeom prst="straightConnector1">
            <a:avLst/>
          </a:prstGeom>
          <a:ln w="57150">
            <a:solidFill>
              <a:srgbClr val="FF0000"/>
            </a:solidFill>
            <a:tailEnd type="arrow"/>
          </a:ln>
        </p:spPr>
        <p:style>
          <a:lnRef idx="3">
            <a:schemeClr val="dk1"/>
          </a:lnRef>
          <a:fillRef idx="0">
            <a:schemeClr val="dk1"/>
          </a:fillRef>
          <a:effectRef idx="2">
            <a:schemeClr val="dk1"/>
          </a:effectRef>
          <a:fontRef idx="minor">
            <a:schemeClr val="tx1"/>
          </a:fontRef>
        </p:style>
      </p:cxnSp>
      <p:sp>
        <p:nvSpPr>
          <p:cNvPr id="30" name="TextBox 29"/>
          <p:cNvSpPr txBox="1"/>
          <p:nvPr/>
        </p:nvSpPr>
        <p:spPr>
          <a:xfrm>
            <a:off x="0" y="4666869"/>
            <a:ext cx="1752600" cy="590931"/>
          </a:xfrm>
          <a:prstGeom prst="rect">
            <a:avLst/>
          </a:prstGeom>
          <a:noFill/>
        </p:spPr>
        <p:txBody>
          <a:bodyPr wrap="square" rtlCol="0">
            <a:spAutoFit/>
          </a:bodyPr>
          <a:lstStyle/>
          <a:p>
            <a:pPr>
              <a:lnSpc>
                <a:spcPct val="80000"/>
              </a:lnSpc>
            </a:pPr>
            <a:r>
              <a:rPr lang="en-US" sz="2000" b="1" dirty="0" smtClean="0">
                <a:solidFill>
                  <a:srgbClr val="FF0000"/>
                </a:solidFill>
              </a:rPr>
              <a:t>Laser spot </a:t>
            </a:r>
          </a:p>
          <a:p>
            <a:pPr>
              <a:lnSpc>
                <a:spcPct val="80000"/>
              </a:lnSpc>
            </a:pPr>
            <a:r>
              <a:rPr lang="en-US" sz="2000" b="1" dirty="0" smtClean="0">
                <a:solidFill>
                  <a:srgbClr val="FF0000"/>
                </a:solidFill>
              </a:rPr>
              <a:t>size</a:t>
            </a:r>
          </a:p>
        </p:txBody>
      </p:sp>
      <p:sp>
        <p:nvSpPr>
          <p:cNvPr id="4" name="Footer Placeholder 3"/>
          <p:cNvSpPr>
            <a:spLocks noGrp="1"/>
          </p:cNvSpPr>
          <p:nvPr>
            <p:ph type="ftr" sz="quarter" idx="11"/>
          </p:nvPr>
        </p:nvSpPr>
        <p:spPr/>
        <p:txBody>
          <a:bodyPr/>
          <a:lstStyle/>
          <a:p>
            <a:r>
              <a:rPr lang="en-US" smtClean="0"/>
              <a:t>IIT Colloquium April 2013</a:t>
            </a:r>
            <a:endParaRPr lang="en-US" dirty="0"/>
          </a:p>
        </p:txBody>
      </p:sp>
      <p:sp>
        <p:nvSpPr>
          <p:cNvPr id="6" name="Slide Number Placeholder 5"/>
          <p:cNvSpPr>
            <a:spLocks noGrp="1"/>
          </p:cNvSpPr>
          <p:nvPr>
            <p:ph type="sldNum" sz="quarter" idx="12"/>
          </p:nvPr>
        </p:nvSpPr>
        <p:spPr/>
        <p:txBody>
          <a:bodyPr/>
          <a:lstStyle/>
          <a:p>
            <a:fld id="{6F3AE956-26F0-4794-8F4C-97BAC66ADD21}" type="slidenum">
              <a:rPr lang="en-US" smtClean="0"/>
              <a:t>25</a:t>
            </a:fld>
            <a:endParaRPr lang="en-US"/>
          </a:p>
        </p:txBody>
      </p:sp>
      <p:sp>
        <p:nvSpPr>
          <p:cNvPr id="7" name="Date Placeholder 6"/>
          <p:cNvSpPr>
            <a:spLocks noGrp="1"/>
          </p:cNvSpPr>
          <p:nvPr>
            <p:ph type="dt" sz="half" idx="10"/>
          </p:nvPr>
        </p:nvSpPr>
        <p:spPr/>
        <p:txBody>
          <a:bodyPr/>
          <a:lstStyle/>
          <a:p>
            <a:fld id="{FD633CA9-4AD7-4718-A4C0-63722A3E9ED1}" type="datetime1">
              <a:rPr lang="en-US" smtClean="0"/>
              <a:t>6/4/2014</a:t>
            </a:fld>
            <a:endParaRPr lang="en-US"/>
          </a:p>
        </p:txBody>
      </p:sp>
    </p:spTree>
    <p:extLst>
      <p:ext uri="{BB962C8B-B14F-4D97-AF65-F5344CB8AC3E}">
        <p14:creationId xmlns:p14="http://schemas.microsoft.com/office/powerpoint/2010/main" val="25594310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9296400" cy="1143000"/>
          </a:xfrm>
        </p:spPr>
        <p:txBody>
          <a:bodyPr>
            <a:noAutofit/>
          </a:bodyPr>
          <a:lstStyle/>
          <a:p>
            <a:r>
              <a:rPr lang="en-US" sz="4800" b="1" dirty="0" smtClean="0"/>
              <a:t>Demonstrated Position Sensitivity</a:t>
            </a:r>
            <a:endParaRPr lang="en-US" sz="4800" b="1"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221" y="1295400"/>
            <a:ext cx="2540579" cy="3810868"/>
          </a:xfrm>
        </p:spPr>
      </p:pic>
      <p:sp>
        <p:nvSpPr>
          <p:cNvPr id="4" name="Date Placeholder 3"/>
          <p:cNvSpPr>
            <a:spLocks noGrp="1"/>
          </p:cNvSpPr>
          <p:nvPr>
            <p:ph type="dt" sz="half" idx="10"/>
          </p:nvPr>
        </p:nvSpPr>
        <p:spPr/>
        <p:txBody>
          <a:bodyPr/>
          <a:lstStyle/>
          <a:p>
            <a:fld id="{C91AC1E2-A6C9-488B-B12D-71B7701361E8}" type="datetime1">
              <a:rPr lang="en-US" smtClean="0"/>
              <a:t>6/4/2014</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TIPP 2014</a:t>
            </a:r>
            <a:endParaRPr lang="en-US" dirty="0">
              <a:solidFill>
                <a:srgbClr val="151517"/>
              </a:solidFill>
            </a:endParaRPr>
          </a:p>
        </p:txBody>
      </p:sp>
      <p:sp>
        <p:nvSpPr>
          <p:cNvPr id="6" name="Slide Number Placeholder 5"/>
          <p:cNvSpPr>
            <a:spLocks noGrp="1"/>
          </p:cNvSpPr>
          <p:nvPr>
            <p:ph type="sldNum" sz="quarter" idx="12"/>
          </p:nvPr>
        </p:nvSpPr>
        <p:spPr/>
        <p:txBody>
          <a:bodyPr/>
          <a:lstStyle/>
          <a:p>
            <a:fld id="{6F3AE956-26F0-4794-8F4C-97BAC66ADD21}" type="slidenum">
              <a:rPr lang="en-US" smtClean="0"/>
              <a:pPr/>
              <a:t>26</a:t>
            </a:fld>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1242102"/>
            <a:ext cx="6535994" cy="4930098"/>
          </a:xfrm>
          <a:prstGeom prst="rect">
            <a:avLst/>
          </a:prstGeom>
        </p:spPr>
      </p:pic>
      <p:sp>
        <p:nvSpPr>
          <p:cNvPr id="10" name="TextBox 9"/>
          <p:cNvSpPr txBox="1"/>
          <p:nvPr/>
        </p:nvSpPr>
        <p:spPr>
          <a:xfrm>
            <a:off x="4953000" y="699737"/>
            <a:ext cx="3657600" cy="533400"/>
          </a:xfrm>
          <a:prstGeom prst="rect">
            <a:avLst/>
          </a:prstGeom>
          <a:noFill/>
        </p:spPr>
        <p:txBody>
          <a:bodyPr wrap="square" rtlCol="0">
            <a:spAutoFit/>
          </a:bodyPr>
          <a:lstStyle/>
          <a:p>
            <a:r>
              <a:rPr lang="en-US" sz="2800" b="1" dirty="0" err="1" smtClean="0">
                <a:solidFill>
                  <a:schemeClr val="accent4">
                    <a:lumMod val="10000"/>
                  </a:schemeClr>
                </a:solidFill>
              </a:rPr>
              <a:t>Razib’s</a:t>
            </a:r>
            <a:r>
              <a:rPr lang="en-US" sz="2800" b="1" dirty="0" smtClean="0">
                <a:solidFill>
                  <a:schemeClr val="accent4">
                    <a:lumMod val="10000"/>
                  </a:schemeClr>
                </a:solidFill>
              </a:rPr>
              <a:t> scanning stage</a:t>
            </a:r>
          </a:p>
        </p:txBody>
      </p:sp>
      <p:sp>
        <p:nvSpPr>
          <p:cNvPr id="12" name="TextBox 11"/>
          <p:cNvSpPr txBox="1"/>
          <p:nvPr/>
        </p:nvSpPr>
        <p:spPr>
          <a:xfrm>
            <a:off x="0" y="5334000"/>
            <a:ext cx="3657600" cy="954107"/>
          </a:xfrm>
          <a:prstGeom prst="rect">
            <a:avLst/>
          </a:prstGeom>
          <a:noFill/>
        </p:spPr>
        <p:txBody>
          <a:bodyPr wrap="square" rtlCol="0">
            <a:spAutoFit/>
          </a:bodyPr>
          <a:lstStyle/>
          <a:p>
            <a:r>
              <a:rPr lang="en-US" sz="2800" b="1" dirty="0" smtClean="0">
                <a:solidFill>
                  <a:schemeClr val="accent4">
                    <a:lumMod val="10000"/>
                  </a:schemeClr>
                </a:solidFill>
              </a:rPr>
              <a:t>4-tile 	`tile-row’ </a:t>
            </a:r>
          </a:p>
          <a:p>
            <a:r>
              <a:rPr lang="en-US" sz="2800" b="1" dirty="0">
                <a:solidFill>
                  <a:schemeClr val="accent4">
                    <a:lumMod val="10000"/>
                  </a:schemeClr>
                </a:solidFill>
              </a:rPr>
              <a:t>o</a:t>
            </a:r>
            <a:r>
              <a:rPr lang="en-US" sz="2800" b="1" dirty="0" smtClean="0">
                <a:solidFill>
                  <a:schemeClr val="accent4">
                    <a:lumMod val="10000"/>
                  </a:schemeClr>
                </a:solidFill>
              </a:rPr>
              <a:t>f </a:t>
            </a:r>
            <a:r>
              <a:rPr lang="en-US" sz="2800" b="1" dirty="0" err="1" smtClean="0">
                <a:solidFill>
                  <a:schemeClr val="accent4">
                    <a:lumMod val="10000"/>
                  </a:schemeClr>
                </a:solidFill>
              </a:rPr>
              <a:t>Supermodule</a:t>
            </a:r>
            <a:endParaRPr lang="en-US" sz="2800" b="1" dirty="0" smtClean="0">
              <a:solidFill>
                <a:schemeClr val="accent4">
                  <a:lumMod val="10000"/>
                </a:schemeClr>
              </a:solidFill>
            </a:endParaRPr>
          </a:p>
        </p:txBody>
      </p:sp>
      <p:sp>
        <p:nvSpPr>
          <p:cNvPr id="13" name="TextBox 12"/>
          <p:cNvSpPr txBox="1"/>
          <p:nvPr/>
        </p:nvSpPr>
        <p:spPr>
          <a:xfrm>
            <a:off x="2743200" y="6019800"/>
            <a:ext cx="6400800" cy="523220"/>
          </a:xfrm>
          <a:prstGeom prst="rect">
            <a:avLst/>
          </a:prstGeom>
          <a:noFill/>
        </p:spPr>
        <p:txBody>
          <a:bodyPr wrap="square" rtlCol="0">
            <a:spAutoFit/>
          </a:bodyPr>
          <a:lstStyle/>
          <a:p>
            <a:r>
              <a:rPr lang="en-US" sz="2800" b="1" dirty="0" smtClean="0">
                <a:solidFill>
                  <a:schemeClr val="accent4">
                    <a:lumMod val="10000"/>
                  </a:schemeClr>
                </a:solidFill>
              </a:rPr>
              <a:t>Time difference of 2 ends </a:t>
            </a:r>
            <a:r>
              <a:rPr lang="en-US" sz="2800" b="1" dirty="0" err="1" smtClean="0">
                <a:solidFill>
                  <a:schemeClr val="accent4">
                    <a:lumMod val="10000"/>
                  </a:schemeClr>
                </a:solidFill>
              </a:rPr>
              <a:t>vs</a:t>
            </a:r>
            <a:r>
              <a:rPr lang="en-US" sz="2800" b="1" dirty="0" smtClean="0">
                <a:solidFill>
                  <a:schemeClr val="accent4">
                    <a:lumMod val="10000"/>
                  </a:schemeClr>
                </a:solidFill>
              </a:rPr>
              <a:t> laser position</a:t>
            </a:r>
          </a:p>
        </p:txBody>
      </p:sp>
    </p:spTree>
    <p:extLst>
      <p:ext uri="{BB962C8B-B14F-4D97-AF65-F5344CB8AC3E}">
        <p14:creationId xmlns:p14="http://schemas.microsoft.com/office/powerpoint/2010/main" val="7608284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639762"/>
          </a:xfrm>
        </p:spPr>
        <p:txBody>
          <a:bodyPr>
            <a:noAutofit/>
          </a:bodyPr>
          <a:lstStyle/>
          <a:p>
            <a:r>
              <a:rPr lang="en-US" sz="5400" b="1" dirty="0" smtClean="0"/>
              <a:t>Breaking the 1-Psec Barrier</a:t>
            </a:r>
            <a:endParaRPr lang="en-US" sz="5400" b="1" dirty="0"/>
          </a:p>
        </p:txBody>
      </p:sp>
      <p:sp>
        <p:nvSpPr>
          <p:cNvPr id="4" name="Date Placeholder 3"/>
          <p:cNvSpPr>
            <a:spLocks noGrp="1"/>
          </p:cNvSpPr>
          <p:nvPr>
            <p:ph type="dt" sz="half" idx="10"/>
          </p:nvPr>
        </p:nvSpPr>
        <p:spPr/>
        <p:txBody>
          <a:bodyPr/>
          <a:lstStyle/>
          <a:p>
            <a:fld id="{F9359670-6383-482C-B1C5-690C99A9A0A5}" type="datetime1">
              <a:rPr lang="en-US" smtClean="0"/>
              <a:t>6/4/2014</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TIPP June 5, 2014  </a:t>
            </a:r>
            <a:endParaRPr lang="en-US" dirty="0">
              <a:solidFill>
                <a:srgbClr val="151517"/>
              </a:solidFill>
            </a:endParaRPr>
          </a:p>
        </p:txBody>
      </p:sp>
      <p:sp>
        <p:nvSpPr>
          <p:cNvPr id="6" name="Slide Number Placeholder 5"/>
          <p:cNvSpPr>
            <a:spLocks noGrp="1"/>
          </p:cNvSpPr>
          <p:nvPr>
            <p:ph type="sldNum" sz="quarter" idx="12"/>
          </p:nvPr>
        </p:nvSpPr>
        <p:spPr/>
        <p:txBody>
          <a:bodyPr/>
          <a:lstStyle/>
          <a:p>
            <a:fld id="{6F3AE956-26F0-4794-8F4C-97BAC66ADD21}" type="slidenum">
              <a:rPr lang="en-US" smtClean="0"/>
              <a:pPr/>
              <a:t>27</a:t>
            </a:fld>
            <a:endParaRPr lang="en-US" dirty="0"/>
          </a:p>
        </p:txBody>
      </p:sp>
      <p:sp>
        <p:nvSpPr>
          <p:cNvPr id="3" name="TextBox 2"/>
          <p:cNvSpPr txBox="1"/>
          <p:nvPr/>
        </p:nvSpPr>
        <p:spPr>
          <a:xfrm>
            <a:off x="2771" y="609600"/>
            <a:ext cx="9144000" cy="1061829"/>
          </a:xfrm>
          <a:prstGeom prst="rect">
            <a:avLst/>
          </a:prstGeom>
          <a:noFill/>
        </p:spPr>
        <p:txBody>
          <a:bodyPr wrap="square" rtlCol="0">
            <a:spAutoFit/>
          </a:bodyPr>
          <a:lstStyle/>
          <a:p>
            <a:pPr>
              <a:lnSpc>
                <a:spcPct val="75000"/>
              </a:lnSpc>
            </a:pPr>
            <a:r>
              <a:rPr lang="en-US" sz="2800" b="1" dirty="0" smtClean="0">
                <a:solidFill>
                  <a:schemeClr val="accent4">
                    <a:lumMod val="10000"/>
                  </a:schemeClr>
                </a:solidFill>
                <a:latin typeface="Comic Sans MS" panose="030F0702030302020204" pitchFamily="66" charset="0"/>
              </a:rPr>
              <a:t>Summarize </a:t>
            </a:r>
            <a:r>
              <a:rPr lang="en-US" sz="2800" b="1" dirty="0">
                <a:solidFill>
                  <a:schemeClr val="accent4">
                    <a:lumMod val="10000"/>
                  </a:schemeClr>
                </a:solidFill>
                <a:latin typeface="Comic Sans MS" panose="030F0702030302020204" pitchFamily="66" charset="0"/>
              </a:rPr>
              <a:t>w</a:t>
            </a:r>
            <a:r>
              <a:rPr lang="en-US" sz="2800" b="1" dirty="0" smtClean="0">
                <a:solidFill>
                  <a:schemeClr val="accent4">
                    <a:lumMod val="10000"/>
                  </a:schemeClr>
                </a:solidFill>
                <a:latin typeface="Comic Sans MS" panose="030F0702030302020204" pitchFamily="66" charset="0"/>
              </a:rPr>
              <a:t>here are we now:</a:t>
            </a:r>
          </a:p>
          <a:p>
            <a:pPr marL="914400" lvl="1" indent="-457200">
              <a:lnSpc>
                <a:spcPct val="75000"/>
              </a:lnSpc>
              <a:buFont typeface="Arial" panose="020B0604020202020204" pitchFamily="34" charset="0"/>
              <a:buChar char="•"/>
            </a:pPr>
            <a:r>
              <a:rPr lang="en-US" sz="2800" b="1" dirty="0" smtClean="0">
                <a:solidFill>
                  <a:schemeClr val="tx1">
                    <a:lumMod val="50000"/>
                    <a:lumOff val="50000"/>
                  </a:schemeClr>
                </a:solidFill>
                <a:latin typeface="Comic Sans MS" panose="030F0702030302020204" pitchFamily="66" charset="0"/>
              </a:rPr>
              <a:t>The TTS (Transit-Time-Spread: </a:t>
            </a:r>
            <a:r>
              <a:rPr lang="en-US" sz="2400" b="1" dirty="0" smtClean="0">
                <a:solidFill>
                  <a:schemeClr val="tx1">
                    <a:lumMod val="50000"/>
                    <a:lumOff val="50000"/>
                  </a:schemeClr>
                </a:solidFill>
                <a:latin typeface="Comic Sans MS" panose="030F0702030302020204" pitchFamily="66" charset="0"/>
              </a:rPr>
              <a:t>FWHM</a:t>
            </a:r>
            <a:r>
              <a:rPr lang="en-US" sz="2800" b="1" dirty="0" smtClean="0">
                <a:solidFill>
                  <a:schemeClr val="tx1">
                    <a:lumMod val="50000"/>
                    <a:lumOff val="50000"/>
                  </a:schemeClr>
                </a:solidFill>
                <a:latin typeface="Comic Sans MS" panose="030F0702030302020204" pitchFamily="66" charset="0"/>
              </a:rPr>
              <a:t>) ~50psec for large pulses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9252" y="1676400"/>
            <a:ext cx="2421948" cy="1712561"/>
          </a:xfrm>
          <a:prstGeom prst="rect">
            <a:avLst/>
          </a:prstGeom>
        </p:spPr>
      </p:pic>
      <p:sp>
        <p:nvSpPr>
          <p:cNvPr id="8" name="TextBox 7"/>
          <p:cNvSpPr txBox="1"/>
          <p:nvPr/>
        </p:nvSpPr>
        <p:spPr>
          <a:xfrm>
            <a:off x="152400" y="3581400"/>
            <a:ext cx="9144000" cy="3970318"/>
          </a:xfrm>
          <a:prstGeom prst="rect">
            <a:avLst/>
          </a:prstGeom>
          <a:noFill/>
        </p:spPr>
        <p:txBody>
          <a:bodyPr wrap="square" rtlCol="0">
            <a:spAutoFit/>
          </a:bodyPr>
          <a:lstStyle/>
          <a:p>
            <a:pPr marL="914400" lvl="1" indent="-457200">
              <a:lnSpc>
                <a:spcPct val="75000"/>
              </a:lnSpc>
              <a:buFont typeface="Arial" panose="020B0604020202020204" pitchFamily="34" charset="0"/>
              <a:buChar char="•"/>
            </a:pPr>
            <a:r>
              <a:rPr lang="en-US" sz="2800" b="1" dirty="0" smtClean="0">
                <a:solidFill>
                  <a:srgbClr val="FF0000"/>
                </a:solidFill>
                <a:latin typeface="Comic Sans MS" panose="030F0702030302020204" pitchFamily="66" charset="0"/>
              </a:rPr>
              <a:t>We measured in the Fermilab Test Beam (T979, 2008) that </a:t>
            </a:r>
            <a:r>
              <a:rPr lang="en-US" sz="2800" b="1" dirty="0">
                <a:solidFill>
                  <a:srgbClr val="FF0000"/>
                </a:solidFill>
                <a:latin typeface="Comic Sans MS" panose="030F0702030302020204" pitchFamily="66" charset="0"/>
              </a:rPr>
              <a:t>a</a:t>
            </a:r>
            <a:r>
              <a:rPr lang="en-US" sz="2800" b="1" dirty="0" smtClean="0">
                <a:solidFill>
                  <a:srgbClr val="FF0000"/>
                </a:solidFill>
                <a:latin typeface="Comic Sans MS" panose="030F0702030302020204" pitchFamily="66" charset="0"/>
              </a:rPr>
              <a:t> </a:t>
            </a:r>
            <a:r>
              <a:rPr lang="en-US" sz="2800" b="1" dirty="0" err="1" smtClean="0">
                <a:solidFill>
                  <a:srgbClr val="FF0000"/>
                </a:solidFill>
                <a:latin typeface="Comic Sans MS" panose="030F0702030302020204" pitchFamily="66" charset="0"/>
              </a:rPr>
              <a:t>Photonis</a:t>
            </a:r>
            <a:r>
              <a:rPr lang="en-US" sz="2800" b="1" dirty="0" smtClean="0">
                <a:solidFill>
                  <a:srgbClr val="FF0000"/>
                </a:solidFill>
                <a:latin typeface="Comic Sans MS" panose="030F0702030302020204" pitchFamily="66" charset="0"/>
              </a:rPr>
              <a:t> </a:t>
            </a:r>
            <a:r>
              <a:rPr lang="en-US" sz="2800" b="1" dirty="0" err="1" smtClean="0">
                <a:solidFill>
                  <a:srgbClr val="FF0000"/>
                </a:solidFill>
                <a:latin typeface="Comic Sans MS" panose="030F0702030302020204" pitchFamily="66" charset="0"/>
              </a:rPr>
              <a:t>Planicon</a:t>
            </a:r>
            <a:r>
              <a:rPr lang="en-US" sz="2800" b="1" dirty="0" smtClean="0">
                <a:solidFill>
                  <a:srgbClr val="FF0000"/>
                </a:solidFill>
                <a:latin typeface="Comic Sans MS" panose="030F0702030302020204" pitchFamily="66" charset="0"/>
              </a:rPr>
              <a:t> with an 8-mm quartz radiator produces ~50 PEs (Photo-Electrons) when a charged particle traverses the radiator and window</a:t>
            </a:r>
          </a:p>
          <a:p>
            <a:pPr marL="914400" lvl="1" indent="-457200">
              <a:lnSpc>
                <a:spcPct val="75000"/>
              </a:lnSpc>
              <a:buFont typeface="Arial" panose="020B0604020202020204" pitchFamily="34" charset="0"/>
              <a:buChar char="•"/>
            </a:pPr>
            <a:endParaRPr lang="en-US" sz="2800" b="1" dirty="0" smtClean="0">
              <a:solidFill>
                <a:schemeClr val="accent4">
                  <a:lumMod val="10000"/>
                </a:schemeClr>
              </a:solidFill>
              <a:latin typeface="Comic Sans MS" panose="030F0702030302020204" pitchFamily="66" charset="0"/>
            </a:endParaRPr>
          </a:p>
          <a:p>
            <a:pPr marL="914400" lvl="1" indent="-457200">
              <a:lnSpc>
                <a:spcPct val="75000"/>
              </a:lnSpc>
              <a:buFont typeface="Arial" panose="020B0604020202020204" pitchFamily="34" charset="0"/>
              <a:buChar char="•"/>
            </a:pPr>
            <a:r>
              <a:rPr lang="en-US" sz="2800" b="1" dirty="0" smtClean="0">
                <a:solidFill>
                  <a:schemeClr val="accent4">
                    <a:lumMod val="10000"/>
                  </a:schemeClr>
                </a:solidFill>
                <a:latin typeface="Comic Sans MS" panose="030F0702030302020204" pitchFamily="66" charset="0"/>
              </a:rPr>
              <a:t>The present precision is completely dominated by the measuring setups and not the intrinsic resolution of the pulse generation or time measurement</a:t>
            </a:r>
          </a:p>
          <a:p>
            <a:pPr marL="914400" lvl="1" indent="-457200">
              <a:lnSpc>
                <a:spcPct val="75000"/>
              </a:lnSpc>
              <a:buFont typeface="Arial" panose="020B0604020202020204" pitchFamily="34" charset="0"/>
              <a:buChar char="•"/>
            </a:pPr>
            <a:endParaRPr lang="en-US" sz="2800" b="1" dirty="0" smtClean="0">
              <a:solidFill>
                <a:schemeClr val="accent4">
                  <a:lumMod val="10000"/>
                </a:schemeClr>
              </a:solidFill>
              <a:latin typeface="Comic Sans MS" panose="030F0702030302020204" pitchFamily="66" charset="0"/>
            </a:endParaRPr>
          </a:p>
          <a:p>
            <a:pPr marL="914400" lvl="1" indent="-457200" algn="r">
              <a:lnSpc>
                <a:spcPct val="75000"/>
              </a:lnSpc>
              <a:buFont typeface="Arial" panose="020B0604020202020204" pitchFamily="34" charset="0"/>
              <a:buChar char="•"/>
            </a:pPr>
            <a:endParaRPr lang="en-US" sz="2800" b="1" dirty="0" smtClean="0">
              <a:solidFill>
                <a:schemeClr val="accent4">
                  <a:lumMod val="10000"/>
                </a:schemeClr>
              </a:solidFill>
              <a:latin typeface="Comic Sans MS" panose="030F0702030302020204" pitchFamily="66" charset="0"/>
            </a:endParaRPr>
          </a:p>
        </p:txBody>
      </p:sp>
      <p:cxnSp>
        <p:nvCxnSpPr>
          <p:cNvPr id="10" name="Straight Connector 9"/>
          <p:cNvCxnSpPr/>
          <p:nvPr/>
        </p:nvCxnSpPr>
        <p:spPr>
          <a:xfrm>
            <a:off x="609600" y="1600200"/>
            <a:ext cx="8001000" cy="0"/>
          </a:xfrm>
          <a:prstGeom prst="line">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62000" y="5334000"/>
            <a:ext cx="8001000" cy="0"/>
          </a:xfrm>
          <a:prstGeom prst="line">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219200" y="1981200"/>
            <a:ext cx="2514600" cy="415498"/>
          </a:xfrm>
          <a:prstGeom prst="rect">
            <a:avLst/>
          </a:prstGeom>
          <a:noFill/>
        </p:spPr>
        <p:txBody>
          <a:bodyPr wrap="square" rtlCol="0">
            <a:spAutoFit/>
          </a:bodyPr>
          <a:lstStyle/>
          <a:p>
            <a:pPr>
              <a:lnSpc>
                <a:spcPct val="75000"/>
              </a:lnSpc>
            </a:pPr>
            <a:r>
              <a:rPr lang="en-US" sz="2800" b="1" dirty="0" smtClean="0">
                <a:solidFill>
                  <a:schemeClr val="accent4">
                    <a:lumMod val="10000"/>
                  </a:schemeClr>
                </a:solidFill>
              </a:rPr>
              <a:t>Beam particle</a:t>
            </a:r>
          </a:p>
        </p:txBody>
      </p:sp>
    </p:spTree>
    <p:extLst>
      <p:ext uri="{BB962C8B-B14F-4D97-AF65-F5344CB8AC3E}">
        <p14:creationId xmlns:p14="http://schemas.microsoft.com/office/powerpoint/2010/main" val="31591273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639762"/>
          </a:xfrm>
        </p:spPr>
        <p:txBody>
          <a:bodyPr>
            <a:noAutofit/>
          </a:bodyPr>
          <a:lstStyle/>
          <a:p>
            <a:r>
              <a:rPr lang="en-US" sz="5400" b="1" dirty="0" smtClean="0"/>
              <a:t>Breaking the 1-Psec Barrier</a:t>
            </a:r>
            <a:endParaRPr lang="en-US" sz="5400" b="1" dirty="0"/>
          </a:p>
        </p:txBody>
      </p:sp>
      <p:sp>
        <p:nvSpPr>
          <p:cNvPr id="4" name="Date Placeholder 3"/>
          <p:cNvSpPr>
            <a:spLocks noGrp="1"/>
          </p:cNvSpPr>
          <p:nvPr>
            <p:ph type="dt" sz="half" idx="10"/>
          </p:nvPr>
        </p:nvSpPr>
        <p:spPr/>
        <p:txBody>
          <a:bodyPr/>
          <a:lstStyle/>
          <a:p>
            <a:fld id="{F9359670-6383-482C-B1C5-690C99A9A0A5}" type="datetime1">
              <a:rPr lang="en-US" smtClean="0"/>
              <a:t>6/4/2014</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TIPP June 5, 2014  </a:t>
            </a:r>
            <a:endParaRPr lang="en-US" dirty="0">
              <a:solidFill>
                <a:srgbClr val="151517"/>
              </a:solidFill>
            </a:endParaRPr>
          </a:p>
        </p:txBody>
      </p:sp>
      <p:sp>
        <p:nvSpPr>
          <p:cNvPr id="6" name="Slide Number Placeholder 5"/>
          <p:cNvSpPr>
            <a:spLocks noGrp="1"/>
          </p:cNvSpPr>
          <p:nvPr>
            <p:ph type="sldNum" sz="quarter" idx="12"/>
          </p:nvPr>
        </p:nvSpPr>
        <p:spPr/>
        <p:txBody>
          <a:bodyPr/>
          <a:lstStyle/>
          <a:p>
            <a:fld id="{6F3AE956-26F0-4794-8F4C-97BAC66ADD21}" type="slidenum">
              <a:rPr lang="en-US" smtClean="0"/>
              <a:pPr/>
              <a:t>28</a:t>
            </a:fld>
            <a:endParaRPr lang="en-US" dirty="0"/>
          </a:p>
        </p:txBody>
      </p:sp>
      <p:sp>
        <p:nvSpPr>
          <p:cNvPr id="7" name="TextBox 6"/>
          <p:cNvSpPr txBox="1"/>
          <p:nvPr/>
        </p:nvSpPr>
        <p:spPr>
          <a:xfrm>
            <a:off x="22167" y="838200"/>
            <a:ext cx="9144000" cy="6647974"/>
          </a:xfrm>
          <a:prstGeom prst="rect">
            <a:avLst/>
          </a:prstGeom>
          <a:noFill/>
        </p:spPr>
        <p:txBody>
          <a:bodyPr wrap="square" rtlCol="0">
            <a:spAutoFit/>
          </a:bodyPr>
          <a:lstStyle/>
          <a:p>
            <a:pPr>
              <a:lnSpc>
                <a:spcPct val="75000"/>
              </a:lnSpc>
              <a:spcBef>
                <a:spcPts val="300"/>
              </a:spcBef>
              <a:spcAft>
                <a:spcPts val="600"/>
              </a:spcAft>
            </a:pPr>
            <a:r>
              <a:rPr lang="en-US" sz="2800" b="1" dirty="0" smtClean="0">
                <a:solidFill>
                  <a:schemeClr val="accent4">
                    <a:lumMod val="10000"/>
                  </a:schemeClr>
                </a:solidFill>
                <a:latin typeface="Comic Sans MS" panose="030F0702030302020204" pitchFamily="66" charset="0"/>
              </a:rPr>
              <a:t>Make a simple-minded `guesstimate’ of resolution:</a:t>
            </a:r>
          </a:p>
          <a:p>
            <a:pPr marL="914400" lvl="1" indent="-457200">
              <a:lnSpc>
                <a:spcPct val="75000"/>
              </a:lnSpc>
              <a:spcBef>
                <a:spcPts val="300"/>
              </a:spcBef>
              <a:spcAft>
                <a:spcPts val="600"/>
              </a:spcAft>
              <a:buFont typeface="Arial" panose="020B0604020202020204" pitchFamily="34" charset="0"/>
              <a:buChar char="•"/>
            </a:pPr>
            <a:r>
              <a:rPr lang="en-US" sz="2800" b="1" dirty="0" smtClean="0">
                <a:solidFill>
                  <a:schemeClr val="tx1">
                    <a:lumMod val="50000"/>
                    <a:lumOff val="50000"/>
                  </a:schemeClr>
                </a:solidFill>
                <a:latin typeface="Comic Sans MS" panose="030F0702030302020204" pitchFamily="66" charset="0"/>
              </a:rPr>
              <a:t>Get a mean of 50 PE’s in a TTS of 50psec</a:t>
            </a:r>
          </a:p>
          <a:p>
            <a:pPr marL="914400" lvl="1" indent="-457200">
              <a:lnSpc>
                <a:spcPct val="75000"/>
              </a:lnSpc>
              <a:spcBef>
                <a:spcPts val="300"/>
              </a:spcBef>
              <a:spcAft>
                <a:spcPts val="600"/>
              </a:spcAft>
              <a:buFont typeface="Arial" panose="020B0604020202020204" pitchFamily="34" charset="0"/>
              <a:buChar char="•"/>
            </a:pPr>
            <a:r>
              <a:rPr lang="en-US" sz="2800" b="1" dirty="0" smtClean="0">
                <a:solidFill>
                  <a:srgbClr val="FF0000"/>
                </a:solidFill>
                <a:latin typeface="Comic Sans MS" panose="030F0702030302020204" pitchFamily="66" charset="0"/>
              </a:rPr>
              <a:t>Mean # of PE’s per psec is 1 (1PE/psec)</a:t>
            </a:r>
          </a:p>
          <a:p>
            <a:pPr marL="914400" lvl="1" indent="-457200">
              <a:lnSpc>
                <a:spcPct val="75000"/>
              </a:lnSpc>
              <a:spcBef>
                <a:spcPts val="300"/>
              </a:spcBef>
              <a:spcAft>
                <a:spcPts val="600"/>
              </a:spcAft>
              <a:buFont typeface="Arial" panose="020B0604020202020204" pitchFamily="34" charset="0"/>
              <a:buChar char="•"/>
            </a:pPr>
            <a:r>
              <a:rPr lang="en-US" sz="2800" b="1" dirty="0" smtClean="0">
                <a:solidFill>
                  <a:schemeClr val="tx1">
                    <a:lumMod val="50000"/>
                    <a:lumOff val="50000"/>
                  </a:schemeClr>
                </a:solidFill>
                <a:latin typeface="Comic Sans MS" panose="030F0702030302020204" pitchFamily="66" charset="0"/>
              </a:rPr>
              <a:t>Probability of getting n PE’s expecting m is</a:t>
            </a:r>
          </a:p>
          <a:p>
            <a:pPr marL="914400" lvl="1" indent="-457200">
              <a:lnSpc>
                <a:spcPct val="75000"/>
              </a:lnSpc>
              <a:spcBef>
                <a:spcPts val="300"/>
              </a:spcBef>
              <a:spcAft>
                <a:spcPts val="600"/>
              </a:spcAft>
              <a:buFont typeface="Arial" panose="020B0604020202020204" pitchFamily="34" charset="0"/>
              <a:buChar char="•"/>
            </a:pPr>
            <a:r>
              <a:rPr lang="en-US" sz="2800" b="1" dirty="0" smtClean="0">
                <a:solidFill>
                  <a:schemeClr val="tx1">
                    <a:lumMod val="50000"/>
                    <a:lumOff val="50000"/>
                  </a:schemeClr>
                </a:solidFill>
                <a:latin typeface="Comic Sans MS" panose="030F0702030302020204" pitchFamily="66" charset="0"/>
              </a:rPr>
              <a:t>P</a:t>
            </a:r>
            <a:r>
              <a:rPr lang="en-US" sz="2800" b="1" baseline="-25000" dirty="0" smtClean="0">
                <a:solidFill>
                  <a:schemeClr val="tx1">
                    <a:lumMod val="50000"/>
                    <a:lumOff val="50000"/>
                  </a:schemeClr>
                </a:solidFill>
                <a:latin typeface="Comic Sans MS" panose="030F0702030302020204" pitchFamily="66" charset="0"/>
              </a:rPr>
              <a:t>m</a:t>
            </a:r>
            <a:r>
              <a:rPr lang="en-US" sz="2800" b="1" dirty="0" smtClean="0">
                <a:solidFill>
                  <a:schemeClr val="tx1">
                    <a:lumMod val="50000"/>
                    <a:lumOff val="50000"/>
                  </a:schemeClr>
                </a:solidFill>
                <a:latin typeface="Comic Sans MS" panose="030F0702030302020204" pitchFamily="66" charset="0"/>
              </a:rPr>
              <a:t>(n)=</a:t>
            </a:r>
            <a:r>
              <a:rPr lang="en-US" sz="2800" b="1" dirty="0" err="1" smtClean="0">
                <a:solidFill>
                  <a:schemeClr val="tx1">
                    <a:lumMod val="50000"/>
                    <a:lumOff val="50000"/>
                  </a:schemeClr>
                </a:solidFill>
                <a:latin typeface="Comic Sans MS" panose="030F0702030302020204" pitchFamily="66" charset="0"/>
              </a:rPr>
              <a:t>m</a:t>
            </a:r>
            <a:r>
              <a:rPr lang="en-US" sz="2800" b="1" baseline="30000" dirty="0" err="1" smtClean="0">
                <a:solidFill>
                  <a:schemeClr val="tx1">
                    <a:lumMod val="50000"/>
                    <a:lumOff val="50000"/>
                  </a:schemeClr>
                </a:solidFill>
                <a:latin typeface="Comic Sans MS" panose="030F0702030302020204" pitchFamily="66" charset="0"/>
              </a:rPr>
              <a:t>n</a:t>
            </a:r>
            <a:r>
              <a:rPr lang="en-US" sz="2800" b="1" dirty="0" err="1" smtClean="0">
                <a:solidFill>
                  <a:schemeClr val="tx1">
                    <a:lumMod val="50000"/>
                    <a:lumOff val="50000"/>
                  </a:schemeClr>
                </a:solidFill>
                <a:latin typeface="Comic Sans MS" panose="030F0702030302020204" pitchFamily="66" charset="0"/>
              </a:rPr>
              <a:t>e</a:t>
            </a:r>
            <a:r>
              <a:rPr lang="en-US" sz="2800" b="1" baseline="30000" dirty="0" smtClean="0">
                <a:solidFill>
                  <a:schemeClr val="tx1">
                    <a:lumMod val="50000"/>
                    <a:lumOff val="50000"/>
                  </a:schemeClr>
                </a:solidFill>
                <a:latin typeface="Comic Sans MS" panose="030F0702030302020204" pitchFamily="66" charset="0"/>
              </a:rPr>
              <a:t>-m</a:t>
            </a:r>
            <a:r>
              <a:rPr lang="en-US" sz="2800" b="1" dirty="0" smtClean="0">
                <a:solidFill>
                  <a:schemeClr val="tx1">
                    <a:lumMod val="50000"/>
                    <a:lumOff val="50000"/>
                  </a:schemeClr>
                </a:solidFill>
                <a:latin typeface="Comic Sans MS" panose="030F0702030302020204" pitchFamily="66" charset="0"/>
              </a:rPr>
              <a:t>/n!, so </a:t>
            </a:r>
            <a:r>
              <a:rPr lang="en-US" sz="2800" b="1" dirty="0" err="1" smtClean="0">
                <a:solidFill>
                  <a:schemeClr val="tx1">
                    <a:lumMod val="50000"/>
                    <a:lumOff val="50000"/>
                  </a:schemeClr>
                </a:solidFill>
                <a:latin typeface="Comic Sans MS" panose="030F0702030302020204" pitchFamily="66" charset="0"/>
              </a:rPr>
              <a:t>prob</a:t>
            </a:r>
            <a:r>
              <a:rPr lang="en-US" sz="2800" b="1" dirty="0" smtClean="0">
                <a:solidFill>
                  <a:schemeClr val="tx1">
                    <a:lumMod val="50000"/>
                    <a:lumOff val="50000"/>
                  </a:schemeClr>
                </a:solidFill>
                <a:latin typeface="Comic Sans MS" panose="030F0702030302020204" pitchFamily="66" charset="0"/>
              </a:rPr>
              <a:t> of 0 is e</a:t>
            </a:r>
            <a:r>
              <a:rPr lang="en-US" sz="2800" b="1" baseline="30000" dirty="0" smtClean="0">
                <a:solidFill>
                  <a:schemeClr val="tx1">
                    <a:lumMod val="50000"/>
                    <a:lumOff val="50000"/>
                  </a:schemeClr>
                </a:solidFill>
                <a:latin typeface="Comic Sans MS" panose="030F0702030302020204" pitchFamily="66" charset="0"/>
              </a:rPr>
              <a:t>-1</a:t>
            </a:r>
          </a:p>
          <a:p>
            <a:pPr marL="914400" lvl="1" indent="-457200">
              <a:lnSpc>
                <a:spcPct val="75000"/>
              </a:lnSpc>
              <a:spcBef>
                <a:spcPts val="300"/>
              </a:spcBef>
              <a:spcAft>
                <a:spcPts val="600"/>
              </a:spcAft>
              <a:buFont typeface="Arial" panose="020B0604020202020204" pitchFamily="34" charset="0"/>
              <a:buChar char="•"/>
            </a:pPr>
            <a:r>
              <a:rPr lang="en-US" sz="2800" b="1" dirty="0" smtClean="0">
                <a:solidFill>
                  <a:schemeClr val="tx1">
                    <a:lumMod val="50000"/>
                    <a:lumOff val="50000"/>
                  </a:schemeClr>
                </a:solidFill>
                <a:latin typeface="Comic Sans MS" panose="030F0702030302020204" pitchFamily="66" charset="0"/>
              </a:rPr>
              <a:t>Probability of 0 PE</a:t>
            </a:r>
            <a:r>
              <a:rPr lang="en-US" sz="2800" b="1" dirty="0">
                <a:solidFill>
                  <a:schemeClr val="tx1">
                    <a:lumMod val="50000"/>
                    <a:lumOff val="50000"/>
                  </a:schemeClr>
                </a:solidFill>
                <a:latin typeface="Comic Sans MS" panose="030F0702030302020204" pitchFamily="66" charset="0"/>
              </a:rPr>
              <a:t>s</a:t>
            </a:r>
            <a:r>
              <a:rPr lang="en-US" sz="2800" b="1" dirty="0" smtClean="0">
                <a:solidFill>
                  <a:schemeClr val="tx1">
                    <a:lumMod val="50000"/>
                    <a:lumOff val="50000"/>
                  </a:schemeClr>
                </a:solidFill>
                <a:latin typeface="Comic Sans MS" panose="030F0702030302020204" pitchFamily="66" charset="0"/>
              </a:rPr>
              <a:t> in 1</a:t>
            </a:r>
            <a:r>
              <a:rPr lang="en-US" sz="2800" b="1" baseline="30000" dirty="0" smtClean="0">
                <a:solidFill>
                  <a:schemeClr val="tx1">
                    <a:lumMod val="50000"/>
                    <a:lumOff val="50000"/>
                  </a:schemeClr>
                </a:solidFill>
                <a:latin typeface="Comic Sans MS" panose="030F0702030302020204" pitchFamily="66" charset="0"/>
              </a:rPr>
              <a:t>st</a:t>
            </a:r>
            <a:r>
              <a:rPr lang="en-US" sz="2800" b="1" dirty="0" smtClean="0">
                <a:solidFill>
                  <a:schemeClr val="tx1">
                    <a:lumMod val="50000"/>
                    <a:lumOff val="50000"/>
                  </a:schemeClr>
                </a:solidFill>
                <a:latin typeface="Comic Sans MS" panose="030F0702030302020204" pitchFamily="66" charset="0"/>
              </a:rPr>
              <a:t> 3 psec is e</a:t>
            </a:r>
            <a:r>
              <a:rPr lang="en-US" sz="2800" b="1" baseline="30000" dirty="0" smtClean="0">
                <a:solidFill>
                  <a:schemeClr val="tx1">
                    <a:lumMod val="50000"/>
                    <a:lumOff val="50000"/>
                  </a:schemeClr>
                </a:solidFill>
                <a:latin typeface="Comic Sans MS" panose="030F0702030302020204" pitchFamily="66" charset="0"/>
              </a:rPr>
              <a:t>-3</a:t>
            </a:r>
            <a:r>
              <a:rPr lang="en-US" sz="2800" b="1" dirty="0" smtClean="0">
                <a:solidFill>
                  <a:schemeClr val="tx1">
                    <a:lumMod val="50000"/>
                    <a:lumOff val="50000"/>
                  </a:schemeClr>
                </a:solidFill>
                <a:latin typeface="Comic Sans MS" panose="030F0702030302020204" pitchFamily="66" charset="0"/>
              </a:rPr>
              <a:t>=10%</a:t>
            </a:r>
          </a:p>
          <a:p>
            <a:pPr marL="914400" lvl="1" indent="-457200">
              <a:lnSpc>
                <a:spcPct val="75000"/>
              </a:lnSpc>
              <a:spcBef>
                <a:spcPts val="300"/>
              </a:spcBef>
              <a:spcAft>
                <a:spcPts val="600"/>
              </a:spcAft>
              <a:buFont typeface="Arial" panose="020B0604020202020204" pitchFamily="34" charset="0"/>
              <a:buChar char="•"/>
            </a:pPr>
            <a:r>
              <a:rPr lang="en-US" sz="2800" b="1" dirty="0" smtClean="0">
                <a:solidFill>
                  <a:srgbClr val="FF0000"/>
                </a:solidFill>
                <a:latin typeface="Comic Sans MS" panose="030F0702030302020204" pitchFamily="66" charset="0"/>
              </a:rPr>
              <a:t>The </a:t>
            </a:r>
            <a:r>
              <a:rPr lang="en-US" sz="2800" b="1" dirty="0" smtClean="0">
                <a:solidFill>
                  <a:srgbClr val="FF0000"/>
                </a:solidFill>
                <a:latin typeface="Comic Sans MS" panose="030F0702030302020204" pitchFamily="66" charset="0"/>
              </a:rPr>
              <a:t>prob. </a:t>
            </a:r>
            <a:r>
              <a:rPr lang="en-US" sz="2800" b="1" dirty="0" smtClean="0">
                <a:solidFill>
                  <a:srgbClr val="FF0000"/>
                </a:solidFill>
                <a:latin typeface="Comic Sans MS" panose="030F0702030302020204" pitchFamily="66" charset="0"/>
              </a:rPr>
              <a:t>of </a:t>
            </a:r>
            <a:r>
              <a:rPr lang="en-US" sz="2800" b="1" dirty="0" smtClean="0">
                <a:solidFill>
                  <a:srgbClr val="FF0000"/>
                </a:solidFill>
                <a:latin typeface="Comic Sans MS" panose="030F0702030302020204" pitchFamily="66" charset="0"/>
              </a:rPr>
              <a:t>&gt;=</a:t>
            </a:r>
            <a:r>
              <a:rPr lang="en-US" sz="2800" b="1" dirty="0" smtClean="0">
                <a:solidFill>
                  <a:srgbClr val="FF0000"/>
                </a:solidFill>
                <a:latin typeface="Comic Sans MS" panose="030F0702030302020204" pitchFamily="66" charset="0"/>
              </a:rPr>
              <a:t>1 </a:t>
            </a:r>
            <a:r>
              <a:rPr lang="en-US" sz="2800" b="1" dirty="0" smtClean="0">
                <a:solidFill>
                  <a:srgbClr val="FF0000"/>
                </a:solidFill>
                <a:latin typeface="Comic Sans MS" panose="030F0702030302020204" pitchFamily="66" charset="0"/>
              </a:rPr>
              <a:t>in the </a:t>
            </a:r>
            <a:r>
              <a:rPr lang="en-US" sz="2800" b="1" dirty="0">
                <a:solidFill>
                  <a:srgbClr val="FF0000"/>
                </a:solidFill>
                <a:latin typeface="Comic Sans MS" panose="030F0702030302020204" pitchFamily="66" charset="0"/>
              </a:rPr>
              <a:t>1</a:t>
            </a:r>
            <a:r>
              <a:rPr lang="en-US" sz="2800" b="1" baseline="30000" dirty="0">
                <a:solidFill>
                  <a:srgbClr val="FF0000"/>
                </a:solidFill>
                <a:latin typeface="Comic Sans MS" panose="030F0702030302020204" pitchFamily="66" charset="0"/>
              </a:rPr>
              <a:t>st</a:t>
            </a:r>
            <a:r>
              <a:rPr lang="en-US" sz="2800" b="1" dirty="0">
                <a:solidFill>
                  <a:srgbClr val="FF0000"/>
                </a:solidFill>
                <a:latin typeface="Comic Sans MS" panose="030F0702030302020204" pitchFamily="66" charset="0"/>
              </a:rPr>
              <a:t> 3 psec </a:t>
            </a:r>
            <a:r>
              <a:rPr lang="en-US" sz="2800" b="1" dirty="0" smtClean="0">
                <a:solidFill>
                  <a:srgbClr val="FF0000"/>
                </a:solidFill>
                <a:latin typeface="Comic Sans MS" panose="030F0702030302020204" pitchFamily="66" charset="0"/>
              </a:rPr>
              <a:t>is flat;</a:t>
            </a:r>
          </a:p>
          <a:p>
            <a:pPr lvl="1">
              <a:lnSpc>
                <a:spcPct val="75000"/>
              </a:lnSpc>
              <a:spcBef>
                <a:spcPts val="300"/>
              </a:spcBef>
              <a:spcAft>
                <a:spcPts val="600"/>
              </a:spcAft>
            </a:pPr>
            <a:r>
              <a:rPr lang="en-US" sz="2800" b="1" dirty="0" smtClean="0">
                <a:solidFill>
                  <a:srgbClr val="FF0000"/>
                </a:solidFill>
                <a:latin typeface="Comic Sans MS" panose="030F0702030302020204" pitchFamily="66" charset="0"/>
              </a:rPr>
              <a:t>    </a:t>
            </a:r>
            <a:r>
              <a:rPr lang="en-US" sz="2800" b="1" dirty="0" smtClean="0">
                <a:solidFill>
                  <a:srgbClr val="FF0000"/>
                </a:solidFill>
                <a:latin typeface="Symbol" panose="05050102010706020507" pitchFamily="18" charset="2"/>
              </a:rPr>
              <a:t>s</a:t>
            </a:r>
            <a:r>
              <a:rPr lang="en-US" sz="2800" b="1" dirty="0" smtClean="0">
                <a:solidFill>
                  <a:srgbClr val="FF0000"/>
                </a:solidFill>
                <a:latin typeface="Comic Sans MS" panose="030F0702030302020204" pitchFamily="66" charset="0"/>
              </a:rPr>
              <a:t>=3/</a:t>
            </a:r>
            <a:r>
              <a:rPr lang="en-US" sz="2800" b="1" dirty="0" err="1" smtClean="0">
                <a:solidFill>
                  <a:srgbClr val="FF0000"/>
                </a:solidFill>
                <a:latin typeface="Comic Sans MS" panose="030F0702030302020204" pitchFamily="66" charset="0"/>
              </a:rPr>
              <a:t>sqrt</a:t>
            </a:r>
            <a:r>
              <a:rPr lang="en-US" sz="2800" b="1" dirty="0" smtClean="0">
                <a:solidFill>
                  <a:srgbClr val="FF0000"/>
                </a:solidFill>
                <a:latin typeface="Comic Sans MS" panose="030F0702030302020204" pitchFamily="66" charset="0"/>
              </a:rPr>
              <a:t>(12)=0.9 psec</a:t>
            </a:r>
          </a:p>
          <a:p>
            <a:pPr marL="914400" lvl="1" indent="-457200">
              <a:lnSpc>
                <a:spcPct val="75000"/>
              </a:lnSpc>
              <a:spcBef>
                <a:spcPts val="300"/>
              </a:spcBef>
              <a:spcAft>
                <a:spcPts val="600"/>
              </a:spcAft>
              <a:buFont typeface="Arial" panose="020B0604020202020204" pitchFamily="34" charset="0"/>
              <a:buChar char="•"/>
            </a:pPr>
            <a:r>
              <a:rPr lang="en-US" sz="2800" b="1" dirty="0" smtClean="0">
                <a:solidFill>
                  <a:schemeClr val="tx1">
                    <a:lumMod val="50000"/>
                    <a:lumOff val="50000"/>
                  </a:schemeClr>
                </a:solidFill>
                <a:latin typeface="Comic Sans MS" panose="030F0702030302020204" pitchFamily="66" charset="0"/>
              </a:rPr>
              <a:t> And if, with smaller pores, higher secondary emission for first strike, and better focusing we can get a TTS of 25psec, th</a:t>
            </a:r>
            <a:r>
              <a:rPr lang="en-US" sz="2800" b="1" dirty="0" smtClean="0">
                <a:solidFill>
                  <a:srgbClr val="FF0000"/>
                </a:solidFill>
                <a:latin typeface="Comic Sans MS" panose="030F0702030302020204" pitchFamily="66" charset="0"/>
              </a:rPr>
              <a:t>e probability </a:t>
            </a:r>
            <a:r>
              <a:rPr lang="en-US" sz="2800" b="1" dirty="0">
                <a:solidFill>
                  <a:srgbClr val="FF0000"/>
                </a:solidFill>
                <a:latin typeface="Comic Sans MS" panose="030F0702030302020204" pitchFamily="66" charset="0"/>
              </a:rPr>
              <a:t>of 0 PEs in 1</a:t>
            </a:r>
            <a:r>
              <a:rPr lang="en-US" sz="2800" b="1" baseline="30000" dirty="0">
                <a:solidFill>
                  <a:srgbClr val="FF0000"/>
                </a:solidFill>
                <a:latin typeface="Comic Sans MS" panose="030F0702030302020204" pitchFamily="66" charset="0"/>
              </a:rPr>
              <a:t>st</a:t>
            </a:r>
            <a:r>
              <a:rPr lang="en-US" sz="2800" b="1" dirty="0">
                <a:solidFill>
                  <a:srgbClr val="FF0000"/>
                </a:solidFill>
                <a:latin typeface="Comic Sans MS" panose="030F0702030302020204" pitchFamily="66" charset="0"/>
              </a:rPr>
              <a:t> 3 psec is </a:t>
            </a:r>
            <a:r>
              <a:rPr lang="en-US" sz="2800" b="1" dirty="0" smtClean="0">
                <a:solidFill>
                  <a:srgbClr val="FF0000"/>
                </a:solidFill>
                <a:latin typeface="Comic Sans MS" panose="030F0702030302020204" pitchFamily="66" charset="0"/>
              </a:rPr>
              <a:t>e</a:t>
            </a:r>
            <a:r>
              <a:rPr lang="en-US" sz="2800" b="1" baseline="30000" dirty="0" smtClean="0">
                <a:solidFill>
                  <a:srgbClr val="FF0000"/>
                </a:solidFill>
                <a:latin typeface="Comic Sans MS" panose="030F0702030302020204" pitchFamily="66" charset="0"/>
              </a:rPr>
              <a:t>-6</a:t>
            </a:r>
            <a:r>
              <a:rPr lang="en-US" sz="2800" b="1" dirty="0" smtClean="0">
                <a:solidFill>
                  <a:srgbClr val="FF0000"/>
                </a:solidFill>
                <a:latin typeface="Comic Sans MS" panose="030F0702030302020204" pitchFamily="66" charset="0"/>
              </a:rPr>
              <a:t>=1%</a:t>
            </a:r>
          </a:p>
          <a:p>
            <a:pPr marL="914400" lvl="1" indent="-457200">
              <a:lnSpc>
                <a:spcPct val="75000"/>
              </a:lnSpc>
              <a:spcBef>
                <a:spcPts val="300"/>
              </a:spcBef>
              <a:spcAft>
                <a:spcPts val="600"/>
              </a:spcAft>
              <a:buFont typeface="Arial" panose="020B0604020202020204" pitchFamily="34" charset="0"/>
              <a:buChar char="•"/>
            </a:pPr>
            <a:endParaRPr lang="en-US" sz="2800" b="1" dirty="0" smtClean="0">
              <a:solidFill>
                <a:schemeClr val="tx1">
                  <a:lumMod val="50000"/>
                  <a:lumOff val="50000"/>
                </a:schemeClr>
              </a:solidFill>
              <a:latin typeface="Comic Sans MS" panose="030F0702030302020204" pitchFamily="66" charset="0"/>
            </a:endParaRPr>
          </a:p>
          <a:p>
            <a:pPr lvl="1" algn="ctr">
              <a:lnSpc>
                <a:spcPct val="75000"/>
              </a:lnSpc>
              <a:spcBef>
                <a:spcPts val="300"/>
              </a:spcBef>
              <a:spcAft>
                <a:spcPts val="600"/>
              </a:spcAft>
            </a:pPr>
            <a:r>
              <a:rPr lang="en-US" sz="2800" b="1" dirty="0" smtClean="0">
                <a:solidFill>
                  <a:srgbClr val="000000"/>
                </a:solidFill>
                <a:latin typeface="Comic Sans MS" panose="030F0702030302020204" pitchFamily="66" charset="0"/>
              </a:rPr>
              <a:t>Not proven, but not nuts</a:t>
            </a:r>
            <a:endParaRPr lang="en-US" sz="2800" b="1" dirty="0">
              <a:solidFill>
                <a:srgbClr val="000000"/>
              </a:solidFill>
              <a:latin typeface="Comic Sans MS" panose="030F0702030302020204" pitchFamily="66" charset="0"/>
            </a:endParaRPr>
          </a:p>
          <a:p>
            <a:pPr marL="914400" lvl="1" indent="-457200">
              <a:lnSpc>
                <a:spcPct val="75000"/>
              </a:lnSpc>
              <a:spcBef>
                <a:spcPts val="300"/>
              </a:spcBef>
              <a:spcAft>
                <a:spcPts val="600"/>
              </a:spcAft>
              <a:buFont typeface="Arial" panose="020B0604020202020204" pitchFamily="34" charset="0"/>
              <a:buChar char="•"/>
            </a:pPr>
            <a:endParaRPr lang="en-US" sz="2800" b="1" dirty="0" smtClean="0">
              <a:solidFill>
                <a:schemeClr val="tx1">
                  <a:lumMod val="50000"/>
                  <a:lumOff val="50000"/>
                </a:schemeClr>
              </a:solidFill>
              <a:latin typeface="Comic Sans MS" panose="030F0702030302020204" pitchFamily="66" charset="0"/>
            </a:endParaRPr>
          </a:p>
          <a:p>
            <a:pPr marL="914400" lvl="1" indent="-457200">
              <a:lnSpc>
                <a:spcPct val="75000"/>
              </a:lnSpc>
              <a:spcBef>
                <a:spcPts val="300"/>
              </a:spcBef>
              <a:spcAft>
                <a:spcPts val="600"/>
              </a:spcAft>
              <a:buFont typeface="Arial" panose="020B0604020202020204" pitchFamily="34" charset="0"/>
              <a:buChar char="•"/>
            </a:pPr>
            <a:endParaRPr lang="en-US" sz="2800" b="1" dirty="0" smtClean="0">
              <a:solidFill>
                <a:schemeClr val="tx1">
                  <a:lumMod val="50000"/>
                  <a:lumOff val="50000"/>
                </a:schemeClr>
              </a:solidFill>
              <a:latin typeface="Comic Sans MS" panose="030F0702030302020204" pitchFamily="66" charset="0"/>
            </a:endParaRPr>
          </a:p>
        </p:txBody>
      </p:sp>
    </p:spTree>
    <p:extLst>
      <p:ext uri="{BB962C8B-B14F-4D97-AF65-F5344CB8AC3E}">
        <p14:creationId xmlns:p14="http://schemas.microsoft.com/office/powerpoint/2010/main" val="30312194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39762"/>
          </a:xfrm>
        </p:spPr>
        <p:txBody>
          <a:bodyPr>
            <a:noAutofit/>
          </a:bodyPr>
          <a:lstStyle/>
          <a:p>
            <a:r>
              <a:rPr lang="en-US" sz="4800" b="1" dirty="0" smtClean="0"/>
              <a:t>What about measuring the pulse?</a:t>
            </a:r>
            <a:endParaRPr lang="en-US" sz="4800" b="1" dirty="0"/>
          </a:p>
        </p:txBody>
      </p:sp>
      <p:sp>
        <p:nvSpPr>
          <p:cNvPr id="4" name="Date Placeholder 3"/>
          <p:cNvSpPr>
            <a:spLocks noGrp="1"/>
          </p:cNvSpPr>
          <p:nvPr>
            <p:ph type="dt" sz="half" idx="10"/>
          </p:nvPr>
        </p:nvSpPr>
        <p:spPr/>
        <p:txBody>
          <a:bodyPr/>
          <a:lstStyle/>
          <a:p>
            <a:fld id="{F9359670-6383-482C-B1C5-690C99A9A0A5}" type="datetime1">
              <a:rPr lang="en-US" smtClean="0"/>
              <a:t>6/4/2014</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TIPP June 5, 2014  </a:t>
            </a:r>
            <a:endParaRPr lang="en-US" dirty="0">
              <a:solidFill>
                <a:srgbClr val="151517"/>
              </a:solidFill>
            </a:endParaRPr>
          </a:p>
        </p:txBody>
      </p:sp>
      <p:sp>
        <p:nvSpPr>
          <p:cNvPr id="6" name="Slide Number Placeholder 5"/>
          <p:cNvSpPr>
            <a:spLocks noGrp="1"/>
          </p:cNvSpPr>
          <p:nvPr>
            <p:ph type="sldNum" sz="quarter" idx="12"/>
          </p:nvPr>
        </p:nvSpPr>
        <p:spPr/>
        <p:txBody>
          <a:bodyPr/>
          <a:lstStyle/>
          <a:p>
            <a:fld id="{6F3AE956-26F0-4794-8F4C-97BAC66ADD21}" type="slidenum">
              <a:rPr lang="en-US" smtClean="0"/>
              <a:pPr/>
              <a:t>29</a:t>
            </a:fld>
            <a:endParaRPr lang="en-US" dirty="0"/>
          </a:p>
        </p:txBody>
      </p:sp>
      <p:sp>
        <p:nvSpPr>
          <p:cNvPr id="7" name="TextBox 6"/>
          <p:cNvSpPr txBox="1"/>
          <p:nvPr/>
        </p:nvSpPr>
        <p:spPr>
          <a:xfrm>
            <a:off x="22167" y="838200"/>
            <a:ext cx="9144000" cy="7502054"/>
          </a:xfrm>
          <a:prstGeom prst="rect">
            <a:avLst/>
          </a:prstGeom>
          <a:noFill/>
        </p:spPr>
        <p:txBody>
          <a:bodyPr wrap="square" rtlCol="0">
            <a:spAutoFit/>
          </a:bodyPr>
          <a:lstStyle/>
          <a:p>
            <a:pPr>
              <a:lnSpc>
                <a:spcPct val="75000"/>
              </a:lnSpc>
              <a:spcBef>
                <a:spcPts val="300"/>
              </a:spcBef>
              <a:spcAft>
                <a:spcPts val="600"/>
              </a:spcAft>
            </a:pPr>
            <a:r>
              <a:rPr lang="en-US" sz="2800" b="1" dirty="0" smtClean="0">
                <a:solidFill>
                  <a:schemeClr val="accent4">
                    <a:lumMod val="10000"/>
                  </a:schemeClr>
                </a:solidFill>
                <a:latin typeface="Comic Sans MS" panose="030F0702030302020204" pitchFamily="66" charset="0"/>
              </a:rPr>
              <a:t>Stefan </a:t>
            </a:r>
            <a:r>
              <a:rPr lang="en-US" sz="2800" b="1" dirty="0" err="1" smtClean="0">
                <a:solidFill>
                  <a:schemeClr val="accent4">
                    <a:lumMod val="10000"/>
                  </a:schemeClr>
                </a:solidFill>
                <a:latin typeface="Comic Sans MS" panose="030F0702030302020204" pitchFamily="66" charset="0"/>
              </a:rPr>
              <a:t>Ritt’s</a:t>
            </a:r>
            <a:r>
              <a:rPr lang="en-US" sz="2800" b="1" dirty="0" smtClean="0">
                <a:solidFill>
                  <a:schemeClr val="accent4">
                    <a:lumMod val="10000"/>
                  </a:schemeClr>
                </a:solidFill>
                <a:latin typeface="Comic Sans MS" panose="030F0702030302020204" pitchFamily="66" charset="0"/>
              </a:rPr>
              <a:t> ‘Rule-of-Thumb (see “</a:t>
            </a:r>
            <a:r>
              <a:rPr lang="en-US" sz="2800" dirty="0" smtClean="0"/>
              <a:t>The </a:t>
            </a:r>
            <a:r>
              <a:rPr lang="en-US" sz="2800" dirty="0"/>
              <a:t>Factors that Limit Time Resolution in Photodetectors, Workshop, Univ. of Chicago, Chicago, IL; 28-29 April 2011 </a:t>
            </a:r>
            <a:r>
              <a:rPr lang="en-US" sz="2800" b="1" dirty="0" smtClean="0"/>
              <a:t>)</a:t>
            </a:r>
          </a:p>
          <a:p>
            <a:pPr>
              <a:lnSpc>
                <a:spcPct val="75000"/>
              </a:lnSpc>
              <a:spcBef>
                <a:spcPts val="300"/>
              </a:spcBef>
              <a:spcAft>
                <a:spcPts val="600"/>
              </a:spcAft>
            </a:pPr>
            <a:endParaRPr lang="en-US" sz="2800" b="1" dirty="0"/>
          </a:p>
          <a:p>
            <a:pPr>
              <a:lnSpc>
                <a:spcPct val="75000"/>
              </a:lnSpc>
              <a:spcBef>
                <a:spcPts val="300"/>
              </a:spcBef>
              <a:spcAft>
                <a:spcPts val="600"/>
              </a:spcAft>
            </a:pPr>
            <a:endParaRPr lang="en-US" sz="2800" b="1" dirty="0" smtClean="0"/>
          </a:p>
          <a:p>
            <a:pPr>
              <a:lnSpc>
                <a:spcPct val="75000"/>
              </a:lnSpc>
              <a:spcBef>
                <a:spcPts val="300"/>
              </a:spcBef>
              <a:spcAft>
                <a:spcPts val="600"/>
              </a:spcAft>
            </a:pPr>
            <a:endParaRPr lang="en-US" sz="2800" b="1" dirty="0"/>
          </a:p>
          <a:p>
            <a:pPr>
              <a:lnSpc>
                <a:spcPct val="75000"/>
              </a:lnSpc>
              <a:spcBef>
                <a:spcPts val="300"/>
              </a:spcBef>
              <a:spcAft>
                <a:spcPts val="600"/>
              </a:spcAft>
            </a:pPr>
            <a:r>
              <a:rPr lang="en-US" sz="2800" b="1" dirty="0" smtClean="0"/>
              <a:t>3 parameters: Signal-to-Noise (U/</a:t>
            </a:r>
            <a:r>
              <a:rPr lang="en-US" sz="2800" b="1" dirty="0" err="1" smtClean="0"/>
              <a:t>dU</a:t>
            </a:r>
            <a:r>
              <a:rPr lang="en-US" sz="2800" b="1" dirty="0" smtClean="0"/>
              <a:t>), sampling rate (f</a:t>
            </a:r>
            <a:r>
              <a:rPr lang="en-US" sz="2800" b="1" baseline="-25000" dirty="0" smtClean="0"/>
              <a:t>s</a:t>
            </a:r>
            <a:r>
              <a:rPr lang="en-US" sz="2800" b="1" dirty="0" smtClean="0"/>
              <a:t>), and analog bandwidth (f</a:t>
            </a:r>
            <a:r>
              <a:rPr lang="en-US" sz="2800" b="1" baseline="-25000" dirty="0" smtClean="0"/>
              <a:t>3db</a:t>
            </a:r>
            <a:r>
              <a:rPr lang="en-US" sz="2800" b="1" dirty="0" smtClean="0"/>
              <a:t>). Analog bandwidth is related inversely to pulse </a:t>
            </a:r>
            <a:r>
              <a:rPr lang="en-US" sz="2800" b="1" dirty="0" err="1" smtClean="0"/>
              <a:t>risetime</a:t>
            </a:r>
            <a:r>
              <a:rPr lang="en-US" sz="2800" b="1" dirty="0" smtClean="0"/>
              <a:t>: 350 MHz corresponds to 1 nsec.</a:t>
            </a:r>
          </a:p>
          <a:p>
            <a:pPr>
              <a:lnSpc>
                <a:spcPct val="75000"/>
              </a:lnSpc>
              <a:spcBef>
                <a:spcPts val="300"/>
              </a:spcBef>
              <a:spcAft>
                <a:spcPts val="600"/>
              </a:spcAft>
            </a:pPr>
            <a:endParaRPr lang="en-US" sz="2800" b="1" dirty="0">
              <a:solidFill>
                <a:schemeClr val="tx1">
                  <a:lumMod val="50000"/>
                  <a:lumOff val="50000"/>
                </a:schemeClr>
              </a:solidFill>
            </a:endParaRPr>
          </a:p>
          <a:p>
            <a:pPr>
              <a:lnSpc>
                <a:spcPct val="75000"/>
              </a:lnSpc>
              <a:spcBef>
                <a:spcPts val="300"/>
              </a:spcBef>
              <a:spcAft>
                <a:spcPts val="600"/>
              </a:spcAft>
            </a:pPr>
            <a:r>
              <a:rPr lang="en-US" sz="2800" b="1" dirty="0" smtClean="0"/>
              <a:t>Simplified version of Stefan’s Rule: </a:t>
            </a:r>
          </a:p>
          <a:p>
            <a:pPr algn="ctr">
              <a:lnSpc>
                <a:spcPct val="75000"/>
              </a:lnSpc>
              <a:spcBef>
                <a:spcPts val="300"/>
              </a:spcBef>
              <a:spcAft>
                <a:spcPts val="600"/>
              </a:spcAft>
            </a:pPr>
            <a:r>
              <a:rPr lang="en-US" sz="2800" b="1" dirty="0" smtClean="0">
                <a:solidFill>
                  <a:schemeClr val="tx1">
                    <a:lumMod val="50000"/>
                    <a:lumOff val="50000"/>
                  </a:schemeClr>
                </a:solidFill>
                <a:latin typeface="Comic Sans MS" panose="030F0702030302020204" pitchFamily="66" charset="0"/>
              </a:rPr>
              <a:t>For a fixed number of samples on the rising edge (e.g. between 10% and 90%), the resolution is inversely proportional to the S/N ratio and the analog bandwidth.</a:t>
            </a:r>
          </a:p>
          <a:p>
            <a:pPr>
              <a:lnSpc>
                <a:spcPct val="75000"/>
              </a:lnSpc>
              <a:spcBef>
                <a:spcPts val="300"/>
              </a:spcBef>
              <a:spcAft>
                <a:spcPts val="600"/>
              </a:spcAft>
            </a:pPr>
            <a:endParaRPr lang="en-US" sz="2800" b="1" dirty="0">
              <a:solidFill>
                <a:schemeClr val="tx1">
                  <a:lumMod val="50000"/>
                  <a:lumOff val="50000"/>
                </a:schemeClr>
              </a:solidFill>
              <a:latin typeface="Comic Sans MS" panose="030F0702030302020204" pitchFamily="66" charset="0"/>
            </a:endParaRPr>
          </a:p>
          <a:p>
            <a:pPr>
              <a:lnSpc>
                <a:spcPct val="75000"/>
              </a:lnSpc>
              <a:spcBef>
                <a:spcPts val="300"/>
              </a:spcBef>
              <a:spcAft>
                <a:spcPts val="600"/>
              </a:spcAft>
            </a:pPr>
            <a:endParaRPr lang="en-US" sz="2800" b="1" dirty="0" smtClean="0">
              <a:solidFill>
                <a:schemeClr val="tx1">
                  <a:lumMod val="50000"/>
                  <a:lumOff val="50000"/>
                </a:schemeClr>
              </a:solidFill>
              <a:latin typeface="Comic Sans MS" panose="030F0702030302020204" pitchFamily="66" charset="0"/>
            </a:endParaRPr>
          </a:p>
          <a:p>
            <a:pPr>
              <a:lnSpc>
                <a:spcPct val="75000"/>
              </a:lnSpc>
              <a:spcBef>
                <a:spcPts val="300"/>
              </a:spcBef>
              <a:spcAft>
                <a:spcPts val="600"/>
              </a:spcAft>
            </a:pPr>
            <a:endParaRPr lang="en-US" sz="2800" b="1" dirty="0">
              <a:solidFill>
                <a:schemeClr val="tx1">
                  <a:lumMod val="50000"/>
                  <a:lumOff val="50000"/>
                </a:schemeClr>
              </a:solidFill>
              <a:latin typeface="Comic Sans MS" panose="030F0702030302020204" pitchFamily="66" charset="0"/>
            </a:endParaRPr>
          </a:p>
          <a:p>
            <a:pPr>
              <a:lnSpc>
                <a:spcPct val="75000"/>
              </a:lnSpc>
              <a:spcBef>
                <a:spcPts val="300"/>
              </a:spcBef>
              <a:spcAft>
                <a:spcPts val="600"/>
              </a:spcAft>
            </a:pPr>
            <a:endParaRPr lang="en-US" sz="2800" b="1" dirty="0" smtClean="0">
              <a:solidFill>
                <a:schemeClr val="tx1">
                  <a:lumMod val="50000"/>
                  <a:lumOff val="50000"/>
                </a:schemeClr>
              </a:solidFill>
              <a:latin typeface="Comic Sans MS" panose="030F0702030302020204" pitchFamily="66" charset="0"/>
            </a:endParaRPr>
          </a:p>
        </p:txBody>
      </p:sp>
      <p:pic>
        <p:nvPicPr>
          <p:cNvPr id="8"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l="29453" t="9348" r="34959" b="74716"/>
          <a:stretch/>
        </p:blipFill>
        <p:spPr>
          <a:xfrm>
            <a:off x="2514600" y="1912981"/>
            <a:ext cx="3291840" cy="1113907"/>
          </a:xfrm>
        </p:spPr>
      </p:pic>
    </p:spTree>
    <p:extLst>
      <p:ext uri="{BB962C8B-B14F-4D97-AF65-F5344CB8AC3E}">
        <p14:creationId xmlns:p14="http://schemas.microsoft.com/office/powerpoint/2010/main" val="31591273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78794"/>
          </a:xfrm>
          <a:ln>
            <a:noFill/>
          </a:ln>
        </p:spPr>
        <p:txBody>
          <a:bodyPr>
            <a:noAutofit/>
          </a:bodyPr>
          <a:lstStyle/>
          <a:p>
            <a:pPr lvl="1" algn="ctr" rtl="0">
              <a:spcBef>
                <a:spcPct val="0"/>
              </a:spcBef>
            </a:pPr>
            <a:r>
              <a:rPr lang="en-US" sz="3200" dirty="0" smtClean="0">
                <a:solidFill>
                  <a:srgbClr val="FF0000"/>
                </a:solidFill>
              </a:rPr>
              <a:t>The Optical Time Projection Chamber (OTPC)</a:t>
            </a:r>
            <a:r>
              <a:rPr lang="en-US" sz="1600" dirty="0" smtClean="0"/>
              <a:t/>
            </a:r>
            <a:br>
              <a:rPr lang="en-US" sz="1600" dirty="0" smtClean="0"/>
            </a:br>
            <a:endParaRPr lang="en-US" sz="1600" dirty="0"/>
          </a:p>
        </p:txBody>
      </p:sp>
      <p:sp>
        <p:nvSpPr>
          <p:cNvPr id="3" name="Content Placeholder 2"/>
          <p:cNvSpPr>
            <a:spLocks noGrp="1"/>
          </p:cNvSpPr>
          <p:nvPr>
            <p:ph idx="1"/>
          </p:nvPr>
        </p:nvSpPr>
        <p:spPr>
          <a:xfrm>
            <a:off x="32197" y="533400"/>
            <a:ext cx="9039621" cy="1066800"/>
          </a:xfrm>
          <a:ln w="19050">
            <a:solidFill>
              <a:schemeClr val="tx1">
                <a:lumMod val="50000"/>
                <a:lumOff val="50000"/>
              </a:schemeClr>
            </a:solidFill>
          </a:ln>
        </p:spPr>
        <p:txBody>
          <a:bodyPr>
            <a:normAutofit/>
          </a:bodyPr>
          <a:lstStyle/>
          <a:p>
            <a:pPr>
              <a:lnSpc>
                <a:spcPct val="70000"/>
              </a:lnSpc>
            </a:pPr>
            <a:r>
              <a:rPr lang="en-US" sz="2400" b="1" dirty="0" smtClean="0">
                <a:solidFill>
                  <a:schemeClr val="tx1">
                    <a:lumMod val="50000"/>
                    <a:lumOff val="50000"/>
                  </a:schemeClr>
                </a:solidFill>
              </a:rPr>
              <a:t>Like a TPC but</a:t>
            </a:r>
            <a:r>
              <a:rPr lang="en-US" sz="2400" b="1" dirty="0" smtClean="0">
                <a:solidFill>
                  <a:srgbClr val="C00000"/>
                </a:solidFill>
              </a:rPr>
              <a:t> drift photons </a:t>
            </a:r>
            <a:r>
              <a:rPr lang="en-US" sz="2400" b="1" dirty="0" smtClean="0">
                <a:solidFill>
                  <a:schemeClr val="tx1">
                    <a:lumMod val="50000"/>
                    <a:lumOff val="50000"/>
                  </a:schemeClr>
                </a:solidFill>
              </a:rPr>
              <a:t>instead of electrons (no B needed)</a:t>
            </a:r>
          </a:p>
          <a:p>
            <a:pPr>
              <a:lnSpc>
                <a:spcPct val="70000"/>
              </a:lnSpc>
            </a:pPr>
            <a:r>
              <a:rPr lang="en-US" sz="2400" b="1" dirty="0" smtClean="0">
                <a:solidFill>
                  <a:schemeClr val="tx1">
                    <a:lumMod val="50000"/>
                    <a:lumOff val="50000"/>
                  </a:schemeClr>
                </a:solidFill>
              </a:rPr>
              <a:t>Exploits precise location and time </a:t>
            </a:r>
            <a:r>
              <a:rPr lang="en-US" sz="2400" b="1" dirty="0" smtClean="0">
                <a:solidFill>
                  <a:srgbClr val="C00000"/>
                </a:solidFill>
              </a:rPr>
              <a:t>for each detected photon</a:t>
            </a:r>
          </a:p>
          <a:p>
            <a:pPr>
              <a:lnSpc>
                <a:spcPct val="70000"/>
              </a:lnSpc>
            </a:pPr>
            <a:r>
              <a:rPr lang="en-US" sz="2400" b="1" dirty="0">
                <a:solidFill>
                  <a:schemeClr val="tx1">
                    <a:lumMod val="50000"/>
                    <a:lumOff val="50000"/>
                  </a:schemeClr>
                </a:solidFill>
              </a:rPr>
              <a:t>W</a:t>
            </a:r>
            <a:r>
              <a:rPr lang="en-US" sz="2400" b="1" dirty="0" smtClean="0">
                <a:solidFill>
                  <a:schemeClr val="tx1">
                    <a:lumMod val="50000"/>
                    <a:lumOff val="50000"/>
                  </a:schemeClr>
                </a:solidFill>
              </a:rPr>
              <a:t>ould allow</a:t>
            </a:r>
            <a:r>
              <a:rPr lang="en-US" sz="2400" b="1" dirty="0" smtClean="0">
                <a:solidFill>
                  <a:srgbClr val="C00000"/>
                </a:solidFill>
              </a:rPr>
              <a:t> track /vertex reconstruction</a:t>
            </a:r>
            <a:r>
              <a:rPr lang="en-US" sz="2400" b="1" dirty="0" smtClean="0">
                <a:solidFill>
                  <a:schemeClr val="tx1">
                    <a:lumMod val="50000"/>
                    <a:lumOff val="50000"/>
                  </a:schemeClr>
                </a:solidFill>
              </a:rPr>
              <a:t> in large liquid counters</a:t>
            </a:r>
            <a:endParaRPr lang="en-US" sz="2400" b="1" dirty="0">
              <a:solidFill>
                <a:schemeClr val="tx1">
                  <a:lumMod val="50000"/>
                  <a:lumOff val="50000"/>
                </a:schemeClr>
              </a:solidFill>
            </a:endParaRPr>
          </a:p>
        </p:txBody>
      </p:sp>
      <p:sp>
        <p:nvSpPr>
          <p:cNvPr id="4" name="Date Placeholder 3"/>
          <p:cNvSpPr>
            <a:spLocks noGrp="1"/>
          </p:cNvSpPr>
          <p:nvPr>
            <p:ph type="dt" sz="half" idx="10"/>
          </p:nvPr>
        </p:nvSpPr>
        <p:spPr/>
        <p:txBody>
          <a:bodyPr/>
          <a:lstStyle/>
          <a:p>
            <a:fld id="{F9359670-6383-482C-B1C5-690C99A9A0A5}" type="datetime1">
              <a:rPr lang="en-US" smtClean="0"/>
              <a:t>6/4/2014</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TIPP June 5, 2014  </a:t>
            </a:r>
            <a:endParaRPr lang="en-US" dirty="0">
              <a:solidFill>
                <a:srgbClr val="151517"/>
              </a:solidFill>
            </a:endParaRPr>
          </a:p>
        </p:txBody>
      </p:sp>
      <p:sp>
        <p:nvSpPr>
          <p:cNvPr id="6" name="Slide Number Placeholder 5"/>
          <p:cNvSpPr>
            <a:spLocks noGrp="1"/>
          </p:cNvSpPr>
          <p:nvPr>
            <p:ph type="sldNum" sz="quarter" idx="12"/>
          </p:nvPr>
        </p:nvSpPr>
        <p:spPr/>
        <p:txBody>
          <a:bodyPr/>
          <a:lstStyle/>
          <a:p>
            <a:fld id="{6F3AE956-26F0-4794-8F4C-97BAC66ADD21}" type="slidenum">
              <a:rPr lang="en-US" smtClean="0"/>
              <a:pPr/>
              <a:t>3</a:t>
            </a:fld>
            <a:endParaRPr lang="en-US" dirty="0"/>
          </a:p>
        </p:txBody>
      </p:sp>
      <p:sp>
        <p:nvSpPr>
          <p:cNvPr id="7" name="Rectangle 6"/>
          <p:cNvSpPr/>
          <p:nvPr/>
        </p:nvSpPr>
        <p:spPr>
          <a:xfrm>
            <a:off x="32197" y="6330728"/>
            <a:ext cx="9144000" cy="298672"/>
          </a:xfrm>
          <a:prstGeom prst="rect">
            <a:avLst/>
          </a:prstGeom>
        </p:spPr>
        <p:txBody>
          <a:bodyPr wrap="square">
            <a:spAutoFit/>
          </a:bodyPr>
          <a:lstStyle/>
          <a:p>
            <a:pPr lvl="0">
              <a:lnSpc>
                <a:spcPct val="70000"/>
              </a:lnSpc>
              <a:spcBef>
                <a:spcPct val="20000"/>
              </a:spcBef>
            </a:pPr>
            <a:r>
              <a:rPr lang="en-US" dirty="0" smtClean="0">
                <a:solidFill>
                  <a:srgbClr val="151517"/>
                </a:solidFill>
              </a:rPr>
              <a:t>First suggestion of LAPPD’s for DUSEL and the name (OTPC) due to Howard Nicholson</a:t>
            </a:r>
            <a:endParaRPr lang="en-US" dirty="0">
              <a:solidFill>
                <a:srgbClr val="151517"/>
              </a:solidFill>
            </a:endParaRP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3069" t="5680" r="8218" b="6357"/>
          <a:stretch/>
        </p:blipFill>
        <p:spPr>
          <a:xfrm>
            <a:off x="-17494" y="1676400"/>
            <a:ext cx="9089313" cy="4572000"/>
          </a:xfrm>
          <a:prstGeom prst="rect">
            <a:avLst/>
          </a:prstGeom>
        </p:spPr>
      </p:pic>
      <p:sp>
        <p:nvSpPr>
          <p:cNvPr id="9" name="TextBox 8"/>
          <p:cNvSpPr txBox="1"/>
          <p:nvPr/>
        </p:nvSpPr>
        <p:spPr>
          <a:xfrm>
            <a:off x="76200" y="3352800"/>
            <a:ext cx="8001000" cy="260905"/>
          </a:xfrm>
          <a:prstGeom prst="rect">
            <a:avLst/>
          </a:prstGeom>
          <a:noFill/>
        </p:spPr>
        <p:txBody>
          <a:bodyPr wrap="square" rtlCol="0">
            <a:spAutoFit/>
          </a:bodyPr>
          <a:lstStyle/>
          <a:p>
            <a:pPr>
              <a:lnSpc>
                <a:spcPct val="75000"/>
              </a:lnSpc>
            </a:pPr>
            <a:r>
              <a:rPr lang="en-US" sz="1400" b="1" dirty="0" smtClean="0">
                <a:solidFill>
                  <a:srgbClr val="C00000"/>
                </a:solidFill>
              </a:rPr>
              <a:t>Photon </a:t>
            </a:r>
            <a:r>
              <a:rPr lang="en-US" sz="1400" b="1" dirty="0">
                <a:solidFill>
                  <a:srgbClr val="C00000"/>
                </a:solidFill>
              </a:rPr>
              <a:t>Drift Velocity is </a:t>
            </a:r>
            <a:r>
              <a:rPr lang="en-US" sz="1400" b="1" dirty="0" smtClean="0">
                <a:solidFill>
                  <a:srgbClr val="C00000"/>
                </a:solidFill>
              </a:rPr>
              <a:t>0.225 mm/psec</a:t>
            </a:r>
            <a:endParaRPr lang="en-US" sz="1400" b="1" dirty="0">
              <a:solidFill>
                <a:srgbClr val="C00000"/>
              </a:solidFill>
            </a:endParaRPr>
          </a:p>
        </p:txBody>
      </p:sp>
    </p:spTree>
    <p:extLst>
      <p:ext uri="{BB962C8B-B14F-4D97-AF65-F5344CB8AC3E}">
        <p14:creationId xmlns:p14="http://schemas.microsoft.com/office/powerpoint/2010/main" val="3164362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l="25234" t="26213" r="6932" b="38404"/>
          <a:stretch/>
        </p:blipFill>
        <p:spPr>
          <a:xfrm>
            <a:off x="381000" y="1407168"/>
            <a:ext cx="8029467" cy="3164832"/>
          </a:xfrm>
        </p:spPr>
      </p:pic>
      <p:sp>
        <p:nvSpPr>
          <p:cNvPr id="2" name="Title 1"/>
          <p:cNvSpPr>
            <a:spLocks noGrp="1"/>
          </p:cNvSpPr>
          <p:nvPr>
            <p:ph type="title"/>
          </p:nvPr>
        </p:nvSpPr>
        <p:spPr>
          <a:xfrm>
            <a:off x="0" y="-76200"/>
            <a:ext cx="9144000" cy="1143000"/>
          </a:xfrm>
        </p:spPr>
        <p:txBody>
          <a:bodyPr>
            <a:normAutofit fontScale="90000"/>
          </a:bodyPr>
          <a:lstStyle/>
          <a:p>
            <a:r>
              <a:rPr lang="en-US" sz="4900" b="1" dirty="0" smtClean="0"/>
              <a:t>So What Does Stefan’s ROT Predict?</a:t>
            </a:r>
            <a:r>
              <a:rPr lang="en-US" b="1" dirty="0" smtClean="0"/>
              <a:t/>
            </a:r>
            <a:br>
              <a:rPr lang="en-US" b="1" dirty="0" smtClean="0"/>
            </a:br>
            <a:endParaRPr lang="en-US" sz="2700" b="1" dirty="0"/>
          </a:p>
        </p:txBody>
      </p:sp>
      <p:sp>
        <p:nvSpPr>
          <p:cNvPr id="3078" name="TextBox 3077"/>
          <p:cNvSpPr txBox="1"/>
          <p:nvPr/>
        </p:nvSpPr>
        <p:spPr>
          <a:xfrm>
            <a:off x="11274" y="821503"/>
            <a:ext cx="9132726" cy="437043"/>
          </a:xfrm>
          <a:prstGeom prst="rect">
            <a:avLst/>
          </a:prstGeom>
          <a:noFill/>
        </p:spPr>
        <p:txBody>
          <a:bodyPr wrap="square" rtlCol="0">
            <a:spAutoFit/>
          </a:bodyPr>
          <a:lstStyle/>
          <a:p>
            <a:pPr>
              <a:lnSpc>
                <a:spcPct val="80000"/>
              </a:lnSpc>
            </a:pPr>
            <a:r>
              <a:rPr lang="en-US" sz="2800" b="1" dirty="0" smtClean="0">
                <a:solidFill>
                  <a:schemeClr val="accent4">
                    <a:lumMod val="10000"/>
                  </a:schemeClr>
                </a:solidFill>
              </a:rPr>
              <a:t>Stefan </a:t>
            </a:r>
            <a:r>
              <a:rPr lang="en-US" sz="2800" b="1" dirty="0" err="1" smtClean="0">
                <a:solidFill>
                  <a:schemeClr val="accent4">
                    <a:lumMod val="10000"/>
                  </a:schemeClr>
                </a:solidFill>
              </a:rPr>
              <a:t>Ritt</a:t>
            </a:r>
            <a:r>
              <a:rPr lang="en-US" sz="2800" b="1" dirty="0" smtClean="0">
                <a:solidFill>
                  <a:schemeClr val="accent4">
                    <a:lumMod val="10000"/>
                  </a:schemeClr>
                </a:solidFill>
              </a:rPr>
              <a:t> slide from 2</a:t>
            </a:r>
            <a:r>
              <a:rPr lang="en-US" sz="2800" b="1" baseline="30000" dirty="0" smtClean="0">
                <a:solidFill>
                  <a:schemeClr val="accent4">
                    <a:lumMod val="10000"/>
                  </a:schemeClr>
                </a:solidFill>
              </a:rPr>
              <a:t>nd</a:t>
            </a:r>
            <a:r>
              <a:rPr lang="en-US" sz="2800" b="1" dirty="0" smtClean="0">
                <a:solidFill>
                  <a:schemeClr val="accent4">
                    <a:lumMod val="10000"/>
                  </a:schemeClr>
                </a:solidFill>
              </a:rPr>
              <a:t> Photocathode Workshop* </a:t>
            </a:r>
            <a:r>
              <a:rPr lang="en-US" sz="2000" dirty="0" smtClean="0">
                <a:solidFill>
                  <a:schemeClr val="accent4">
                    <a:lumMod val="10000"/>
                  </a:schemeClr>
                </a:solidFill>
              </a:rPr>
              <a:t>(annotated)</a:t>
            </a:r>
            <a:endParaRPr lang="en-US" sz="2800" b="1" dirty="0" smtClean="0">
              <a:solidFill>
                <a:schemeClr val="accent4">
                  <a:lumMod val="10000"/>
                </a:schemeClr>
              </a:solidFill>
            </a:endParaRPr>
          </a:p>
        </p:txBody>
      </p:sp>
      <p:sp>
        <p:nvSpPr>
          <p:cNvPr id="4" name="Footer Placeholder 3"/>
          <p:cNvSpPr>
            <a:spLocks noGrp="1"/>
          </p:cNvSpPr>
          <p:nvPr>
            <p:ph type="ftr" sz="quarter" idx="11"/>
          </p:nvPr>
        </p:nvSpPr>
        <p:spPr/>
        <p:txBody>
          <a:bodyPr/>
          <a:lstStyle/>
          <a:p>
            <a:r>
              <a:rPr lang="en-US" smtClean="0">
                <a:solidFill>
                  <a:srgbClr val="151517"/>
                </a:solidFill>
              </a:rPr>
              <a:t>TIPP June 5, 2014  </a:t>
            </a:r>
            <a:endParaRPr lang="en-US" dirty="0">
              <a:solidFill>
                <a:srgbClr val="151517"/>
              </a:solidFill>
            </a:endParaRPr>
          </a:p>
        </p:txBody>
      </p:sp>
      <p:sp>
        <p:nvSpPr>
          <p:cNvPr id="11" name="Date Placeholder 10"/>
          <p:cNvSpPr>
            <a:spLocks noGrp="1"/>
          </p:cNvSpPr>
          <p:nvPr>
            <p:ph type="dt" sz="half" idx="10"/>
          </p:nvPr>
        </p:nvSpPr>
        <p:spPr>
          <a:xfrm>
            <a:off x="6438900" y="6552745"/>
            <a:ext cx="2133600" cy="365125"/>
          </a:xfrm>
        </p:spPr>
        <p:txBody>
          <a:bodyPr/>
          <a:lstStyle/>
          <a:p>
            <a:fld id="{73B68818-CD14-4A14-8986-7E9C174D4767}" type="datetime1">
              <a:rPr lang="en-US" smtClean="0"/>
              <a:t>6/4/2014</a:t>
            </a:fld>
            <a:endParaRPr lang="en-US" dirty="0"/>
          </a:p>
        </p:txBody>
      </p:sp>
      <p:sp>
        <p:nvSpPr>
          <p:cNvPr id="15" name="TextBox 14"/>
          <p:cNvSpPr txBox="1"/>
          <p:nvPr/>
        </p:nvSpPr>
        <p:spPr>
          <a:xfrm>
            <a:off x="2209800" y="4505980"/>
            <a:ext cx="1219200" cy="523220"/>
          </a:xfrm>
          <a:prstGeom prst="rect">
            <a:avLst/>
          </a:prstGeom>
          <a:solidFill>
            <a:schemeClr val="bg1"/>
          </a:solidFill>
        </p:spPr>
        <p:txBody>
          <a:bodyPr wrap="square" rtlCol="0">
            <a:spAutoFit/>
          </a:bodyPr>
          <a:lstStyle/>
          <a:p>
            <a:r>
              <a:rPr lang="en-US" sz="2800" b="1" dirty="0" smtClean="0">
                <a:solidFill>
                  <a:srgbClr val="000000"/>
                </a:solidFill>
              </a:rPr>
              <a:t>0.7 mv</a:t>
            </a:r>
          </a:p>
        </p:txBody>
      </p:sp>
      <p:sp>
        <p:nvSpPr>
          <p:cNvPr id="29" name="TextBox 28"/>
          <p:cNvSpPr txBox="1"/>
          <p:nvPr/>
        </p:nvSpPr>
        <p:spPr>
          <a:xfrm>
            <a:off x="7010400" y="4528810"/>
            <a:ext cx="1219200" cy="523220"/>
          </a:xfrm>
          <a:prstGeom prst="rect">
            <a:avLst/>
          </a:prstGeom>
          <a:solidFill>
            <a:schemeClr val="bg1"/>
          </a:solidFill>
        </p:spPr>
        <p:txBody>
          <a:bodyPr wrap="square" rtlCol="0">
            <a:spAutoFit/>
          </a:bodyPr>
          <a:lstStyle/>
          <a:p>
            <a:r>
              <a:rPr lang="en-US" sz="2800" b="1" dirty="0">
                <a:solidFill>
                  <a:srgbClr val="04CC47"/>
                </a:solidFill>
              </a:rPr>
              <a:t> </a:t>
            </a:r>
            <a:r>
              <a:rPr lang="en-US" sz="2800" b="1" dirty="0" smtClean="0">
                <a:solidFill>
                  <a:srgbClr val="04CC47"/>
                </a:solidFill>
              </a:rPr>
              <a:t>20?? </a:t>
            </a:r>
          </a:p>
        </p:txBody>
      </p:sp>
      <p:sp>
        <p:nvSpPr>
          <p:cNvPr id="30" name="TextBox 29"/>
          <p:cNvSpPr txBox="1"/>
          <p:nvPr/>
        </p:nvSpPr>
        <p:spPr>
          <a:xfrm>
            <a:off x="3505200" y="4505980"/>
            <a:ext cx="1828800" cy="523220"/>
          </a:xfrm>
          <a:prstGeom prst="rect">
            <a:avLst/>
          </a:prstGeom>
          <a:solidFill>
            <a:schemeClr val="bg1"/>
          </a:solidFill>
        </p:spPr>
        <p:txBody>
          <a:bodyPr wrap="square" rtlCol="0">
            <a:spAutoFit/>
          </a:bodyPr>
          <a:lstStyle/>
          <a:p>
            <a:r>
              <a:rPr lang="en-US" sz="2800" b="1" dirty="0">
                <a:solidFill>
                  <a:srgbClr val="000000"/>
                </a:solidFill>
              </a:rPr>
              <a:t> </a:t>
            </a:r>
            <a:r>
              <a:rPr lang="en-US" sz="2800" b="1" dirty="0" smtClean="0">
                <a:solidFill>
                  <a:srgbClr val="000000"/>
                </a:solidFill>
              </a:rPr>
              <a:t>15 GS/sec</a:t>
            </a:r>
          </a:p>
        </p:txBody>
      </p:sp>
      <p:sp>
        <p:nvSpPr>
          <p:cNvPr id="3072" name="TextBox 3071"/>
          <p:cNvSpPr txBox="1"/>
          <p:nvPr/>
        </p:nvSpPr>
        <p:spPr>
          <a:xfrm>
            <a:off x="443874" y="4495800"/>
            <a:ext cx="1918326" cy="523220"/>
          </a:xfrm>
          <a:prstGeom prst="rect">
            <a:avLst/>
          </a:prstGeom>
          <a:noFill/>
        </p:spPr>
        <p:txBody>
          <a:bodyPr wrap="square" rtlCol="0">
            <a:spAutoFit/>
          </a:bodyPr>
          <a:lstStyle/>
          <a:p>
            <a:r>
              <a:rPr lang="en-US" sz="2800" b="1" dirty="0" smtClean="0">
                <a:solidFill>
                  <a:srgbClr val="000000"/>
                </a:solidFill>
              </a:rPr>
              <a:t>LAPPD:1V</a:t>
            </a:r>
          </a:p>
        </p:txBody>
      </p:sp>
      <p:sp>
        <p:nvSpPr>
          <p:cNvPr id="6" name="Slide Number Placeholder 5"/>
          <p:cNvSpPr>
            <a:spLocks noGrp="1"/>
          </p:cNvSpPr>
          <p:nvPr>
            <p:ph type="sldNum" sz="quarter" idx="12"/>
          </p:nvPr>
        </p:nvSpPr>
        <p:spPr/>
        <p:txBody>
          <a:bodyPr/>
          <a:lstStyle/>
          <a:p>
            <a:fld id="{6F3AE956-26F0-4794-8F4C-97BAC66ADD21}" type="slidenum">
              <a:rPr lang="en-US" smtClean="0"/>
              <a:pPr/>
              <a:t>30</a:t>
            </a:fld>
            <a:endParaRPr lang="en-US" dirty="0"/>
          </a:p>
        </p:txBody>
      </p:sp>
      <p:sp>
        <p:nvSpPr>
          <p:cNvPr id="8" name="TextBox 7"/>
          <p:cNvSpPr txBox="1"/>
          <p:nvPr/>
        </p:nvSpPr>
        <p:spPr>
          <a:xfrm>
            <a:off x="-30718" y="6573050"/>
            <a:ext cx="2545318" cy="284950"/>
          </a:xfrm>
          <a:prstGeom prst="rect">
            <a:avLst/>
          </a:prstGeom>
          <a:noFill/>
        </p:spPr>
        <p:txBody>
          <a:bodyPr wrap="square" rtlCol="0">
            <a:spAutoFit/>
          </a:bodyPr>
          <a:lstStyle/>
          <a:p>
            <a:pPr>
              <a:lnSpc>
                <a:spcPct val="75000"/>
              </a:lnSpc>
            </a:pPr>
            <a:r>
              <a:rPr lang="en-US" sz="1600" dirty="0" smtClean="0">
                <a:solidFill>
                  <a:schemeClr val="accent4">
                    <a:lumMod val="10000"/>
                  </a:schemeClr>
                </a:solidFill>
              </a:rPr>
              <a:t>*see psec library web page</a:t>
            </a:r>
          </a:p>
        </p:txBody>
      </p:sp>
      <p:sp>
        <p:nvSpPr>
          <p:cNvPr id="5" name="Rectangle 4"/>
          <p:cNvSpPr/>
          <p:nvPr/>
        </p:nvSpPr>
        <p:spPr>
          <a:xfrm>
            <a:off x="443874" y="4582180"/>
            <a:ext cx="7938126" cy="436840"/>
          </a:xfrm>
          <a:prstGeom prst="rect">
            <a:avLst/>
          </a:prstGeom>
          <a:noFill/>
          <a:ln w="28575">
            <a:solidFill>
              <a:srgbClr val="C00000"/>
            </a:solidFill>
          </a:ln>
        </p:spPr>
        <p:txBody>
          <a:bodyPr rtlCol="0" anchor="ctr"/>
          <a:lstStyle/>
          <a:p>
            <a:pPr algn="ctr"/>
            <a:endParaRPr lang="en-US"/>
          </a:p>
        </p:txBody>
      </p:sp>
      <p:sp>
        <p:nvSpPr>
          <p:cNvPr id="36" name="Rectangle 35"/>
          <p:cNvSpPr/>
          <p:nvPr/>
        </p:nvSpPr>
        <p:spPr>
          <a:xfrm>
            <a:off x="443874" y="4572000"/>
            <a:ext cx="1537326" cy="436840"/>
          </a:xfrm>
          <a:prstGeom prst="rect">
            <a:avLst/>
          </a:prstGeom>
          <a:noFill/>
          <a:ln w="28575">
            <a:solidFill>
              <a:srgbClr val="C00000"/>
            </a:solidFill>
          </a:ln>
        </p:spPr>
        <p:txBody>
          <a:bodyPr rtlCol="0" anchor="ctr"/>
          <a:lstStyle/>
          <a:p>
            <a:pPr algn="ctr"/>
            <a:endParaRPr lang="en-US"/>
          </a:p>
        </p:txBody>
      </p:sp>
      <p:sp>
        <p:nvSpPr>
          <p:cNvPr id="37" name="Rectangle 36"/>
          <p:cNvSpPr/>
          <p:nvPr/>
        </p:nvSpPr>
        <p:spPr>
          <a:xfrm>
            <a:off x="457200" y="4572000"/>
            <a:ext cx="3124200" cy="436840"/>
          </a:xfrm>
          <a:prstGeom prst="rect">
            <a:avLst/>
          </a:prstGeom>
          <a:noFill/>
          <a:ln w="28575">
            <a:solidFill>
              <a:srgbClr val="C00000"/>
            </a:solidFill>
          </a:ln>
        </p:spPr>
        <p:txBody>
          <a:bodyPr rtlCol="0" anchor="ctr"/>
          <a:lstStyle/>
          <a:p>
            <a:pPr algn="ctr"/>
            <a:endParaRPr lang="en-US"/>
          </a:p>
        </p:txBody>
      </p:sp>
      <p:sp>
        <p:nvSpPr>
          <p:cNvPr id="40" name="Rectangle 39"/>
          <p:cNvSpPr/>
          <p:nvPr/>
        </p:nvSpPr>
        <p:spPr>
          <a:xfrm>
            <a:off x="457200" y="4572000"/>
            <a:ext cx="4724400" cy="436840"/>
          </a:xfrm>
          <a:prstGeom prst="rect">
            <a:avLst/>
          </a:prstGeom>
          <a:noFill/>
          <a:ln w="28575">
            <a:solidFill>
              <a:srgbClr val="C00000"/>
            </a:solidFill>
          </a:ln>
        </p:spPr>
        <p:txBody>
          <a:bodyPr rtlCol="0" anchor="ctr"/>
          <a:lstStyle/>
          <a:p>
            <a:pPr algn="ctr"/>
            <a:endParaRPr lang="en-US"/>
          </a:p>
        </p:txBody>
      </p:sp>
      <p:sp>
        <p:nvSpPr>
          <p:cNvPr id="41" name="Rectangle 40"/>
          <p:cNvSpPr/>
          <p:nvPr/>
        </p:nvSpPr>
        <p:spPr>
          <a:xfrm>
            <a:off x="457200" y="4572000"/>
            <a:ext cx="6324600" cy="436840"/>
          </a:xfrm>
          <a:prstGeom prst="rect">
            <a:avLst/>
          </a:prstGeom>
          <a:noFill/>
          <a:ln w="28575">
            <a:solidFill>
              <a:srgbClr val="C00000"/>
            </a:solidFill>
          </a:ln>
        </p:spPr>
        <p:txBody>
          <a:bodyPr rtlCol="0" anchor="ctr"/>
          <a:lstStyle/>
          <a:p>
            <a:pPr algn="ctr"/>
            <a:endParaRPr lang="en-US"/>
          </a:p>
        </p:txBody>
      </p:sp>
      <p:sp>
        <p:nvSpPr>
          <p:cNvPr id="42" name="Rectangle 41"/>
          <p:cNvSpPr/>
          <p:nvPr/>
        </p:nvSpPr>
        <p:spPr>
          <a:xfrm>
            <a:off x="457200" y="4572000"/>
            <a:ext cx="7938126" cy="436840"/>
          </a:xfrm>
          <a:prstGeom prst="rect">
            <a:avLst/>
          </a:prstGeom>
          <a:noFill/>
          <a:ln w="28575">
            <a:solidFill>
              <a:srgbClr val="C00000"/>
            </a:solidFill>
          </a:ln>
        </p:spPr>
        <p:txBody>
          <a:bodyPr rtlCol="0" anchor="ctr"/>
          <a:lstStyle/>
          <a:p>
            <a:pPr algn="ctr"/>
            <a:endParaRPr lang="en-US"/>
          </a:p>
        </p:txBody>
      </p:sp>
      <p:sp>
        <p:nvSpPr>
          <p:cNvPr id="21" name="Rectangle 20"/>
          <p:cNvSpPr/>
          <p:nvPr/>
        </p:nvSpPr>
        <p:spPr>
          <a:xfrm>
            <a:off x="5105400" y="4495800"/>
            <a:ext cx="1407758" cy="523220"/>
          </a:xfrm>
          <a:prstGeom prst="rect">
            <a:avLst/>
          </a:prstGeom>
        </p:spPr>
        <p:txBody>
          <a:bodyPr wrap="none">
            <a:spAutoFit/>
          </a:bodyPr>
          <a:lstStyle/>
          <a:p>
            <a:r>
              <a:rPr lang="en-US" sz="2800" b="1" dirty="0">
                <a:solidFill>
                  <a:srgbClr val="000000"/>
                </a:solidFill>
              </a:rPr>
              <a:t> </a:t>
            </a:r>
            <a:r>
              <a:rPr lang="en-US" sz="2800" b="1" dirty="0" smtClean="0">
                <a:solidFill>
                  <a:srgbClr val="000000"/>
                </a:solidFill>
              </a:rPr>
              <a:t>1.6 GHz</a:t>
            </a:r>
            <a:endParaRPr lang="en-US" sz="2800" b="1" dirty="0">
              <a:solidFill>
                <a:srgbClr val="000000"/>
              </a:solidFill>
            </a:endParaRPr>
          </a:p>
        </p:txBody>
      </p:sp>
      <p:sp>
        <p:nvSpPr>
          <p:cNvPr id="43" name="TextBox 42"/>
          <p:cNvSpPr txBox="1"/>
          <p:nvPr/>
        </p:nvSpPr>
        <p:spPr>
          <a:xfrm>
            <a:off x="163674" y="5125557"/>
            <a:ext cx="9132726" cy="1471172"/>
          </a:xfrm>
          <a:prstGeom prst="rect">
            <a:avLst/>
          </a:prstGeom>
          <a:noFill/>
        </p:spPr>
        <p:txBody>
          <a:bodyPr wrap="square" rtlCol="0">
            <a:spAutoFit/>
          </a:bodyPr>
          <a:lstStyle/>
          <a:p>
            <a:pPr marL="457200" indent="-457200">
              <a:lnSpc>
                <a:spcPct val="80000"/>
              </a:lnSpc>
              <a:buFont typeface="Arial" panose="020B0604020202020204" pitchFamily="34" charset="0"/>
              <a:buChar char="•"/>
            </a:pPr>
            <a:r>
              <a:rPr lang="en-US" sz="2800" b="1" dirty="0" smtClean="0">
                <a:solidFill>
                  <a:schemeClr val="accent4">
                    <a:lumMod val="10000"/>
                  </a:schemeClr>
                </a:solidFill>
              </a:rPr>
              <a:t>Measured differential (1 end to another) resolution is ~5 psec: a measure of how well we are doing on the pulses</a:t>
            </a:r>
          </a:p>
          <a:p>
            <a:pPr marL="457200" indent="-457200">
              <a:lnSpc>
                <a:spcPct val="80000"/>
              </a:lnSpc>
              <a:buFont typeface="Arial" panose="020B0604020202020204" pitchFamily="34" charset="0"/>
              <a:buChar char="•"/>
            </a:pPr>
            <a:r>
              <a:rPr lang="en-US" sz="2800" b="1" dirty="0" smtClean="0">
                <a:solidFill>
                  <a:schemeClr val="accent4">
                    <a:lumMod val="10000"/>
                  </a:schemeClr>
                </a:solidFill>
              </a:rPr>
              <a:t>I suspect most of the rest is in the test setup, but there may be other effects we don’t yet know. Needs effort</a:t>
            </a:r>
          </a:p>
        </p:txBody>
      </p:sp>
    </p:spTree>
    <p:extLst>
      <p:ext uri="{BB962C8B-B14F-4D97-AF65-F5344CB8AC3E}">
        <p14:creationId xmlns:p14="http://schemas.microsoft.com/office/powerpoint/2010/main" val="18530356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9144000" cy="1143000"/>
          </a:xfrm>
        </p:spPr>
        <p:txBody>
          <a:bodyPr>
            <a:normAutofit/>
          </a:bodyPr>
          <a:lstStyle/>
          <a:p>
            <a:pPr>
              <a:lnSpc>
                <a:spcPct val="75000"/>
              </a:lnSpc>
            </a:pPr>
            <a:r>
              <a:rPr lang="en-US" b="1" dirty="0" smtClean="0"/>
              <a:t>Sub-psec Front End Prospects</a:t>
            </a:r>
            <a:endParaRPr lang="en-US" b="1" dirty="0"/>
          </a:p>
        </p:txBody>
      </p:sp>
      <p:sp>
        <p:nvSpPr>
          <p:cNvPr id="5" name="Footer Placeholder 4"/>
          <p:cNvSpPr>
            <a:spLocks noGrp="1"/>
          </p:cNvSpPr>
          <p:nvPr>
            <p:ph type="ftr" sz="quarter" idx="11"/>
          </p:nvPr>
        </p:nvSpPr>
        <p:spPr/>
        <p:txBody>
          <a:bodyPr/>
          <a:lstStyle/>
          <a:p>
            <a:r>
              <a:rPr lang="en-US" smtClean="0">
                <a:solidFill>
                  <a:srgbClr val="151517"/>
                </a:solidFill>
              </a:rPr>
              <a:t>TIPP June 5, 2014  </a:t>
            </a:r>
            <a:endParaRPr lang="en-US" dirty="0">
              <a:solidFill>
                <a:srgbClr val="151517"/>
              </a:solidFill>
            </a:endParaRPr>
          </a:p>
        </p:txBody>
      </p:sp>
      <p:sp>
        <p:nvSpPr>
          <p:cNvPr id="6" name="Slide Number Placeholder 5"/>
          <p:cNvSpPr>
            <a:spLocks noGrp="1"/>
          </p:cNvSpPr>
          <p:nvPr>
            <p:ph type="sldNum" sz="quarter" idx="12"/>
          </p:nvPr>
        </p:nvSpPr>
        <p:spPr/>
        <p:txBody>
          <a:bodyPr/>
          <a:lstStyle/>
          <a:p>
            <a:fld id="{6F3AE956-26F0-4794-8F4C-97BAC66ADD21}" type="slidenum">
              <a:rPr lang="en-US" smtClean="0"/>
              <a:pPr/>
              <a:t>31</a:t>
            </a:fld>
            <a:endParaRPr lang="en-US" dirty="0"/>
          </a:p>
        </p:txBody>
      </p:sp>
      <p:sp>
        <p:nvSpPr>
          <p:cNvPr id="3" name="TextBox 2"/>
          <p:cNvSpPr txBox="1"/>
          <p:nvPr/>
        </p:nvSpPr>
        <p:spPr>
          <a:xfrm>
            <a:off x="-27709" y="881926"/>
            <a:ext cx="9144000" cy="6509474"/>
          </a:xfrm>
          <a:prstGeom prst="rect">
            <a:avLst/>
          </a:prstGeom>
          <a:noFill/>
        </p:spPr>
        <p:txBody>
          <a:bodyPr wrap="square" rtlCol="0">
            <a:spAutoFit/>
          </a:bodyPr>
          <a:lstStyle/>
          <a:p>
            <a:pPr marL="457200" indent="-457200">
              <a:lnSpc>
                <a:spcPct val="75000"/>
              </a:lnSpc>
              <a:spcAft>
                <a:spcPts val="600"/>
              </a:spcAft>
              <a:buFont typeface="Arial" panose="020B0604020202020204" pitchFamily="34" charset="0"/>
              <a:buChar char="•"/>
            </a:pPr>
            <a:r>
              <a:rPr lang="en-US" sz="2800" b="1" dirty="0" smtClean="0">
                <a:solidFill>
                  <a:schemeClr val="tx1">
                    <a:lumMod val="50000"/>
                    <a:lumOff val="50000"/>
                  </a:schemeClr>
                </a:solidFill>
              </a:rPr>
              <a:t>E. </a:t>
            </a:r>
            <a:r>
              <a:rPr lang="en-US" sz="2800" b="1" dirty="0" err="1" smtClean="0">
                <a:solidFill>
                  <a:schemeClr val="tx1">
                    <a:lumMod val="50000"/>
                    <a:lumOff val="50000"/>
                  </a:schemeClr>
                </a:solidFill>
              </a:rPr>
              <a:t>Oberla</a:t>
            </a:r>
            <a:r>
              <a:rPr lang="en-US" sz="2800" b="1" dirty="0" smtClean="0">
                <a:solidFill>
                  <a:schemeClr val="tx1">
                    <a:lumMod val="50000"/>
                    <a:lumOff val="50000"/>
                  </a:schemeClr>
                </a:solidFill>
              </a:rPr>
              <a:t> invented a sweet idea- read out only one end of the 50Ohm lines, and leave the other unterminated=&gt; one reads the near end directly and the far end `on the bounce’ in the same electronics channel. He then uses the digital waveform to </a:t>
            </a:r>
            <a:r>
              <a:rPr lang="en-US" sz="2800" b="1" dirty="0" err="1" smtClean="0">
                <a:solidFill>
                  <a:schemeClr val="tx1">
                    <a:lumMod val="50000"/>
                    <a:lumOff val="50000"/>
                  </a:schemeClr>
                </a:solidFill>
              </a:rPr>
              <a:t>autocorrelate</a:t>
            </a:r>
            <a:r>
              <a:rPr lang="en-US" sz="2800" b="1" dirty="0" smtClean="0">
                <a:solidFill>
                  <a:schemeClr val="tx1">
                    <a:lumMod val="50000"/>
                    <a:lumOff val="50000"/>
                  </a:schemeClr>
                </a:solidFill>
              </a:rPr>
              <a:t> the two pulses to get the position.</a:t>
            </a:r>
          </a:p>
          <a:p>
            <a:pPr marL="457200" indent="-457200">
              <a:lnSpc>
                <a:spcPct val="75000"/>
              </a:lnSpc>
              <a:spcAft>
                <a:spcPts val="600"/>
              </a:spcAft>
              <a:buFont typeface="Arial" panose="020B0604020202020204" pitchFamily="34" charset="0"/>
              <a:buChar char="•"/>
            </a:pPr>
            <a:r>
              <a:rPr lang="en-US" sz="2800" b="1" dirty="0" smtClean="0">
                <a:solidFill>
                  <a:srgbClr val="C00000"/>
                </a:solidFill>
              </a:rPr>
              <a:t>This suggests an answer to the problem of holding the number of samples constant as the </a:t>
            </a:r>
            <a:r>
              <a:rPr lang="en-US" sz="2800" b="1" dirty="0" err="1" smtClean="0">
                <a:solidFill>
                  <a:srgbClr val="C00000"/>
                </a:solidFill>
              </a:rPr>
              <a:t>risetime</a:t>
            </a:r>
            <a:r>
              <a:rPr lang="en-US" sz="2800" b="1" dirty="0" smtClean="0">
                <a:solidFill>
                  <a:srgbClr val="C00000"/>
                </a:solidFill>
              </a:rPr>
              <a:t> decreases (see C. Craven talk on faster substrates at Incom). </a:t>
            </a:r>
            <a:r>
              <a:rPr lang="en-US" sz="2800" b="1" dirty="0" err="1" smtClean="0">
                <a:solidFill>
                  <a:srgbClr val="C00000"/>
                </a:solidFill>
              </a:rPr>
              <a:t>Photek</a:t>
            </a:r>
            <a:r>
              <a:rPr lang="en-US" sz="2800" b="1" dirty="0" smtClean="0">
                <a:solidFill>
                  <a:srgbClr val="C00000"/>
                </a:solidFill>
              </a:rPr>
              <a:t> (</a:t>
            </a:r>
            <a:r>
              <a:rPr lang="en-US" sz="2800" b="1" dirty="0" err="1" smtClean="0">
                <a:solidFill>
                  <a:srgbClr val="C00000"/>
                </a:solidFill>
              </a:rPr>
              <a:t>Howorth</a:t>
            </a:r>
            <a:r>
              <a:rPr lang="en-US" sz="2800" b="1" dirty="0" smtClean="0">
                <a:solidFill>
                  <a:srgbClr val="C00000"/>
                </a:solidFill>
              </a:rPr>
              <a:t> et al.) have already achieved 60 psec </a:t>
            </a:r>
            <a:r>
              <a:rPr lang="en-US" sz="2800" b="1" dirty="0" err="1" smtClean="0">
                <a:solidFill>
                  <a:srgbClr val="C00000"/>
                </a:solidFill>
              </a:rPr>
              <a:t>risetimes</a:t>
            </a:r>
            <a:r>
              <a:rPr lang="en-US" sz="2800" b="1" dirty="0" smtClean="0">
                <a:solidFill>
                  <a:srgbClr val="C00000"/>
                </a:solidFill>
              </a:rPr>
              <a:t>- to get 10 samples on the leading edge need to sample at 160 GHz. Sampling is not a well-matched</a:t>
            </a:r>
            <a:r>
              <a:rPr lang="en-US" sz="2800" b="1" dirty="0">
                <a:solidFill>
                  <a:srgbClr val="C00000"/>
                </a:solidFill>
              </a:rPr>
              <a:t> </a:t>
            </a:r>
            <a:r>
              <a:rPr lang="en-US" sz="2800" b="1" dirty="0" smtClean="0">
                <a:solidFill>
                  <a:srgbClr val="C00000"/>
                </a:solidFill>
              </a:rPr>
              <a:t>solution.</a:t>
            </a:r>
          </a:p>
          <a:p>
            <a:pPr marL="457200" indent="-457200">
              <a:lnSpc>
                <a:spcPct val="75000"/>
              </a:lnSpc>
              <a:spcAft>
                <a:spcPts val="600"/>
              </a:spcAft>
              <a:buFont typeface="Arial" panose="020B0604020202020204" pitchFamily="34" charset="0"/>
              <a:buChar char="•"/>
            </a:pPr>
            <a:r>
              <a:rPr lang="en-US" sz="2800" b="1" dirty="0" smtClean="0">
                <a:solidFill>
                  <a:srgbClr val="000000"/>
                </a:solidFill>
              </a:rPr>
              <a:t>One solution, for low occupancy settings (e.g. large neutrino detectors, lepton colliders), would be to do the time and  position analysis analog in a front-end ASIC. </a:t>
            </a:r>
            <a:r>
              <a:rPr lang="en-US" sz="2800" b="1" dirty="0" err="1" smtClean="0">
                <a:solidFill>
                  <a:srgbClr val="000000"/>
                </a:solidFill>
              </a:rPr>
              <a:t>Postion</a:t>
            </a:r>
            <a:r>
              <a:rPr lang="en-US" sz="2800" b="1" dirty="0" smtClean="0">
                <a:solidFill>
                  <a:srgbClr val="000000"/>
                </a:solidFill>
              </a:rPr>
              <a:t> from analog autocorrelation; time from a `Chronotron’- exploit the constant length (time) of the tile.</a:t>
            </a:r>
          </a:p>
          <a:p>
            <a:pPr marL="457200" indent="-457200">
              <a:lnSpc>
                <a:spcPct val="75000"/>
              </a:lnSpc>
              <a:spcAft>
                <a:spcPts val="600"/>
              </a:spcAft>
              <a:buFont typeface="Arial" panose="020B0604020202020204" pitchFamily="34" charset="0"/>
              <a:buChar char="•"/>
            </a:pPr>
            <a:endParaRPr lang="en-US" sz="3200" b="1" dirty="0" smtClean="0">
              <a:solidFill>
                <a:schemeClr val="tx1">
                  <a:lumMod val="50000"/>
                  <a:lumOff val="50000"/>
                </a:schemeClr>
              </a:solidFill>
            </a:endParaRPr>
          </a:p>
        </p:txBody>
      </p:sp>
    </p:spTree>
    <p:extLst>
      <p:ext uri="{BB962C8B-B14F-4D97-AF65-F5344CB8AC3E}">
        <p14:creationId xmlns:p14="http://schemas.microsoft.com/office/powerpoint/2010/main" val="1835337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7ADC6B5-8A96-4D1D-A280-67668D10F93F}" type="datetime1">
              <a:rPr lang="en-US" smtClean="0"/>
              <a:t>6/4/2014</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TIPP June 5, 2014  </a:t>
            </a:r>
            <a:endParaRPr lang="en-US" dirty="0">
              <a:solidFill>
                <a:srgbClr val="151517"/>
              </a:solidFill>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513" r="9375" b="2373"/>
          <a:stretch/>
        </p:blipFill>
        <p:spPr>
          <a:xfrm>
            <a:off x="657225" y="913086"/>
            <a:ext cx="7572375" cy="5640114"/>
          </a:xfrm>
          <a:prstGeom prst="rect">
            <a:avLst/>
          </a:prstGeom>
        </p:spPr>
      </p:pic>
      <p:sp>
        <p:nvSpPr>
          <p:cNvPr id="8" name="TextBox 7"/>
          <p:cNvSpPr txBox="1"/>
          <p:nvPr/>
        </p:nvSpPr>
        <p:spPr>
          <a:xfrm>
            <a:off x="0" y="29170"/>
            <a:ext cx="9601200" cy="941348"/>
          </a:xfrm>
          <a:prstGeom prst="rect">
            <a:avLst/>
          </a:prstGeom>
          <a:noFill/>
        </p:spPr>
        <p:txBody>
          <a:bodyPr wrap="square" rtlCol="0">
            <a:spAutoFit/>
          </a:bodyPr>
          <a:lstStyle/>
          <a:p>
            <a:pPr>
              <a:lnSpc>
                <a:spcPct val="75000"/>
              </a:lnSpc>
            </a:pPr>
            <a:r>
              <a:rPr lang="en-US" sz="3600" b="1" dirty="0" smtClean="0">
                <a:solidFill>
                  <a:srgbClr val="FF0000"/>
                </a:solidFill>
              </a:rPr>
              <a:t>Reminder of the Pulses </a:t>
            </a:r>
            <a:r>
              <a:rPr lang="en-US" sz="3600" b="1" dirty="0" smtClean="0">
                <a:solidFill>
                  <a:srgbClr val="FF0000"/>
                </a:solidFill>
              </a:rPr>
              <a:t>from a pair of 8” MCP Al2O3 plates </a:t>
            </a:r>
          </a:p>
        </p:txBody>
      </p:sp>
      <p:sp>
        <p:nvSpPr>
          <p:cNvPr id="10" name="TextBox 9"/>
          <p:cNvSpPr txBox="1"/>
          <p:nvPr/>
        </p:nvSpPr>
        <p:spPr>
          <a:xfrm>
            <a:off x="1752600" y="4343400"/>
            <a:ext cx="2209800" cy="381323"/>
          </a:xfrm>
          <a:prstGeom prst="rect">
            <a:avLst/>
          </a:prstGeom>
          <a:noFill/>
        </p:spPr>
        <p:txBody>
          <a:bodyPr wrap="square" rtlCol="0">
            <a:spAutoFit/>
          </a:bodyPr>
          <a:lstStyle/>
          <a:p>
            <a:pPr>
              <a:lnSpc>
                <a:spcPct val="75000"/>
              </a:lnSpc>
            </a:pPr>
            <a:r>
              <a:rPr lang="en-US" sz="2400" dirty="0" smtClean="0">
                <a:solidFill>
                  <a:srgbClr val="FF0000"/>
                </a:solidFill>
              </a:rPr>
              <a:t>Left end of strip</a:t>
            </a:r>
          </a:p>
        </p:txBody>
      </p:sp>
      <p:sp>
        <p:nvSpPr>
          <p:cNvPr id="12" name="TextBox 11"/>
          <p:cNvSpPr txBox="1"/>
          <p:nvPr/>
        </p:nvSpPr>
        <p:spPr>
          <a:xfrm>
            <a:off x="5715000" y="4343400"/>
            <a:ext cx="2743200" cy="381323"/>
          </a:xfrm>
          <a:prstGeom prst="rect">
            <a:avLst/>
          </a:prstGeom>
          <a:noFill/>
        </p:spPr>
        <p:txBody>
          <a:bodyPr wrap="square" rtlCol="0">
            <a:spAutoFit/>
          </a:bodyPr>
          <a:lstStyle/>
          <a:p>
            <a:pPr>
              <a:lnSpc>
                <a:spcPct val="75000"/>
              </a:lnSpc>
            </a:pPr>
            <a:r>
              <a:rPr lang="en-US" sz="2400" dirty="0" smtClean="0"/>
              <a:t>Right end of strip</a:t>
            </a:r>
          </a:p>
        </p:txBody>
      </p:sp>
      <p:sp>
        <p:nvSpPr>
          <p:cNvPr id="13" name="TextBox 12"/>
          <p:cNvSpPr txBox="1"/>
          <p:nvPr/>
        </p:nvSpPr>
        <p:spPr>
          <a:xfrm>
            <a:off x="3962400" y="665202"/>
            <a:ext cx="4572000" cy="564001"/>
          </a:xfrm>
          <a:prstGeom prst="rect">
            <a:avLst/>
          </a:prstGeom>
          <a:noFill/>
        </p:spPr>
        <p:txBody>
          <a:bodyPr wrap="square" rtlCol="0">
            <a:spAutoFit/>
          </a:bodyPr>
          <a:lstStyle/>
          <a:p>
            <a:pPr>
              <a:lnSpc>
                <a:spcPct val="75000"/>
              </a:lnSpc>
            </a:pPr>
            <a:r>
              <a:rPr lang="en-US" sz="2000" dirty="0" smtClean="0">
                <a:solidFill>
                  <a:schemeClr val="tx1">
                    <a:lumMod val="50000"/>
                    <a:lumOff val="50000"/>
                  </a:schemeClr>
                </a:solidFill>
              </a:rPr>
              <a:t>B. Adams, A. </a:t>
            </a:r>
            <a:r>
              <a:rPr lang="en-US" sz="2000" dirty="0" err="1" smtClean="0">
                <a:solidFill>
                  <a:schemeClr val="tx1">
                    <a:lumMod val="50000"/>
                    <a:lumOff val="50000"/>
                  </a:schemeClr>
                </a:solidFill>
              </a:rPr>
              <a:t>Elagin</a:t>
            </a:r>
            <a:r>
              <a:rPr lang="en-US" sz="2000" dirty="0" smtClean="0">
                <a:solidFill>
                  <a:schemeClr val="tx1">
                    <a:lumMod val="50000"/>
                    <a:lumOff val="50000"/>
                  </a:schemeClr>
                </a:solidFill>
              </a:rPr>
              <a:t>, R. </a:t>
            </a:r>
            <a:r>
              <a:rPr lang="en-US" sz="2000" dirty="0" err="1" smtClean="0">
                <a:solidFill>
                  <a:schemeClr val="tx1">
                    <a:lumMod val="50000"/>
                    <a:lumOff val="50000"/>
                  </a:schemeClr>
                </a:solidFill>
              </a:rPr>
              <a:t>Obaid</a:t>
            </a:r>
            <a:r>
              <a:rPr lang="en-US" sz="2000" dirty="0" smtClean="0">
                <a:solidFill>
                  <a:schemeClr val="tx1">
                    <a:lumMod val="50000"/>
                    <a:lumOff val="50000"/>
                  </a:schemeClr>
                </a:solidFill>
              </a:rPr>
              <a:t>, E. </a:t>
            </a:r>
            <a:r>
              <a:rPr lang="en-US" sz="2000" dirty="0" err="1" smtClean="0">
                <a:solidFill>
                  <a:schemeClr val="tx1">
                    <a:lumMod val="50000"/>
                    <a:lumOff val="50000"/>
                  </a:schemeClr>
                </a:solidFill>
              </a:rPr>
              <a:t>Oberla</a:t>
            </a:r>
            <a:r>
              <a:rPr lang="en-US" sz="2000" dirty="0" smtClean="0">
                <a:solidFill>
                  <a:schemeClr val="tx1">
                    <a:lumMod val="50000"/>
                    <a:lumOff val="50000"/>
                  </a:schemeClr>
                </a:solidFill>
              </a:rPr>
              <a:t>, M. </a:t>
            </a:r>
            <a:r>
              <a:rPr lang="en-US" sz="2000" dirty="0" err="1" smtClean="0">
                <a:solidFill>
                  <a:schemeClr val="tx1">
                    <a:lumMod val="50000"/>
                    <a:lumOff val="50000"/>
                  </a:schemeClr>
                </a:solidFill>
              </a:rPr>
              <a:t>Wetstein</a:t>
            </a:r>
            <a:r>
              <a:rPr lang="en-US" sz="2000" dirty="0" smtClean="0">
                <a:solidFill>
                  <a:schemeClr val="tx1">
                    <a:lumMod val="50000"/>
                    <a:lumOff val="50000"/>
                  </a:schemeClr>
                </a:solidFill>
              </a:rPr>
              <a:t> et al.</a:t>
            </a:r>
          </a:p>
        </p:txBody>
      </p:sp>
      <p:sp>
        <p:nvSpPr>
          <p:cNvPr id="6" name="Slide Number Placeholder 5"/>
          <p:cNvSpPr>
            <a:spLocks noGrp="1"/>
          </p:cNvSpPr>
          <p:nvPr>
            <p:ph type="sldNum" sz="quarter" idx="12"/>
          </p:nvPr>
        </p:nvSpPr>
        <p:spPr/>
        <p:txBody>
          <a:bodyPr/>
          <a:lstStyle/>
          <a:p>
            <a:fld id="{6F3AE956-26F0-4794-8F4C-97BAC66ADD21}" type="slidenum">
              <a:rPr lang="en-US" smtClean="0"/>
              <a:pPr/>
              <a:t>32</a:t>
            </a:fld>
            <a:endParaRPr lang="en-US" dirty="0"/>
          </a:p>
        </p:txBody>
      </p:sp>
    </p:spTree>
    <p:extLst>
      <p:ext uri="{BB962C8B-B14F-4D97-AF65-F5344CB8AC3E}">
        <p14:creationId xmlns:p14="http://schemas.microsoft.com/office/powerpoint/2010/main" val="16614336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utocor_single.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57750" y="3484261"/>
            <a:ext cx="4365626" cy="3290348"/>
          </a:xfrm>
          <a:prstGeom prst="rect">
            <a:avLst/>
          </a:prstGeom>
        </p:spPr>
      </p:pic>
      <p:sp>
        <p:nvSpPr>
          <p:cNvPr id="2" name="Title 1"/>
          <p:cNvSpPr>
            <a:spLocks noGrp="1"/>
          </p:cNvSpPr>
          <p:nvPr>
            <p:ph type="title"/>
          </p:nvPr>
        </p:nvSpPr>
        <p:spPr>
          <a:xfrm>
            <a:off x="457200" y="-138112"/>
            <a:ext cx="8229600" cy="1143000"/>
          </a:xfrm>
        </p:spPr>
        <p:txBody>
          <a:bodyPr>
            <a:normAutofit/>
          </a:bodyPr>
          <a:lstStyle/>
          <a:p>
            <a:r>
              <a:rPr lang="en-US" sz="3800" dirty="0" smtClean="0"/>
              <a:t>Transmission line single-ended readout</a:t>
            </a:r>
            <a:endParaRPr lang="en-US" sz="380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73026" y="862014"/>
            <a:ext cx="4330849" cy="2836861"/>
          </a:xfrm>
          <a:prstGeom prst="rect">
            <a:avLst/>
          </a:prstGeom>
        </p:spPr>
      </p:pic>
      <p:pic>
        <p:nvPicPr>
          <p:cNvPr id="5" name="Picture 6" descr="C:\Users\eric\Desktop\IMAG0026.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rot="10800000">
            <a:off x="6543438" y="1222374"/>
            <a:ext cx="2407121" cy="1711116"/>
          </a:xfrm>
          <a:prstGeom prst="rect">
            <a:avLst/>
          </a:prstGeom>
          <a:noFill/>
          <a:extLst>
            <a:ext uri="{909E8E84-426E-40DD-AFC4-6F175D3DCCD1}">
              <a14:hiddenFill xmlns:a14="http://schemas.microsoft.com/office/drawing/2010/main">
                <a:solidFill>
                  <a:srgbClr val="FFFFFF"/>
                </a:solidFill>
              </a14:hiddenFill>
            </a:ext>
          </a:extLst>
        </p:spPr>
      </p:pic>
      <p:sp>
        <p:nvSpPr>
          <p:cNvPr id="6" name="U-Turn Arrow 5"/>
          <p:cNvSpPr/>
          <p:nvPr/>
        </p:nvSpPr>
        <p:spPr>
          <a:xfrm rot="16200000">
            <a:off x="444500" y="1476375"/>
            <a:ext cx="1000125" cy="1285876"/>
          </a:xfrm>
          <a:prstGeom prst="uturnArrow">
            <a:avLst>
              <a:gd name="adj1" fmla="val 25000"/>
              <a:gd name="adj2" fmla="val 25000"/>
              <a:gd name="adj3" fmla="val 25000"/>
              <a:gd name="adj4" fmla="val 43750"/>
              <a:gd name="adj5" fmla="val 10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Right Arrow 6"/>
          <p:cNvSpPr/>
          <p:nvPr/>
        </p:nvSpPr>
        <p:spPr>
          <a:xfrm>
            <a:off x="5445125" y="1619250"/>
            <a:ext cx="1098313" cy="88614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5953125" y="2952750"/>
            <a:ext cx="2127250" cy="720117"/>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t>30 channels PSEC4 readout</a:t>
            </a:r>
            <a:endParaRPr lang="en-US" sz="2000" dirty="0"/>
          </a:p>
        </p:txBody>
      </p:sp>
      <p:sp>
        <p:nvSpPr>
          <p:cNvPr id="9" name="Title 1"/>
          <p:cNvSpPr txBox="1">
            <a:spLocks/>
          </p:cNvSpPr>
          <p:nvPr/>
        </p:nvSpPr>
        <p:spPr>
          <a:xfrm>
            <a:off x="145900" y="558694"/>
            <a:ext cx="1063625" cy="132736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t>50 ohm cable delay </a:t>
            </a:r>
            <a:endParaRPr lang="en-US" sz="2000" dirty="0"/>
          </a:p>
        </p:txBody>
      </p:sp>
      <p:pic>
        <p:nvPicPr>
          <p:cNvPr id="10" name="Picture 9" descr="pulse_single.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80741" y="3857625"/>
            <a:ext cx="3807059" cy="2869359"/>
          </a:xfrm>
          <a:prstGeom prst="rect">
            <a:avLst/>
          </a:prstGeom>
        </p:spPr>
      </p:pic>
      <p:cxnSp>
        <p:nvCxnSpPr>
          <p:cNvPr id="12" name="Straight Arrow Connector 11"/>
          <p:cNvCxnSpPr/>
          <p:nvPr/>
        </p:nvCxnSpPr>
        <p:spPr>
          <a:xfrm>
            <a:off x="450616" y="6316240"/>
            <a:ext cx="3241675"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4" name="Title 1"/>
          <p:cNvSpPr txBox="1">
            <a:spLocks/>
          </p:cNvSpPr>
          <p:nvPr/>
        </p:nvSpPr>
        <p:spPr>
          <a:xfrm>
            <a:off x="942741" y="5706640"/>
            <a:ext cx="2127250" cy="720117"/>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smtClean="0">
                <a:solidFill>
                  <a:srgbClr val="FF0000"/>
                </a:solidFill>
              </a:rPr>
              <a:t>25 ns</a:t>
            </a:r>
            <a:endParaRPr lang="en-US" sz="2000" b="1" dirty="0">
              <a:solidFill>
                <a:srgbClr val="FF0000"/>
              </a:solidFill>
            </a:endParaRPr>
          </a:p>
        </p:txBody>
      </p:sp>
      <p:sp>
        <p:nvSpPr>
          <p:cNvPr id="17" name="Title 1"/>
          <p:cNvSpPr txBox="1">
            <a:spLocks/>
          </p:cNvSpPr>
          <p:nvPr/>
        </p:nvSpPr>
        <p:spPr>
          <a:xfrm>
            <a:off x="145900" y="3641117"/>
            <a:ext cx="4749800" cy="720117"/>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t>Record pulse and reflection on open end:</a:t>
            </a:r>
            <a:endParaRPr lang="en-US" sz="2000" dirty="0"/>
          </a:p>
        </p:txBody>
      </p:sp>
      <p:cxnSp>
        <p:nvCxnSpPr>
          <p:cNvPr id="22" name="Straight Arrow Connector 21"/>
          <p:cNvCxnSpPr/>
          <p:nvPr/>
        </p:nvCxnSpPr>
        <p:spPr>
          <a:xfrm>
            <a:off x="3841750" y="5129435"/>
            <a:ext cx="1209674" cy="0"/>
          </a:xfrm>
          <a:prstGeom prst="straightConnector1">
            <a:avLst/>
          </a:prstGeom>
          <a:ln w="63500">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27" name="Title 1"/>
          <p:cNvSpPr txBox="1">
            <a:spLocks/>
          </p:cNvSpPr>
          <p:nvPr/>
        </p:nvSpPr>
        <p:spPr>
          <a:xfrm>
            <a:off x="3644666" y="5346581"/>
            <a:ext cx="1812925" cy="969659"/>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t>1)Interpolate</a:t>
            </a:r>
          </a:p>
          <a:p>
            <a:pPr algn="l"/>
            <a:r>
              <a:rPr lang="en-US" sz="2000" dirty="0" smtClean="0"/>
              <a:t>2)Resample </a:t>
            </a:r>
            <a:r>
              <a:rPr lang="en-US" sz="2000" dirty="0" err="1" smtClean="0"/>
              <a:t>timebase</a:t>
            </a:r>
            <a:endParaRPr lang="en-US" sz="2000" dirty="0" smtClean="0"/>
          </a:p>
          <a:p>
            <a:pPr algn="l"/>
            <a:r>
              <a:rPr lang="en-US" sz="2000" dirty="0" smtClean="0"/>
              <a:t>3)</a:t>
            </a:r>
            <a:r>
              <a:rPr lang="en-US" sz="2000" b="1" dirty="0" err="1" smtClean="0"/>
              <a:t>Autocorrelate</a:t>
            </a:r>
            <a:endParaRPr lang="en-US" sz="2000" b="1" dirty="0"/>
          </a:p>
        </p:txBody>
      </p:sp>
      <p:sp>
        <p:nvSpPr>
          <p:cNvPr id="34" name="Title 1"/>
          <p:cNvSpPr txBox="1">
            <a:spLocks/>
          </p:cNvSpPr>
          <p:nvPr/>
        </p:nvSpPr>
        <p:spPr>
          <a:xfrm>
            <a:off x="5603875" y="3857625"/>
            <a:ext cx="2505076" cy="969659"/>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t>Extract time difference = position of photon hit</a:t>
            </a:r>
            <a:endParaRPr lang="en-US" sz="2000" b="1" dirty="0"/>
          </a:p>
        </p:txBody>
      </p:sp>
      <p:cxnSp>
        <p:nvCxnSpPr>
          <p:cNvPr id="36" name="Straight Arrow Connector 35"/>
          <p:cNvCxnSpPr/>
          <p:nvPr/>
        </p:nvCxnSpPr>
        <p:spPr>
          <a:xfrm flipH="1">
            <a:off x="5778500" y="4827284"/>
            <a:ext cx="174625" cy="3021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6102116" y="762000"/>
            <a:ext cx="3041884" cy="429477"/>
          </a:xfrm>
          <a:prstGeom prst="rect">
            <a:avLst/>
          </a:prstGeom>
          <a:noFill/>
        </p:spPr>
        <p:txBody>
          <a:bodyPr wrap="square" rtlCol="0">
            <a:spAutoFit/>
          </a:bodyPr>
          <a:lstStyle/>
          <a:p>
            <a:pPr>
              <a:lnSpc>
                <a:spcPct val="75000"/>
              </a:lnSpc>
            </a:pPr>
            <a:r>
              <a:rPr lang="en-US" sz="2800" b="1" dirty="0" smtClean="0">
                <a:solidFill>
                  <a:schemeClr val="accent4">
                    <a:lumMod val="10000"/>
                  </a:schemeClr>
                </a:solidFill>
              </a:rPr>
              <a:t>E. </a:t>
            </a:r>
            <a:r>
              <a:rPr lang="en-US" sz="2800" b="1" dirty="0" err="1" smtClean="0">
                <a:solidFill>
                  <a:schemeClr val="accent4">
                    <a:lumMod val="10000"/>
                  </a:schemeClr>
                </a:solidFill>
              </a:rPr>
              <a:t>Oberla</a:t>
            </a:r>
            <a:r>
              <a:rPr lang="en-US" sz="2800" b="1" dirty="0" smtClean="0">
                <a:solidFill>
                  <a:schemeClr val="accent4">
                    <a:lumMod val="10000"/>
                  </a:schemeClr>
                </a:solidFill>
              </a:rPr>
              <a:t> slide</a:t>
            </a:r>
          </a:p>
        </p:txBody>
      </p:sp>
      <p:sp>
        <p:nvSpPr>
          <p:cNvPr id="11" name="Slide Number Placeholder 10"/>
          <p:cNvSpPr>
            <a:spLocks noGrp="1"/>
          </p:cNvSpPr>
          <p:nvPr>
            <p:ph type="sldNum" sz="quarter" idx="12"/>
          </p:nvPr>
        </p:nvSpPr>
        <p:spPr/>
        <p:txBody>
          <a:bodyPr/>
          <a:lstStyle/>
          <a:p>
            <a:fld id="{6F3AE956-26F0-4794-8F4C-97BAC66ADD21}" type="slidenum">
              <a:rPr lang="en-US" smtClean="0"/>
              <a:pPr/>
              <a:t>33</a:t>
            </a:fld>
            <a:endParaRPr lang="en-US" dirty="0"/>
          </a:p>
        </p:txBody>
      </p:sp>
    </p:spTree>
    <p:extLst>
      <p:ext uri="{BB962C8B-B14F-4D97-AF65-F5344CB8AC3E}">
        <p14:creationId xmlns:p14="http://schemas.microsoft.com/office/powerpoint/2010/main" val="15031263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rmAutofit/>
          </a:bodyPr>
          <a:lstStyle/>
          <a:p>
            <a:pPr>
              <a:lnSpc>
                <a:spcPct val="75000"/>
              </a:lnSpc>
            </a:pPr>
            <a:r>
              <a:rPr lang="en-US" b="1" dirty="0" smtClean="0"/>
              <a:t>A Comment on Calibration</a:t>
            </a:r>
            <a:endParaRPr lang="en-US" b="1" dirty="0"/>
          </a:p>
        </p:txBody>
      </p:sp>
      <p:sp>
        <p:nvSpPr>
          <p:cNvPr id="4" name="Date Placeholder 3"/>
          <p:cNvSpPr>
            <a:spLocks noGrp="1"/>
          </p:cNvSpPr>
          <p:nvPr>
            <p:ph type="dt" sz="half" idx="10"/>
          </p:nvPr>
        </p:nvSpPr>
        <p:spPr/>
        <p:txBody>
          <a:bodyPr/>
          <a:lstStyle/>
          <a:p>
            <a:fld id="{F9359670-6383-482C-B1C5-690C99A9A0A5}" type="datetime1">
              <a:rPr lang="en-US" smtClean="0"/>
              <a:t>6/4/2014</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TIPP June 5, 2014  </a:t>
            </a:r>
            <a:endParaRPr lang="en-US" dirty="0">
              <a:solidFill>
                <a:srgbClr val="151517"/>
              </a:solidFill>
            </a:endParaRPr>
          </a:p>
        </p:txBody>
      </p:sp>
      <p:sp>
        <p:nvSpPr>
          <p:cNvPr id="6" name="Slide Number Placeholder 5"/>
          <p:cNvSpPr>
            <a:spLocks noGrp="1"/>
          </p:cNvSpPr>
          <p:nvPr>
            <p:ph type="sldNum" sz="quarter" idx="12"/>
          </p:nvPr>
        </p:nvSpPr>
        <p:spPr/>
        <p:txBody>
          <a:bodyPr/>
          <a:lstStyle/>
          <a:p>
            <a:fld id="{6F3AE956-26F0-4794-8F4C-97BAC66ADD21}" type="slidenum">
              <a:rPr lang="en-US" smtClean="0"/>
              <a:pPr/>
              <a:t>34</a:t>
            </a:fld>
            <a:endParaRPr lang="en-US" dirty="0"/>
          </a:p>
        </p:txBody>
      </p:sp>
      <p:sp>
        <p:nvSpPr>
          <p:cNvPr id="3" name="TextBox 2"/>
          <p:cNvSpPr txBox="1"/>
          <p:nvPr/>
        </p:nvSpPr>
        <p:spPr>
          <a:xfrm>
            <a:off x="13138" y="764485"/>
            <a:ext cx="9144000" cy="1061829"/>
          </a:xfrm>
          <a:prstGeom prst="rect">
            <a:avLst/>
          </a:prstGeom>
          <a:noFill/>
        </p:spPr>
        <p:txBody>
          <a:bodyPr wrap="square" rtlCol="0">
            <a:spAutoFit/>
          </a:bodyPr>
          <a:lstStyle/>
          <a:p>
            <a:pPr>
              <a:lnSpc>
                <a:spcPct val="75000"/>
              </a:lnSpc>
            </a:pPr>
            <a:r>
              <a:rPr lang="en-US" sz="2800" b="1" dirty="0" smtClean="0">
                <a:solidFill>
                  <a:schemeClr val="accent4">
                    <a:lumMod val="10000"/>
                  </a:schemeClr>
                </a:solidFill>
              </a:rPr>
              <a:t>With jitter cleaners one can distribute a clock with psec-level stability. However, the task of holding calibrations to better than a psec over long-time scales is formidable.</a:t>
            </a:r>
          </a:p>
        </p:txBody>
      </p:sp>
      <p:sp>
        <p:nvSpPr>
          <p:cNvPr id="7" name="Rectangle 6"/>
          <p:cNvSpPr/>
          <p:nvPr/>
        </p:nvSpPr>
        <p:spPr>
          <a:xfrm>
            <a:off x="13138" y="5685861"/>
            <a:ext cx="9130862" cy="714939"/>
          </a:xfrm>
          <a:prstGeom prst="rect">
            <a:avLst/>
          </a:prstGeom>
        </p:spPr>
        <p:txBody>
          <a:bodyPr wrap="square">
            <a:spAutoFit/>
          </a:bodyPr>
          <a:lstStyle/>
          <a:p>
            <a:pPr lvl="0">
              <a:lnSpc>
                <a:spcPct val="70000"/>
              </a:lnSpc>
              <a:spcBef>
                <a:spcPct val="10000"/>
              </a:spcBef>
            </a:pPr>
            <a:r>
              <a:rPr lang="en-US" sz="2800" b="1" dirty="0">
                <a:solidFill>
                  <a:srgbClr val="FF0066"/>
                </a:solidFill>
              </a:rPr>
              <a:t>Proposal: Measure the </a:t>
            </a:r>
            <a:r>
              <a:rPr lang="en-US" sz="2800" b="1" dirty="0">
                <a:solidFill>
                  <a:schemeClr val="tx1">
                    <a:lumMod val="50000"/>
                    <a:lumOff val="50000"/>
                  </a:schemeClr>
                </a:solidFill>
              </a:rPr>
              <a:t>difference in arrival times </a:t>
            </a:r>
            <a:r>
              <a:rPr lang="en-US" sz="2800" b="1" dirty="0">
                <a:solidFill>
                  <a:srgbClr val="FF0066"/>
                </a:solidFill>
              </a:rPr>
              <a:t>of photons and charged particles which arrive a few psec later.</a:t>
            </a:r>
          </a:p>
        </p:txBody>
      </p:sp>
      <p:pic>
        <p:nvPicPr>
          <p:cNvPr id="8" name="Picture 4" descr="top_c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1656" y="1862904"/>
            <a:ext cx="4888744" cy="3775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63025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2"/>
          <p:cNvSpPr>
            <a:spLocks noGrp="1" noChangeArrowheads="1"/>
          </p:cNvSpPr>
          <p:nvPr>
            <p:ph type="ctrTitle"/>
          </p:nvPr>
        </p:nvSpPr>
        <p:spPr>
          <a:xfrm>
            <a:off x="228600" y="0"/>
            <a:ext cx="9144000" cy="914400"/>
          </a:xfrm>
        </p:spPr>
        <p:txBody>
          <a:bodyPr>
            <a:normAutofit/>
          </a:bodyPr>
          <a:lstStyle/>
          <a:p>
            <a:pPr>
              <a:lnSpc>
                <a:spcPct val="75000"/>
              </a:lnSpc>
            </a:pPr>
            <a:r>
              <a:rPr lang="en-US" sz="4800" b="1" dirty="0" smtClean="0">
                <a:solidFill>
                  <a:srgbClr val="FF0000"/>
                </a:solidFill>
              </a:rPr>
              <a:t>What’s the limit? (2009 cartoon)</a:t>
            </a:r>
            <a:endParaRPr lang="en-US" sz="4800" b="1" dirty="0">
              <a:solidFill>
                <a:srgbClr val="FF0000"/>
              </a:solidFill>
            </a:endParaRPr>
          </a:p>
        </p:txBody>
      </p:sp>
      <p:sp>
        <p:nvSpPr>
          <p:cNvPr id="479235" name="Rectangle 3"/>
          <p:cNvSpPr>
            <a:spLocks noChangeArrowheads="1"/>
          </p:cNvSpPr>
          <p:nvPr/>
        </p:nvSpPr>
        <p:spPr bwMode="auto">
          <a:xfrm>
            <a:off x="1981200" y="2276475"/>
            <a:ext cx="5562600" cy="771525"/>
          </a:xfrm>
          <a:prstGeom prst="rect">
            <a:avLst/>
          </a:prstGeom>
          <a:solidFill>
            <a:schemeClr val="accent2"/>
          </a:solidFill>
          <a:ln w="19050">
            <a:solidFill>
              <a:schemeClr val="tx1">
                <a:lumMod val="50000"/>
                <a:lumOff val="50000"/>
              </a:schemeClr>
            </a:solidFill>
            <a:miter lim="800000"/>
            <a:headEnd/>
            <a:tailEnd/>
          </a:ln>
          <a:effectLst/>
          <a:extLst/>
        </p:spPr>
        <p:txBody>
          <a:bodyPr wrap="none" anchor="ctr"/>
          <a:lstStyle/>
          <a:p>
            <a:endParaRPr lang="en-US"/>
          </a:p>
        </p:txBody>
      </p:sp>
      <p:sp>
        <p:nvSpPr>
          <p:cNvPr id="479237" name="Rectangle 5"/>
          <p:cNvSpPr>
            <a:spLocks noChangeArrowheads="1"/>
          </p:cNvSpPr>
          <p:nvPr/>
        </p:nvSpPr>
        <p:spPr bwMode="auto">
          <a:xfrm>
            <a:off x="2209800" y="3352800"/>
            <a:ext cx="228600" cy="762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38" name="Rectangle 6"/>
          <p:cNvSpPr>
            <a:spLocks noChangeArrowheads="1"/>
          </p:cNvSpPr>
          <p:nvPr/>
        </p:nvSpPr>
        <p:spPr bwMode="auto">
          <a:xfrm>
            <a:off x="1806575" y="6149975"/>
            <a:ext cx="6491288" cy="96838"/>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a:latin typeface="Arial" charset="0"/>
            </a:endParaRPr>
          </a:p>
        </p:txBody>
      </p:sp>
      <p:sp>
        <p:nvSpPr>
          <p:cNvPr id="479239" name="Rectangle 7" descr="Denim"/>
          <p:cNvSpPr>
            <a:spLocks noChangeArrowheads="1"/>
          </p:cNvSpPr>
          <p:nvPr/>
        </p:nvSpPr>
        <p:spPr bwMode="auto">
          <a:xfrm>
            <a:off x="1981200" y="6246813"/>
            <a:ext cx="6049963" cy="217487"/>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79240" name="Group 8"/>
          <p:cNvGrpSpPr>
            <a:grpSpLocks/>
          </p:cNvGrpSpPr>
          <p:nvPr/>
        </p:nvGrpSpPr>
        <p:grpSpPr bwMode="auto">
          <a:xfrm>
            <a:off x="1981200" y="3341688"/>
            <a:ext cx="1538288" cy="2830512"/>
            <a:chOff x="1248" y="2105"/>
            <a:chExt cx="969" cy="1783"/>
          </a:xfrm>
        </p:grpSpPr>
        <p:grpSp>
          <p:nvGrpSpPr>
            <p:cNvPr id="479241" name="Group 9"/>
            <p:cNvGrpSpPr>
              <a:grpSpLocks/>
            </p:cNvGrpSpPr>
            <p:nvPr/>
          </p:nvGrpSpPr>
          <p:grpSpPr bwMode="auto">
            <a:xfrm>
              <a:off x="1248" y="2105"/>
              <a:ext cx="341" cy="1776"/>
              <a:chOff x="1248" y="2112"/>
              <a:chExt cx="341" cy="1776"/>
            </a:xfrm>
          </p:grpSpPr>
          <p:grpSp>
            <p:nvGrpSpPr>
              <p:cNvPr id="479242" name="Group 10"/>
              <p:cNvGrpSpPr>
                <a:grpSpLocks/>
              </p:cNvGrpSpPr>
              <p:nvPr/>
            </p:nvGrpSpPr>
            <p:grpSpPr bwMode="auto">
              <a:xfrm>
                <a:off x="1248" y="2160"/>
                <a:ext cx="288" cy="1728"/>
                <a:chOff x="1296" y="2160"/>
                <a:chExt cx="288" cy="1728"/>
              </a:xfrm>
            </p:grpSpPr>
            <p:sp>
              <p:nvSpPr>
                <p:cNvPr id="479243" name="Line 11"/>
                <p:cNvSpPr>
                  <a:spLocks noChangeShapeType="1"/>
                </p:cNvSpPr>
                <p:nvPr/>
              </p:nvSpPr>
              <p:spPr bwMode="auto">
                <a:xfrm>
                  <a:off x="1296" y="2160"/>
                  <a:ext cx="14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244" name="Line 12"/>
                <p:cNvSpPr>
                  <a:spLocks noChangeShapeType="1"/>
                </p:cNvSpPr>
                <p:nvPr/>
              </p:nvSpPr>
              <p:spPr bwMode="auto">
                <a:xfrm>
                  <a:off x="1584" y="2304"/>
                  <a:ext cx="0" cy="158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245" name="Line 13"/>
                <p:cNvSpPr>
                  <a:spLocks noChangeShapeType="1"/>
                </p:cNvSpPr>
                <p:nvPr/>
              </p:nvSpPr>
              <p:spPr bwMode="auto">
                <a:xfrm>
                  <a:off x="1440" y="2160"/>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79246" name="Rectangle 14"/>
              <p:cNvSpPr>
                <a:spLocks noChangeArrowheads="1"/>
              </p:cNvSpPr>
              <p:nvPr/>
            </p:nvSpPr>
            <p:spPr bwMode="auto">
              <a:xfrm rot="2700000">
                <a:off x="1392" y="2184"/>
                <a:ext cx="192" cy="4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47" name="Rectangle 15"/>
              <p:cNvSpPr>
                <a:spLocks noChangeArrowheads="1"/>
              </p:cNvSpPr>
              <p:nvPr/>
            </p:nvSpPr>
            <p:spPr bwMode="auto">
              <a:xfrm>
                <a:off x="1536" y="2304"/>
                <a:ext cx="53" cy="238"/>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48" name="Rectangle 16"/>
              <p:cNvSpPr>
                <a:spLocks noChangeArrowheads="1"/>
              </p:cNvSpPr>
              <p:nvPr/>
            </p:nvSpPr>
            <p:spPr bwMode="auto">
              <a:xfrm>
                <a:off x="1536" y="2542"/>
                <a:ext cx="53" cy="28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49" name="Rectangle 17"/>
              <p:cNvSpPr>
                <a:spLocks noChangeArrowheads="1"/>
              </p:cNvSpPr>
              <p:nvPr/>
            </p:nvSpPr>
            <p:spPr bwMode="auto">
              <a:xfrm>
                <a:off x="1536" y="2781"/>
                <a:ext cx="53" cy="81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50" name="Rectangle 18"/>
              <p:cNvSpPr>
                <a:spLocks noChangeArrowheads="1"/>
              </p:cNvSpPr>
              <p:nvPr/>
            </p:nvSpPr>
            <p:spPr bwMode="auto">
              <a:xfrm>
                <a:off x="1536" y="3594"/>
                <a:ext cx="53" cy="287"/>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79251" name="Group 19"/>
            <p:cNvGrpSpPr>
              <a:grpSpLocks/>
            </p:cNvGrpSpPr>
            <p:nvPr/>
          </p:nvGrpSpPr>
          <p:grpSpPr bwMode="auto">
            <a:xfrm flipH="1">
              <a:off x="1876" y="2112"/>
              <a:ext cx="341" cy="1776"/>
              <a:chOff x="1685" y="2105"/>
              <a:chExt cx="341" cy="1776"/>
            </a:xfrm>
          </p:grpSpPr>
          <p:grpSp>
            <p:nvGrpSpPr>
              <p:cNvPr id="479252" name="Group 20"/>
              <p:cNvGrpSpPr>
                <a:grpSpLocks/>
              </p:cNvGrpSpPr>
              <p:nvPr/>
            </p:nvGrpSpPr>
            <p:grpSpPr bwMode="auto">
              <a:xfrm>
                <a:off x="1685" y="2153"/>
                <a:ext cx="288" cy="1728"/>
                <a:chOff x="1296" y="2160"/>
                <a:chExt cx="288" cy="1728"/>
              </a:xfrm>
            </p:grpSpPr>
            <p:sp>
              <p:nvSpPr>
                <p:cNvPr id="479253" name="Line 21"/>
                <p:cNvSpPr>
                  <a:spLocks noChangeShapeType="1"/>
                </p:cNvSpPr>
                <p:nvPr/>
              </p:nvSpPr>
              <p:spPr bwMode="auto">
                <a:xfrm flipH="1">
                  <a:off x="1296" y="2160"/>
                  <a:ext cx="14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254" name="Line 22"/>
                <p:cNvSpPr>
                  <a:spLocks noChangeShapeType="1"/>
                </p:cNvSpPr>
                <p:nvPr/>
              </p:nvSpPr>
              <p:spPr bwMode="auto">
                <a:xfrm>
                  <a:off x="1584" y="2304"/>
                  <a:ext cx="0" cy="158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255" name="Line 23"/>
                <p:cNvSpPr>
                  <a:spLocks noChangeShapeType="1"/>
                </p:cNvSpPr>
                <p:nvPr/>
              </p:nvSpPr>
              <p:spPr bwMode="auto">
                <a:xfrm>
                  <a:off x="1440" y="2160"/>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79256" name="Rectangle 24"/>
              <p:cNvSpPr>
                <a:spLocks noChangeArrowheads="1"/>
              </p:cNvSpPr>
              <p:nvPr/>
            </p:nvSpPr>
            <p:spPr bwMode="auto">
              <a:xfrm rot="2700000">
                <a:off x="1829" y="2177"/>
                <a:ext cx="192" cy="4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57" name="Rectangle 25"/>
              <p:cNvSpPr>
                <a:spLocks noChangeArrowheads="1"/>
              </p:cNvSpPr>
              <p:nvPr/>
            </p:nvSpPr>
            <p:spPr bwMode="auto">
              <a:xfrm flipH="1">
                <a:off x="1973" y="2297"/>
                <a:ext cx="53" cy="238"/>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58" name="Rectangle 26"/>
              <p:cNvSpPr>
                <a:spLocks noChangeArrowheads="1"/>
              </p:cNvSpPr>
              <p:nvPr/>
            </p:nvSpPr>
            <p:spPr bwMode="auto">
              <a:xfrm flipH="1">
                <a:off x="1973" y="2535"/>
                <a:ext cx="53" cy="28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59" name="Rectangle 27"/>
              <p:cNvSpPr>
                <a:spLocks noChangeArrowheads="1"/>
              </p:cNvSpPr>
              <p:nvPr/>
            </p:nvSpPr>
            <p:spPr bwMode="auto">
              <a:xfrm>
                <a:off x="1973" y="2774"/>
                <a:ext cx="53" cy="81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60" name="Rectangle 28"/>
              <p:cNvSpPr>
                <a:spLocks noChangeArrowheads="1"/>
              </p:cNvSpPr>
              <p:nvPr/>
            </p:nvSpPr>
            <p:spPr bwMode="auto">
              <a:xfrm>
                <a:off x="1973" y="3587"/>
                <a:ext cx="53" cy="287"/>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79261" name="Group 29"/>
          <p:cNvGrpSpPr>
            <a:grpSpLocks/>
          </p:cNvGrpSpPr>
          <p:nvPr/>
        </p:nvGrpSpPr>
        <p:grpSpPr bwMode="auto">
          <a:xfrm>
            <a:off x="3205163" y="3352800"/>
            <a:ext cx="1538287" cy="2830513"/>
            <a:chOff x="1248" y="2105"/>
            <a:chExt cx="969" cy="1783"/>
          </a:xfrm>
        </p:grpSpPr>
        <p:grpSp>
          <p:nvGrpSpPr>
            <p:cNvPr id="479262" name="Group 30"/>
            <p:cNvGrpSpPr>
              <a:grpSpLocks/>
            </p:cNvGrpSpPr>
            <p:nvPr/>
          </p:nvGrpSpPr>
          <p:grpSpPr bwMode="auto">
            <a:xfrm>
              <a:off x="1248" y="2105"/>
              <a:ext cx="341" cy="1776"/>
              <a:chOff x="1248" y="2112"/>
              <a:chExt cx="341" cy="1776"/>
            </a:xfrm>
          </p:grpSpPr>
          <p:grpSp>
            <p:nvGrpSpPr>
              <p:cNvPr id="479263" name="Group 31"/>
              <p:cNvGrpSpPr>
                <a:grpSpLocks/>
              </p:cNvGrpSpPr>
              <p:nvPr/>
            </p:nvGrpSpPr>
            <p:grpSpPr bwMode="auto">
              <a:xfrm>
                <a:off x="1248" y="2160"/>
                <a:ext cx="288" cy="1728"/>
                <a:chOff x="1296" y="2160"/>
                <a:chExt cx="288" cy="1728"/>
              </a:xfrm>
            </p:grpSpPr>
            <p:sp>
              <p:nvSpPr>
                <p:cNvPr id="479264" name="Line 32"/>
                <p:cNvSpPr>
                  <a:spLocks noChangeShapeType="1"/>
                </p:cNvSpPr>
                <p:nvPr/>
              </p:nvSpPr>
              <p:spPr bwMode="auto">
                <a:xfrm>
                  <a:off x="1296" y="2160"/>
                  <a:ext cx="14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265" name="Line 33"/>
                <p:cNvSpPr>
                  <a:spLocks noChangeShapeType="1"/>
                </p:cNvSpPr>
                <p:nvPr/>
              </p:nvSpPr>
              <p:spPr bwMode="auto">
                <a:xfrm>
                  <a:off x="1584" y="2304"/>
                  <a:ext cx="0" cy="158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266" name="Line 34"/>
                <p:cNvSpPr>
                  <a:spLocks noChangeShapeType="1"/>
                </p:cNvSpPr>
                <p:nvPr/>
              </p:nvSpPr>
              <p:spPr bwMode="auto">
                <a:xfrm>
                  <a:off x="1440" y="2160"/>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79267" name="Rectangle 35"/>
              <p:cNvSpPr>
                <a:spLocks noChangeArrowheads="1"/>
              </p:cNvSpPr>
              <p:nvPr/>
            </p:nvSpPr>
            <p:spPr bwMode="auto">
              <a:xfrm rot="2700000">
                <a:off x="1392" y="2184"/>
                <a:ext cx="192" cy="4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68" name="Rectangle 36"/>
              <p:cNvSpPr>
                <a:spLocks noChangeArrowheads="1"/>
              </p:cNvSpPr>
              <p:nvPr/>
            </p:nvSpPr>
            <p:spPr bwMode="auto">
              <a:xfrm>
                <a:off x="1536" y="2304"/>
                <a:ext cx="53" cy="238"/>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69" name="Rectangle 37"/>
              <p:cNvSpPr>
                <a:spLocks noChangeArrowheads="1"/>
              </p:cNvSpPr>
              <p:nvPr/>
            </p:nvSpPr>
            <p:spPr bwMode="auto">
              <a:xfrm>
                <a:off x="1536" y="2542"/>
                <a:ext cx="53" cy="28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70" name="Rectangle 38"/>
              <p:cNvSpPr>
                <a:spLocks noChangeArrowheads="1"/>
              </p:cNvSpPr>
              <p:nvPr/>
            </p:nvSpPr>
            <p:spPr bwMode="auto">
              <a:xfrm>
                <a:off x="1536" y="2781"/>
                <a:ext cx="53" cy="81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71" name="Rectangle 39"/>
              <p:cNvSpPr>
                <a:spLocks noChangeArrowheads="1"/>
              </p:cNvSpPr>
              <p:nvPr/>
            </p:nvSpPr>
            <p:spPr bwMode="auto">
              <a:xfrm>
                <a:off x="1536" y="3594"/>
                <a:ext cx="53" cy="287"/>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79272" name="Group 40"/>
            <p:cNvGrpSpPr>
              <a:grpSpLocks/>
            </p:cNvGrpSpPr>
            <p:nvPr/>
          </p:nvGrpSpPr>
          <p:grpSpPr bwMode="auto">
            <a:xfrm flipH="1">
              <a:off x="1876" y="2112"/>
              <a:ext cx="341" cy="1776"/>
              <a:chOff x="1685" y="2105"/>
              <a:chExt cx="341" cy="1776"/>
            </a:xfrm>
          </p:grpSpPr>
          <p:grpSp>
            <p:nvGrpSpPr>
              <p:cNvPr id="479273" name="Group 41"/>
              <p:cNvGrpSpPr>
                <a:grpSpLocks/>
              </p:cNvGrpSpPr>
              <p:nvPr/>
            </p:nvGrpSpPr>
            <p:grpSpPr bwMode="auto">
              <a:xfrm>
                <a:off x="1685" y="2153"/>
                <a:ext cx="288" cy="1728"/>
                <a:chOff x="1296" y="2160"/>
                <a:chExt cx="288" cy="1728"/>
              </a:xfrm>
            </p:grpSpPr>
            <p:sp>
              <p:nvSpPr>
                <p:cNvPr id="479274" name="Line 42"/>
                <p:cNvSpPr>
                  <a:spLocks noChangeShapeType="1"/>
                </p:cNvSpPr>
                <p:nvPr/>
              </p:nvSpPr>
              <p:spPr bwMode="auto">
                <a:xfrm flipH="1">
                  <a:off x="1296" y="2160"/>
                  <a:ext cx="14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275" name="Line 43"/>
                <p:cNvSpPr>
                  <a:spLocks noChangeShapeType="1"/>
                </p:cNvSpPr>
                <p:nvPr/>
              </p:nvSpPr>
              <p:spPr bwMode="auto">
                <a:xfrm>
                  <a:off x="1584" y="2304"/>
                  <a:ext cx="0" cy="158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276" name="Line 44"/>
                <p:cNvSpPr>
                  <a:spLocks noChangeShapeType="1"/>
                </p:cNvSpPr>
                <p:nvPr/>
              </p:nvSpPr>
              <p:spPr bwMode="auto">
                <a:xfrm>
                  <a:off x="1440" y="2160"/>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79277" name="Rectangle 45"/>
              <p:cNvSpPr>
                <a:spLocks noChangeArrowheads="1"/>
              </p:cNvSpPr>
              <p:nvPr/>
            </p:nvSpPr>
            <p:spPr bwMode="auto">
              <a:xfrm rot="2700000">
                <a:off x="1829" y="2177"/>
                <a:ext cx="192" cy="4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78" name="Rectangle 46"/>
              <p:cNvSpPr>
                <a:spLocks noChangeArrowheads="1"/>
              </p:cNvSpPr>
              <p:nvPr/>
            </p:nvSpPr>
            <p:spPr bwMode="auto">
              <a:xfrm flipH="1">
                <a:off x="1973" y="2297"/>
                <a:ext cx="53" cy="238"/>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79" name="Rectangle 47"/>
              <p:cNvSpPr>
                <a:spLocks noChangeArrowheads="1"/>
              </p:cNvSpPr>
              <p:nvPr/>
            </p:nvSpPr>
            <p:spPr bwMode="auto">
              <a:xfrm flipH="1">
                <a:off x="1973" y="2535"/>
                <a:ext cx="53" cy="28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80" name="Rectangle 48"/>
              <p:cNvSpPr>
                <a:spLocks noChangeArrowheads="1"/>
              </p:cNvSpPr>
              <p:nvPr/>
            </p:nvSpPr>
            <p:spPr bwMode="auto">
              <a:xfrm>
                <a:off x="1973" y="2774"/>
                <a:ext cx="53" cy="81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81" name="Rectangle 49"/>
              <p:cNvSpPr>
                <a:spLocks noChangeArrowheads="1"/>
              </p:cNvSpPr>
              <p:nvPr/>
            </p:nvSpPr>
            <p:spPr bwMode="auto">
              <a:xfrm>
                <a:off x="1973" y="3587"/>
                <a:ext cx="53" cy="287"/>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79282" name="Group 50"/>
          <p:cNvGrpSpPr>
            <a:grpSpLocks/>
          </p:cNvGrpSpPr>
          <p:nvPr/>
        </p:nvGrpSpPr>
        <p:grpSpPr bwMode="auto">
          <a:xfrm>
            <a:off x="4629150" y="3352800"/>
            <a:ext cx="1538288" cy="2830513"/>
            <a:chOff x="1248" y="2105"/>
            <a:chExt cx="969" cy="1783"/>
          </a:xfrm>
        </p:grpSpPr>
        <p:grpSp>
          <p:nvGrpSpPr>
            <p:cNvPr id="479283" name="Group 51"/>
            <p:cNvGrpSpPr>
              <a:grpSpLocks/>
            </p:cNvGrpSpPr>
            <p:nvPr/>
          </p:nvGrpSpPr>
          <p:grpSpPr bwMode="auto">
            <a:xfrm>
              <a:off x="1248" y="2105"/>
              <a:ext cx="341" cy="1776"/>
              <a:chOff x="1248" y="2112"/>
              <a:chExt cx="341" cy="1776"/>
            </a:xfrm>
          </p:grpSpPr>
          <p:grpSp>
            <p:nvGrpSpPr>
              <p:cNvPr id="479284" name="Group 52"/>
              <p:cNvGrpSpPr>
                <a:grpSpLocks/>
              </p:cNvGrpSpPr>
              <p:nvPr/>
            </p:nvGrpSpPr>
            <p:grpSpPr bwMode="auto">
              <a:xfrm>
                <a:off x="1248" y="2160"/>
                <a:ext cx="288" cy="1728"/>
                <a:chOff x="1296" y="2160"/>
                <a:chExt cx="288" cy="1728"/>
              </a:xfrm>
            </p:grpSpPr>
            <p:sp>
              <p:nvSpPr>
                <p:cNvPr id="479285" name="Line 53"/>
                <p:cNvSpPr>
                  <a:spLocks noChangeShapeType="1"/>
                </p:cNvSpPr>
                <p:nvPr/>
              </p:nvSpPr>
              <p:spPr bwMode="auto">
                <a:xfrm>
                  <a:off x="1296" y="2160"/>
                  <a:ext cx="14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286" name="Line 54"/>
                <p:cNvSpPr>
                  <a:spLocks noChangeShapeType="1"/>
                </p:cNvSpPr>
                <p:nvPr/>
              </p:nvSpPr>
              <p:spPr bwMode="auto">
                <a:xfrm>
                  <a:off x="1584" y="2304"/>
                  <a:ext cx="0" cy="158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287" name="Line 55"/>
                <p:cNvSpPr>
                  <a:spLocks noChangeShapeType="1"/>
                </p:cNvSpPr>
                <p:nvPr/>
              </p:nvSpPr>
              <p:spPr bwMode="auto">
                <a:xfrm>
                  <a:off x="1440" y="2160"/>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79288" name="Rectangle 56"/>
              <p:cNvSpPr>
                <a:spLocks noChangeArrowheads="1"/>
              </p:cNvSpPr>
              <p:nvPr/>
            </p:nvSpPr>
            <p:spPr bwMode="auto">
              <a:xfrm rot="2700000">
                <a:off x="1392" y="2184"/>
                <a:ext cx="192" cy="4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89" name="Rectangle 57"/>
              <p:cNvSpPr>
                <a:spLocks noChangeArrowheads="1"/>
              </p:cNvSpPr>
              <p:nvPr/>
            </p:nvSpPr>
            <p:spPr bwMode="auto">
              <a:xfrm>
                <a:off x="1536" y="2304"/>
                <a:ext cx="53" cy="238"/>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90" name="Rectangle 58"/>
              <p:cNvSpPr>
                <a:spLocks noChangeArrowheads="1"/>
              </p:cNvSpPr>
              <p:nvPr/>
            </p:nvSpPr>
            <p:spPr bwMode="auto">
              <a:xfrm>
                <a:off x="1536" y="2542"/>
                <a:ext cx="53" cy="28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91" name="Rectangle 59"/>
              <p:cNvSpPr>
                <a:spLocks noChangeArrowheads="1"/>
              </p:cNvSpPr>
              <p:nvPr/>
            </p:nvSpPr>
            <p:spPr bwMode="auto">
              <a:xfrm>
                <a:off x="1536" y="2781"/>
                <a:ext cx="53" cy="81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92" name="Rectangle 60"/>
              <p:cNvSpPr>
                <a:spLocks noChangeArrowheads="1"/>
              </p:cNvSpPr>
              <p:nvPr/>
            </p:nvSpPr>
            <p:spPr bwMode="auto">
              <a:xfrm>
                <a:off x="1536" y="3594"/>
                <a:ext cx="53" cy="287"/>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79293" name="Group 61"/>
            <p:cNvGrpSpPr>
              <a:grpSpLocks/>
            </p:cNvGrpSpPr>
            <p:nvPr/>
          </p:nvGrpSpPr>
          <p:grpSpPr bwMode="auto">
            <a:xfrm flipH="1">
              <a:off x="1876" y="2112"/>
              <a:ext cx="341" cy="1776"/>
              <a:chOff x="1685" y="2105"/>
              <a:chExt cx="341" cy="1776"/>
            </a:xfrm>
          </p:grpSpPr>
          <p:grpSp>
            <p:nvGrpSpPr>
              <p:cNvPr id="479294" name="Group 62"/>
              <p:cNvGrpSpPr>
                <a:grpSpLocks/>
              </p:cNvGrpSpPr>
              <p:nvPr/>
            </p:nvGrpSpPr>
            <p:grpSpPr bwMode="auto">
              <a:xfrm>
                <a:off x="1685" y="2153"/>
                <a:ext cx="288" cy="1728"/>
                <a:chOff x="1296" y="2160"/>
                <a:chExt cx="288" cy="1728"/>
              </a:xfrm>
            </p:grpSpPr>
            <p:sp>
              <p:nvSpPr>
                <p:cNvPr id="479295" name="Line 63"/>
                <p:cNvSpPr>
                  <a:spLocks noChangeShapeType="1"/>
                </p:cNvSpPr>
                <p:nvPr/>
              </p:nvSpPr>
              <p:spPr bwMode="auto">
                <a:xfrm flipH="1">
                  <a:off x="1296" y="2160"/>
                  <a:ext cx="14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296" name="Line 64"/>
                <p:cNvSpPr>
                  <a:spLocks noChangeShapeType="1"/>
                </p:cNvSpPr>
                <p:nvPr/>
              </p:nvSpPr>
              <p:spPr bwMode="auto">
                <a:xfrm>
                  <a:off x="1584" y="2304"/>
                  <a:ext cx="0" cy="158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297" name="Line 65"/>
                <p:cNvSpPr>
                  <a:spLocks noChangeShapeType="1"/>
                </p:cNvSpPr>
                <p:nvPr/>
              </p:nvSpPr>
              <p:spPr bwMode="auto">
                <a:xfrm>
                  <a:off x="1440" y="2160"/>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79298" name="Rectangle 66"/>
              <p:cNvSpPr>
                <a:spLocks noChangeArrowheads="1"/>
              </p:cNvSpPr>
              <p:nvPr/>
            </p:nvSpPr>
            <p:spPr bwMode="auto">
              <a:xfrm rot="2700000">
                <a:off x="1829" y="2177"/>
                <a:ext cx="192" cy="4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99" name="Rectangle 67"/>
              <p:cNvSpPr>
                <a:spLocks noChangeArrowheads="1"/>
              </p:cNvSpPr>
              <p:nvPr/>
            </p:nvSpPr>
            <p:spPr bwMode="auto">
              <a:xfrm flipH="1">
                <a:off x="1973" y="2297"/>
                <a:ext cx="53" cy="238"/>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300" name="Rectangle 68"/>
              <p:cNvSpPr>
                <a:spLocks noChangeArrowheads="1"/>
              </p:cNvSpPr>
              <p:nvPr/>
            </p:nvSpPr>
            <p:spPr bwMode="auto">
              <a:xfrm flipH="1">
                <a:off x="1973" y="2535"/>
                <a:ext cx="53" cy="28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301" name="Rectangle 69"/>
              <p:cNvSpPr>
                <a:spLocks noChangeArrowheads="1"/>
              </p:cNvSpPr>
              <p:nvPr/>
            </p:nvSpPr>
            <p:spPr bwMode="auto">
              <a:xfrm>
                <a:off x="1973" y="2774"/>
                <a:ext cx="53" cy="81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302" name="Rectangle 70"/>
              <p:cNvSpPr>
                <a:spLocks noChangeArrowheads="1"/>
              </p:cNvSpPr>
              <p:nvPr/>
            </p:nvSpPr>
            <p:spPr bwMode="auto">
              <a:xfrm>
                <a:off x="1973" y="3587"/>
                <a:ext cx="53" cy="287"/>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79303" name="Group 71"/>
          <p:cNvGrpSpPr>
            <a:grpSpLocks/>
          </p:cNvGrpSpPr>
          <p:nvPr/>
        </p:nvGrpSpPr>
        <p:grpSpPr bwMode="auto">
          <a:xfrm>
            <a:off x="5805488" y="3352800"/>
            <a:ext cx="1538287" cy="2830513"/>
            <a:chOff x="1248" y="2105"/>
            <a:chExt cx="969" cy="1783"/>
          </a:xfrm>
        </p:grpSpPr>
        <p:grpSp>
          <p:nvGrpSpPr>
            <p:cNvPr id="479304" name="Group 72"/>
            <p:cNvGrpSpPr>
              <a:grpSpLocks/>
            </p:cNvGrpSpPr>
            <p:nvPr/>
          </p:nvGrpSpPr>
          <p:grpSpPr bwMode="auto">
            <a:xfrm>
              <a:off x="1248" y="2105"/>
              <a:ext cx="341" cy="1776"/>
              <a:chOff x="1248" y="2112"/>
              <a:chExt cx="341" cy="1776"/>
            </a:xfrm>
          </p:grpSpPr>
          <p:grpSp>
            <p:nvGrpSpPr>
              <p:cNvPr id="479305" name="Group 73"/>
              <p:cNvGrpSpPr>
                <a:grpSpLocks/>
              </p:cNvGrpSpPr>
              <p:nvPr/>
            </p:nvGrpSpPr>
            <p:grpSpPr bwMode="auto">
              <a:xfrm>
                <a:off x="1248" y="2160"/>
                <a:ext cx="288" cy="1728"/>
                <a:chOff x="1296" y="2160"/>
                <a:chExt cx="288" cy="1728"/>
              </a:xfrm>
            </p:grpSpPr>
            <p:sp>
              <p:nvSpPr>
                <p:cNvPr id="479306" name="Line 74"/>
                <p:cNvSpPr>
                  <a:spLocks noChangeShapeType="1"/>
                </p:cNvSpPr>
                <p:nvPr/>
              </p:nvSpPr>
              <p:spPr bwMode="auto">
                <a:xfrm>
                  <a:off x="1296" y="2160"/>
                  <a:ext cx="14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307" name="Line 75"/>
                <p:cNvSpPr>
                  <a:spLocks noChangeShapeType="1"/>
                </p:cNvSpPr>
                <p:nvPr/>
              </p:nvSpPr>
              <p:spPr bwMode="auto">
                <a:xfrm>
                  <a:off x="1584" y="2304"/>
                  <a:ext cx="0" cy="158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308" name="Line 76"/>
                <p:cNvSpPr>
                  <a:spLocks noChangeShapeType="1"/>
                </p:cNvSpPr>
                <p:nvPr/>
              </p:nvSpPr>
              <p:spPr bwMode="auto">
                <a:xfrm>
                  <a:off x="1440" y="2160"/>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79309" name="Rectangle 77"/>
              <p:cNvSpPr>
                <a:spLocks noChangeArrowheads="1"/>
              </p:cNvSpPr>
              <p:nvPr/>
            </p:nvSpPr>
            <p:spPr bwMode="auto">
              <a:xfrm rot="2700000">
                <a:off x="1392" y="2184"/>
                <a:ext cx="192" cy="4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310" name="Rectangle 78"/>
              <p:cNvSpPr>
                <a:spLocks noChangeArrowheads="1"/>
              </p:cNvSpPr>
              <p:nvPr/>
            </p:nvSpPr>
            <p:spPr bwMode="auto">
              <a:xfrm>
                <a:off x="1536" y="2304"/>
                <a:ext cx="53" cy="238"/>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311" name="Rectangle 79"/>
              <p:cNvSpPr>
                <a:spLocks noChangeArrowheads="1"/>
              </p:cNvSpPr>
              <p:nvPr/>
            </p:nvSpPr>
            <p:spPr bwMode="auto">
              <a:xfrm>
                <a:off x="1536" y="2542"/>
                <a:ext cx="53" cy="28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312" name="Rectangle 80"/>
              <p:cNvSpPr>
                <a:spLocks noChangeArrowheads="1"/>
              </p:cNvSpPr>
              <p:nvPr/>
            </p:nvSpPr>
            <p:spPr bwMode="auto">
              <a:xfrm>
                <a:off x="1536" y="2781"/>
                <a:ext cx="53" cy="81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313" name="Rectangle 81"/>
              <p:cNvSpPr>
                <a:spLocks noChangeArrowheads="1"/>
              </p:cNvSpPr>
              <p:nvPr/>
            </p:nvSpPr>
            <p:spPr bwMode="auto">
              <a:xfrm>
                <a:off x="1536" y="3594"/>
                <a:ext cx="53" cy="287"/>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79314" name="Group 82"/>
            <p:cNvGrpSpPr>
              <a:grpSpLocks/>
            </p:cNvGrpSpPr>
            <p:nvPr/>
          </p:nvGrpSpPr>
          <p:grpSpPr bwMode="auto">
            <a:xfrm flipH="1">
              <a:off x="1876" y="2112"/>
              <a:ext cx="341" cy="1776"/>
              <a:chOff x="1685" y="2105"/>
              <a:chExt cx="341" cy="1776"/>
            </a:xfrm>
          </p:grpSpPr>
          <p:grpSp>
            <p:nvGrpSpPr>
              <p:cNvPr id="479315" name="Group 83"/>
              <p:cNvGrpSpPr>
                <a:grpSpLocks/>
              </p:cNvGrpSpPr>
              <p:nvPr/>
            </p:nvGrpSpPr>
            <p:grpSpPr bwMode="auto">
              <a:xfrm>
                <a:off x="1685" y="2153"/>
                <a:ext cx="288" cy="1728"/>
                <a:chOff x="1296" y="2160"/>
                <a:chExt cx="288" cy="1728"/>
              </a:xfrm>
            </p:grpSpPr>
            <p:sp>
              <p:nvSpPr>
                <p:cNvPr id="479316" name="Line 84"/>
                <p:cNvSpPr>
                  <a:spLocks noChangeShapeType="1"/>
                </p:cNvSpPr>
                <p:nvPr/>
              </p:nvSpPr>
              <p:spPr bwMode="auto">
                <a:xfrm flipH="1">
                  <a:off x="1296" y="2160"/>
                  <a:ext cx="14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317" name="Line 85"/>
                <p:cNvSpPr>
                  <a:spLocks noChangeShapeType="1"/>
                </p:cNvSpPr>
                <p:nvPr/>
              </p:nvSpPr>
              <p:spPr bwMode="auto">
                <a:xfrm>
                  <a:off x="1584" y="2304"/>
                  <a:ext cx="0" cy="158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318" name="Line 86"/>
                <p:cNvSpPr>
                  <a:spLocks noChangeShapeType="1"/>
                </p:cNvSpPr>
                <p:nvPr/>
              </p:nvSpPr>
              <p:spPr bwMode="auto">
                <a:xfrm>
                  <a:off x="1440" y="2160"/>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79319" name="Rectangle 87"/>
              <p:cNvSpPr>
                <a:spLocks noChangeArrowheads="1"/>
              </p:cNvSpPr>
              <p:nvPr/>
            </p:nvSpPr>
            <p:spPr bwMode="auto">
              <a:xfrm rot="2700000">
                <a:off x="1829" y="2177"/>
                <a:ext cx="192" cy="4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320" name="Rectangle 88"/>
              <p:cNvSpPr>
                <a:spLocks noChangeArrowheads="1"/>
              </p:cNvSpPr>
              <p:nvPr/>
            </p:nvSpPr>
            <p:spPr bwMode="auto">
              <a:xfrm flipH="1">
                <a:off x="1973" y="2297"/>
                <a:ext cx="53" cy="238"/>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321" name="Rectangle 89"/>
              <p:cNvSpPr>
                <a:spLocks noChangeArrowheads="1"/>
              </p:cNvSpPr>
              <p:nvPr/>
            </p:nvSpPr>
            <p:spPr bwMode="auto">
              <a:xfrm flipH="1">
                <a:off x="1973" y="2535"/>
                <a:ext cx="53" cy="28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322" name="Rectangle 90"/>
              <p:cNvSpPr>
                <a:spLocks noChangeArrowheads="1"/>
              </p:cNvSpPr>
              <p:nvPr/>
            </p:nvSpPr>
            <p:spPr bwMode="auto">
              <a:xfrm>
                <a:off x="1973" y="2774"/>
                <a:ext cx="53" cy="81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323" name="Rectangle 91"/>
              <p:cNvSpPr>
                <a:spLocks noChangeArrowheads="1"/>
              </p:cNvSpPr>
              <p:nvPr/>
            </p:nvSpPr>
            <p:spPr bwMode="auto">
              <a:xfrm>
                <a:off x="1973" y="3587"/>
                <a:ext cx="53" cy="287"/>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479324" name="Rectangle 92"/>
          <p:cNvSpPr>
            <a:spLocks noChangeArrowheads="1"/>
          </p:cNvSpPr>
          <p:nvPr/>
        </p:nvSpPr>
        <p:spPr bwMode="auto">
          <a:xfrm>
            <a:off x="1981200" y="6464300"/>
            <a:ext cx="2533650" cy="74613"/>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325" name="Rectangle 93"/>
          <p:cNvSpPr>
            <a:spLocks noChangeArrowheads="1"/>
          </p:cNvSpPr>
          <p:nvPr/>
        </p:nvSpPr>
        <p:spPr bwMode="auto">
          <a:xfrm>
            <a:off x="4514850" y="6464300"/>
            <a:ext cx="2828925" cy="76200"/>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326" name="Rectangle 94"/>
          <p:cNvSpPr>
            <a:spLocks noChangeArrowheads="1"/>
          </p:cNvSpPr>
          <p:nvPr/>
        </p:nvSpPr>
        <p:spPr bwMode="auto">
          <a:xfrm>
            <a:off x="7343775" y="6464300"/>
            <a:ext cx="954088" cy="74613"/>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327" name="Text Box 95"/>
          <p:cNvSpPr txBox="1">
            <a:spLocks noChangeArrowheads="1"/>
          </p:cNvSpPr>
          <p:nvPr/>
        </p:nvSpPr>
        <p:spPr bwMode="auto">
          <a:xfrm>
            <a:off x="292100" y="1798638"/>
            <a:ext cx="3028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atin typeface="Arial" charset="0"/>
              </a:rPr>
              <a:t>Front Window and Radiator </a:t>
            </a:r>
          </a:p>
        </p:txBody>
      </p:sp>
      <p:sp>
        <p:nvSpPr>
          <p:cNvPr id="479328" name="Line 96"/>
          <p:cNvSpPr>
            <a:spLocks noChangeShapeType="1"/>
          </p:cNvSpPr>
          <p:nvPr/>
        </p:nvSpPr>
        <p:spPr bwMode="auto">
          <a:xfrm>
            <a:off x="3205163" y="2008188"/>
            <a:ext cx="419100" cy="41275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329" name="Text Box 97"/>
          <p:cNvSpPr txBox="1">
            <a:spLocks noChangeArrowheads="1"/>
          </p:cNvSpPr>
          <p:nvPr/>
        </p:nvSpPr>
        <p:spPr bwMode="auto">
          <a:xfrm>
            <a:off x="0" y="2660650"/>
            <a:ext cx="18065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b="1" dirty="0">
                <a:solidFill>
                  <a:srgbClr val="FF0000"/>
                </a:solidFill>
                <a:latin typeface="Arial" charset="0"/>
              </a:rPr>
              <a:t>Photocathode</a:t>
            </a:r>
          </a:p>
        </p:txBody>
      </p:sp>
      <p:sp>
        <p:nvSpPr>
          <p:cNvPr id="479330" name="Text Box 98"/>
          <p:cNvSpPr txBox="1">
            <a:spLocks noChangeArrowheads="1"/>
          </p:cNvSpPr>
          <p:nvPr/>
        </p:nvSpPr>
        <p:spPr bwMode="auto">
          <a:xfrm>
            <a:off x="0" y="3124200"/>
            <a:ext cx="16144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atin typeface="Arial" charset="0"/>
              </a:rPr>
              <a:t>Pump Gap</a:t>
            </a:r>
          </a:p>
        </p:txBody>
      </p:sp>
      <p:sp>
        <p:nvSpPr>
          <p:cNvPr id="479331" name="Text Box 99"/>
          <p:cNvSpPr txBox="1">
            <a:spLocks noChangeArrowheads="1"/>
          </p:cNvSpPr>
          <p:nvPr/>
        </p:nvSpPr>
        <p:spPr bwMode="auto">
          <a:xfrm>
            <a:off x="-1" y="3668713"/>
            <a:ext cx="210740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US" sz="1600" b="1" dirty="0">
                <a:solidFill>
                  <a:srgbClr val="FF0000"/>
                </a:solidFill>
                <a:latin typeface="Arial" charset="0"/>
              </a:rPr>
              <a:t>High Emissivity Material</a:t>
            </a:r>
          </a:p>
        </p:txBody>
      </p:sp>
      <p:sp>
        <p:nvSpPr>
          <p:cNvPr id="479332" name="Rectangle 100"/>
          <p:cNvSpPr>
            <a:spLocks noChangeArrowheads="1"/>
          </p:cNvSpPr>
          <p:nvPr/>
        </p:nvSpPr>
        <p:spPr bwMode="auto">
          <a:xfrm>
            <a:off x="7497763" y="3646488"/>
            <a:ext cx="1758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atin typeface="Arial" charset="0"/>
              </a:rPr>
              <a:t>Low Emissivity Material</a:t>
            </a:r>
          </a:p>
        </p:txBody>
      </p:sp>
      <p:sp>
        <p:nvSpPr>
          <p:cNvPr id="479333" name="Rectangle 101"/>
          <p:cNvSpPr>
            <a:spLocks noChangeArrowheads="1"/>
          </p:cNvSpPr>
          <p:nvPr/>
        </p:nvSpPr>
        <p:spPr bwMode="auto">
          <a:xfrm>
            <a:off x="7605713" y="4619625"/>
            <a:ext cx="1614487"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atin typeface="Arial" charset="0"/>
              </a:rPr>
              <a:t>`Normal’ MCP pore material</a:t>
            </a:r>
          </a:p>
        </p:txBody>
      </p:sp>
      <p:sp>
        <p:nvSpPr>
          <p:cNvPr id="479334" name="Text Box 102"/>
          <p:cNvSpPr txBox="1">
            <a:spLocks noChangeArrowheads="1"/>
          </p:cNvSpPr>
          <p:nvPr/>
        </p:nvSpPr>
        <p:spPr bwMode="auto">
          <a:xfrm>
            <a:off x="1588" y="5387975"/>
            <a:ext cx="18065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atin typeface="Arial" charset="0"/>
              </a:rPr>
              <a:t>Gold Anode</a:t>
            </a:r>
          </a:p>
        </p:txBody>
      </p:sp>
      <p:sp>
        <p:nvSpPr>
          <p:cNvPr id="479335" name="Text Box 103"/>
          <p:cNvSpPr txBox="1">
            <a:spLocks noChangeArrowheads="1"/>
          </p:cNvSpPr>
          <p:nvPr/>
        </p:nvSpPr>
        <p:spPr bwMode="auto">
          <a:xfrm>
            <a:off x="6924675" y="5462588"/>
            <a:ext cx="1979613"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600">
                <a:latin typeface="Arial" charset="0"/>
              </a:rPr>
              <a:t>50 Ohm Transmission Line</a:t>
            </a:r>
          </a:p>
        </p:txBody>
      </p:sp>
      <p:sp>
        <p:nvSpPr>
          <p:cNvPr id="479336" name="Text Box 104"/>
          <p:cNvSpPr txBox="1">
            <a:spLocks noChangeArrowheads="1"/>
          </p:cNvSpPr>
          <p:nvPr/>
        </p:nvSpPr>
        <p:spPr bwMode="auto">
          <a:xfrm>
            <a:off x="0" y="5916613"/>
            <a:ext cx="1257300" cy="6413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b="1" dirty="0">
                <a:solidFill>
                  <a:srgbClr val="FF0000"/>
                </a:solidFill>
                <a:latin typeface="Arial" charset="0"/>
              </a:rPr>
              <a:t>Rogers PC Card</a:t>
            </a:r>
          </a:p>
        </p:txBody>
      </p:sp>
      <p:sp>
        <p:nvSpPr>
          <p:cNvPr id="479337" name="Text Box 105"/>
          <p:cNvSpPr txBox="1">
            <a:spLocks noChangeArrowheads="1"/>
          </p:cNvSpPr>
          <p:nvPr/>
        </p:nvSpPr>
        <p:spPr bwMode="auto">
          <a:xfrm>
            <a:off x="461963" y="6540500"/>
            <a:ext cx="51530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atin typeface="Arial" charset="0"/>
              </a:rPr>
              <a:t>Capacitive Pickup to Sampling Readout </a:t>
            </a:r>
          </a:p>
        </p:txBody>
      </p:sp>
      <p:sp>
        <p:nvSpPr>
          <p:cNvPr id="479338" name="Line 106"/>
          <p:cNvSpPr>
            <a:spLocks noChangeShapeType="1"/>
          </p:cNvSpPr>
          <p:nvPr/>
        </p:nvSpPr>
        <p:spPr bwMode="auto">
          <a:xfrm>
            <a:off x="1614488" y="2898775"/>
            <a:ext cx="1423987" cy="592138"/>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339" name="Line 107"/>
          <p:cNvSpPr>
            <a:spLocks noChangeShapeType="1"/>
          </p:cNvSpPr>
          <p:nvPr/>
        </p:nvSpPr>
        <p:spPr bwMode="auto">
          <a:xfrm flipV="1">
            <a:off x="1257300" y="3286125"/>
            <a:ext cx="723900" cy="55563"/>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341" name="Line 109"/>
          <p:cNvSpPr>
            <a:spLocks noChangeShapeType="1"/>
          </p:cNvSpPr>
          <p:nvPr/>
        </p:nvSpPr>
        <p:spPr bwMode="auto">
          <a:xfrm>
            <a:off x="1614488" y="3865563"/>
            <a:ext cx="709612" cy="384175"/>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342" name="Line 110"/>
          <p:cNvSpPr>
            <a:spLocks noChangeShapeType="1"/>
          </p:cNvSpPr>
          <p:nvPr/>
        </p:nvSpPr>
        <p:spPr bwMode="auto">
          <a:xfrm flipH="1" flipV="1">
            <a:off x="6924675" y="3865563"/>
            <a:ext cx="573088" cy="0"/>
          </a:xfrm>
          <a:prstGeom prst="line">
            <a:avLst/>
          </a:prstGeom>
          <a:noFill/>
          <a:ln w="28575">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343" name="Line 111"/>
          <p:cNvSpPr>
            <a:spLocks noChangeShapeType="1"/>
          </p:cNvSpPr>
          <p:nvPr/>
        </p:nvSpPr>
        <p:spPr bwMode="auto">
          <a:xfrm flipH="1" flipV="1">
            <a:off x="7000875" y="4865688"/>
            <a:ext cx="604838" cy="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344" name="Line 112"/>
          <p:cNvSpPr>
            <a:spLocks noChangeShapeType="1"/>
          </p:cNvSpPr>
          <p:nvPr/>
        </p:nvSpPr>
        <p:spPr bwMode="auto">
          <a:xfrm>
            <a:off x="1470025" y="5535613"/>
            <a:ext cx="854075" cy="355600"/>
          </a:xfrm>
          <a:prstGeom prst="line">
            <a:avLst/>
          </a:prstGeom>
          <a:noFill/>
          <a:ln w="28575">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345" name="Line 113"/>
          <p:cNvSpPr>
            <a:spLocks noChangeShapeType="1"/>
          </p:cNvSpPr>
          <p:nvPr/>
        </p:nvSpPr>
        <p:spPr bwMode="auto">
          <a:xfrm flipV="1">
            <a:off x="4610100" y="6584950"/>
            <a:ext cx="595313" cy="139700"/>
          </a:xfrm>
          <a:prstGeom prst="line">
            <a:avLst/>
          </a:prstGeom>
          <a:noFill/>
          <a:ln w="28575">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346" name="Line 114"/>
          <p:cNvSpPr>
            <a:spLocks noChangeShapeType="1"/>
          </p:cNvSpPr>
          <p:nvPr/>
        </p:nvSpPr>
        <p:spPr bwMode="auto">
          <a:xfrm flipH="1">
            <a:off x="8053388" y="6010275"/>
            <a:ext cx="266700" cy="88900"/>
          </a:xfrm>
          <a:prstGeom prst="line">
            <a:avLst/>
          </a:prstGeom>
          <a:noFill/>
          <a:ln w="28575">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347" name="Line 115"/>
          <p:cNvSpPr>
            <a:spLocks noChangeShapeType="1"/>
          </p:cNvSpPr>
          <p:nvPr/>
        </p:nvSpPr>
        <p:spPr bwMode="auto">
          <a:xfrm>
            <a:off x="1049338" y="6386513"/>
            <a:ext cx="854075" cy="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349" name="Text Box 117"/>
          <p:cNvSpPr txBox="1">
            <a:spLocks noChangeArrowheads="1"/>
          </p:cNvSpPr>
          <p:nvPr/>
        </p:nvSpPr>
        <p:spPr bwMode="auto">
          <a:xfrm>
            <a:off x="5486400" y="1371600"/>
            <a:ext cx="3352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N.B.- this is a `cartoon’- working on workable designs-join us…</a:t>
            </a:r>
          </a:p>
        </p:txBody>
      </p:sp>
      <p:sp>
        <p:nvSpPr>
          <p:cNvPr id="2" name="TextBox 1"/>
          <p:cNvSpPr txBox="1"/>
          <p:nvPr/>
        </p:nvSpPr>
        <p:spPr>
          <a:xfrm>
            <a:off x="628649" y="914400"/>
            <a:ext cx="7558089" cy="400110"/>
          </a:xfrm>
          <a:prstGeom prst="rect">
            <a:avLst/>
          </a:prstGeom>
          <a:noFill/>
        </p:spPr>
        <p:txBody>
          <a:bodyPr wrap="square" rtlCol="0">
            <a:spAutoFit/>
          </a:bodyPr>
          <a:lstStyle/>
          <a:p>
            <a:r>
              <a:rPr lang="en-US" sz="2000" b="1" dirty="0" smtClean="0">
                <a:solidFill>
                  <a:srgbClr val="FF0000"/>
                </a:solidFill>
              </a:rPr>
              <a:t>Funnel pore with reflection cathode, dynode rings, ceramic anode,…</a:t>
            </a:r>
          </a:p>
        </p:txBody>
      </p:sp>
      <p:sp>
        <p:nvSpPr>
          <p:cNvPr id="3" name="Slide Number Placeholder 2"/>
          <p:cNvSpPr>
            <a:spLocks noGrp="1"/>
          </p:cNvSpPr>
          <p:nvPr>
            <p:ph type="sldNum" sz="quarter" idx="12"/>
          </p:nvPr>
        </p:nvSpPr>
        <p:spPr/>
        <p:txBody>
          <a:bodyPr/>
          <a:lstStyle/>
          <a:p>
            <a:fld id="{8222C711-AEBE-4F4C-954C-2D5A9087139B}" type="slidenum">
              <a:rPr lang="en-US" smtClean="0"/>
              <a:t>35</a:t>
            </a:fld>
            <a:endParaRPr lang="en-US"/>
          </a:p>
        </p:txBody>
      </p:sp>
    </p:spTree>
    <p:extLst>
      <p:ext uri="{BB962C8B-B14F-4D97-AF65-F5344CB8AC3E}">
        <p14:creationId xmlns:p14="http://schemas.microsoft.com/office/powerpoint/2010/main" val="29308825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normAutofit/>
          </a:bodyPr>
          <a:lstStyle/>
          <a:p>
            <a:pPr>
              <a:lnSpc>
                <a:spcPct val="75000"/>
              </a:lnSpc>
            </a:pPr>
            <a:r>
              <a:rPr lang="en-US" b="1" dirty="0" smtClean="0"/>
              <a:t>Lastly, let’s come back to mirrors and the Optical TPC</a:t>
            </a:r>
            <a:endParaRPr lang="en-US" b="1" dirty="0"/>
          </a:p>
        </p:txBody>
      </p:sp>
      <p:sp>
        <p:nvSpPr>
          <p:cNvPr id="4" name="Date Placeholder 3"/>
          <p:cNvSpPr>
            <a:spLocks noGrp="1"/>
          </p:cNvSpPr>
          <p:nvPr>
            <p:ph type="dt" sz="half" idx="10"/>
          </p:nvPr>
        </p:nvSpPr>
        <p:spPr/>
        <p:txBody>
          <a:bodyPr/>
          <a:lstStyle/>
          <a:p>
            <a:fld id="{F9359670-6383-482C-B1C5-690C99A9A0A5}" type="datetime1">
              <a:rPr lang="en-US" smtClean="0"/>
              <a:t>6/4/2014</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TIPP June 5, 2014  </a:t>
            </a:r>
            <a:endParaRPr lang="en-US" dirty="0">
              <a:solidFill>
                <a:srgbClr val="151517"/>
              </a:solidFill>
            </a:endParaRPr>
          </a:p>
        </p:txBody>
      </p:sp>
      <p:sp>
        <p:nvSpPr>
          <p:cNvPr id="6" name="Slide Number Placeholder 5"/>
          <p:cNvSpPr>
            <a:spLocks noGrp="1"/>
          </p:cNvSpPr>
          <p:nvPr>
            <p:ph type="sldNum" sz="quarter" idx="12"/>
          </p:nvPr>
        </p:nvSpPr>
        <p:spPr/>
        <p:txBody>
          <a:bodyPr/>
          <a:lstStyle/>
          <a:p>
            <a:fld id="{6F3AE956-26F0-4794-8F4C-97BAC66ADD21}" type="slidenum">
              <a:rPr lang="en-US" smtClean="0"/>
              <a:pPr/>
              <a:t>36</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692770"/>
            <a:ext cx="2588676" cy="5098430"/>
          </a:xfrm>
          <a:prstGeom prst="rect">
            <a:avLst/>
          </a:prstGeom>
        </p:spPr>
      </p:pic>
      <p:sp>
        <p:nvSpPr>
          <p:cNvPr id="8" name="TextBox 7"/>
          <p:cNvSpPr txBox="1"/>
          <p:nvPr/>
        </p:nvSpPr>
        <p:spPr>
          <a:xfrm>
            <a:off x="-13855" y="5221778"/>
            <a:ext cx="2588676" cy="429477"/>
          </a:xfrm>
          <a:prstGeom prst="rect">
            <a:avLst/>
          </a:prstGeom>
          <a:noFill/>
        </p:spPr>
        <p:txBody>
          <a:bodyPr wrap="square" rtlCol="0">
            <a:spAutoFit/>
          </a:bodyPr>
          <a:lstStyle/>
          <a:p>
            <a:pPr>
              <a:lnSpc>
                <a:spcPct val="75000"/>
              </a:lnSpc>
            </a:pPr>
            <a:r>
              <a:rPr lang="en-US" sz="2800" b="1" dirty="0" smtClean="0">
                <a:solidFill>
                  <a:schemeClr val="accent4">
                    <a:lumMod val="10000"/>
                  </a:schemeClr>
                </a:solidFill>
              </a:rPr>
              <a:t>E. </a:t>
            </a:r>
            <a:r>
              <a:rPr lang="en-US" sz="2800" b="1" dirty="0" err="1" smtClean="0">
                <a:solidFill>
                  <a:schemeClr val="accent4">
                    <a:lumMod val="10000"/>
                  </a:schemeClr>
                </a:solidFill>
              </a:rPr>
              <a:t>Oberla</a:t>
            </a:r>
            <a:endParaRPr lang="en-US" sz="2800" b="1" dirty="0" smtClean="0">
              <a:solidFill>
                <a:schemeClr val="accent4">
                  <a:lumMod val="10000"/>
                </a:schemeClr>
              </a:solidFill>
            </a:endParaRPr>
          </a:p>
        </p:txBody>
      </p:sp>
      <p:sp>
        <p:nvSpPr>
          <p:cNvPr id="9" name="TextBox 8"/>
          <p:cNvSpPr txBox="1"/>
          <p:nvPr/>
        </p:nvSpPr>
        <p:spPr>
          <a:xfrm>
            <a:off x="3429000" y="1295400"/>
            <a:ext cx="5715000" cy="5262979"/>
          </a:xfrm>
          <a:prstGeom prst="rect">
            <a:avLst/>
          </a:prstGeom>
          <a:noFill/>
        </p:spPr>
        <p:txBody>
          <a:bodyPr wrap="square" rtlCol="0">
            <a:spAutoFit/>
          </a:bodyPr>
          <a:lstStyle/>
          <a:p>
            <a:pPr>
              <a:lnSpc>
                <a:spcPct val="75000"/>
              </a:lnSpc>
            </a:pPr>
            <a:r>
              <a:rPr lang="en-US" sz="3200" b="1" dirty="0" smtClean="0">
                <a:solidFill>
                  <a:schemeClr val="accent4">
                    <a:lumMod val="10000"/>
                  </a:schemeClr>
                </a:solidFill>
              </a:rPr>
              <a:t>Adding psec-resolution changes the space in which considerations of  </a:t>
            </a:r>
            <a:r>
              <a:rPr lang="en-US" sz="3200" b="1" dirty="0" err="1" smtClean="0">
                <a:solidFill>
                  <a:schemeClr val="accent4">
                    <a:lumMod val="10000"/>
                  </a:schemeClr>
                </a:solidFill>
              </a:rPr>
              <a:t>Liouville’s</a:t>
            </a:r>
            <a:r>
              <a:rPr lang="en-US" sz="3200" b="1" dirty="0" smtClean="0">
                <a:solidFill>
                  <a:schemeClr val="accent4">
                    <a:lumMod val="10000"/>
                  </a:schemeClr>
                </a:solidFill>
              </a:rPr>
              <a:t> Theorem  operates from 3dimensional to 4dimensional. In analogy with accelerator physics, we can exchange transverse </a:t>
            </a:r>
            <a:r>
              <a:rPr lang="en-US" sz="3200" b="1" dirty="0" err="1" smtClean="0">
                <a:solidFill>
                  <a:schemeClr val="accent4">
                    <a:lumMod val="10000"/>
                  </a:schemeClr>
                </a:solidFill>
              </a:rPr>
              <a:t>emittance</a:t>
            </a:r>
            <a:r>
              <a:rPr lang="en-US" sz="3200" b="1" dirty="0" smtClean="0">
                <a:solidFill>
                  <a:schemeClr val="accent4">
                    <a:lumMod val="10000"/>
                  </a:schemeClr>
                </a:solidFill>
              </a:rPr>
              <a:t> to longitudinal </a:t>
            </a:r>
            <a:r>
              <a:rPr lang="en-US" sz="3200" b="1" dirty="0" err="1" smtClean="0">
                <a:solidFill>
                  <a:schemeClr val="accent4">
                    <a:lumMod val="10000"/>
                  </a:schemeClr>
                </a:solidFill>
              </a:rPr>
              <a:t>emittance</a:t>
            </a:r>
            <a:r>
              <a:rPr lang="en-US" sz="3200" b="1" dirty="0" smtClean="0">
                <a:solidFill>
                  <a:schemeClr val="accent4">
                    <a:lumMod val="10000"/>
                  </a:schemeClr>
                </a:solidFill>
              </a:rPr>
              <a:t>.</a:t>
            </a:r>
          </a:p>
          <a:p>
            <a:pPr>
              <a:lnSpc>
                <a:spcPct val="75000"/>
              </a:lnSpc>
            </a:pPr>
            <a:endParaRPr lang="en-US" sz="3200" b="1" dirty="0">
              <a:solidFill>
                <a:schemeClr val="accent4">
                  <a:lumMod val="10000"/>
                </a:schemeClr>
              </a:solidFill>
            </a:endParaRPr>
          </a:p>
          <a:p>
            <a:pPr>
              <a:lnSpc>
                <a:spcPct val="75000"/>
              </a:lnSpc>
            </a:pPr>
            <a:r>
              <a:rPr lang="en-US" sz="3200" b="1" dirty="0" smtClean="0">
                <a:solidFill>
                  <a:schemeClr val="accent4">
                    <a:lumMod val="10000"/>
                  </a:schemeClr>
                </a:solidFill>
              </a:rPr>
              <a:t>There may be interesting and clever ways to exploit this in large water/</a:t>
            </a:r>
            <a:r>
              <a:rPr lang="en-US" sz="3200" b="1" dirty="0" err="1" smtClean="0">
                <a:solidFill>
                  <a:schemeClr val="accent4">
                    <a:lumMod val="10000"/>
                  </a:schemeClr>
                </a:solidFill>
              </a:rPr>
              <a:t>scint</a:t>
            </a:r>
            <a:r>
              <a:rPr lang="en-US" sz="3200" b="1" dirty="0" smtClean="0">
                <a:solidFill>
                  <a:schemeClr val="accent4">
                    <a:lumMod val="10000"/>
                  </a:schemeClr>
                </a:solidFill>
              </a:rPr>
              <a:t> Cherenkov counters.</a:t>
            </a:r>
          </a:p>
        </p:txBody>
      </p:sp>
      <p:sp>
        <p:nvSpPr>
          <p:cNvPr id="10" name="TextBox 9"/>
          <p:cNvSpPr txBox="1"/>
          <p:nvPr/>
        </p:nvSpPr>
        <p:spPr>
          <a:xfrm>
            <a:off x="0" y="6183868"/>
            <a:ext cx="3276600" cy="369332"/>
          </a:xfrm>
          <a:prstGeom prst="rect">
            <a:avLst/>
          </a:prstGeom>
          <a:noFill/>
        </p:spPr>
        <p:txBody>
          <a:bodyPr wrap="square" rtlCol="0">
            <a:spAutoFit/>
          </a:bodyPr>
          <a:lstStyle/>
          <a:p>
            <a:pPr>
              <a:lnSpc>
                <a:spcPct val="75000"/>
              </a:lnSpc>
            </a:pPr>
            <a:r>
              <a:rPr lang="en-US" sz="2400" dirty="0" smtClean="0">
                <a:solidFill>
                  <a:schemeClr val="accent4">
                    <a:lumMod val="10000"/>
                  </a:schemeClr>
                </a:solidFill>
              </a:rPr>
              <a:t>Homage to T. </a:t>
            </a:r>
            <a:r>
              <a:rPr lang="en-US" sz="2400" dirty="0" err="1" smtClean="0">
                <a:solidFill>
                  <a:schemeClr val="accent4">
                    <a:lumMod val="10000"/>
                  </a:schemeClr>
                </a:solidFill>
              </a:rPr>
              <a:t>Ypsilantis</a:t>
            </a:r>
            <a:endParaRPr lang="en-US" sz="2400" dirty="0" smtClean="0">
              <a:solidFill>
                <a:schemeClr val="accent4">
                  <a:lumMod val="10000"/>
                </a:schemeClr>
              </a:solidFill>
            </a:endParaRPr>
          </a:p>
        </p:txBody>
      </p:sp>
    </p:spTree>
    <p:extLst>
      <p:ext uri="{BB962C8B-B14F-4D97-AF65-F5344CB8AC3E}">
        <p14:creationId xmlns:p14="http://schemas.microsoft.com/office/powerpoint/2010/main" val="11238073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63562"/>
          </a:xfrm>
        </p:spPr>
        <p:txBody>
          <a:bodyPr>
            <a:normAutofit fontScale="90000"/>
          </a:bodyPr>
          <a:lstStyle/>
          <a:p>
            <a:r>
              <a:rPr lang="en-US" dirty="0" smtClean="0"/>
              <a:t>Some References</a:t>
            </a:r>
            <a:endParaRPr lang="en-US" dirty="0"/>
          </a:p>
        </p:txBody>
      </p:sp>
      <p:sp>
        <p:nvSpPr>
          <p:cNvPr id="3" name="Content Placeholder 2"/>
          <p:cNvSpPr>
            <a:spLocks noGrp="1"/>
          </p:cNvSpPr>
          <p:nvPr>
            <p:ph idx="1"/>
          </p:nvPr>
        </p:nvSpPr>
        <p:spPr>
          <a:xfrm>
            <a:off x="457200" y="655637"/>
            <a:ext cx="8229600" cy="4525963"/>
          </a:xfrm>
        </p:spPr>
        <p:txBody>
          <a:bodyPr>
            <a:noAutofit/>
          </a:bodyPr>
          <a:lstStyle/>
          <a:p>
            <a:pPr marL="0" indent="0">
              <a:lnSpc>
                <a:spcPct val="75000"/>
              </a:lnSpc>
              <a:buNone/>
            </a:pPr>
            <a:r>
              <a:rPr lang="en-US" sz="1400" b="1" u="sng" dirty="0" smtClean="0"/>
              <a:t>MCP Testing and Pulse Performance :</a:t>
            </a:r>
            <a:r>
              <a:rPr lang="en-US" sz="1400" dirty="0" smtClean="0"/>
              <a:t>  </a:t>
            </a:r>
            <a:r>
              <a:rPr lang="en-US" sz="1400" dirty="0"/>
              <a:t>B. Adams, M. </a:t>
            </a:r>
            <a:r>
              <a:rPr lang="en-US" sz="1400" dirty="0" err="1"/>
              <a:t>Chollet</a:t>
            </a:r>
            <a:r>
              <a:rPr lang="en-US" sz="1400" dirty="0"/>
              <a:t>, A. </a:t>
            </a:r>
            <a:r>
              <a:rPr lang="en-US" sz="1400" dirty="0" err="1" smtClean="0"/>
              <a:t>Elagin</a:t>
            </a:r>
            <a:r>
              <a:rPr lang="en-US" sz="1400" dirty="0" smtClean="0"/>
              <a:t>, A</a:t>
            </a:r>
            <a:r>
              <a:rPr lang="en-US" sz="1400" dirty="0"/>
              <a:t>. </a:t>
            </a:r>
            <a:r>
              <a:rPr lang="en-US" sz="1400" dirty="0" err="1"/>
              <a:t>Vostrikov</a:t>
            </a:r>
            <a:r>
              <a:rPr lang="en-US" sz="1400" dirty="0"/>
              <a:t>, M. </a:t>
            </a:r>
            <a:r>
              <a:rPr lang="en-US" sz="1400" dirty="0" err="1"/>
              <a:t>Wetstein</a:t>
            </a:r>
            <a:r>
              <a:rPr lang="en-US" sz="1400" dirty="0"/>
              <a:t>, R. </a:t>
            </a:r>
            <a:r>
              <a:rPr lang="en-US" sz="1400" dirty="0" err="1"/>
              <a:t>Obaid</a:t>
            </a:r>
            <a:r>
              <a:rPr lang="en-US" sz="1400" dirty="0"/>
              <a:t>, and P. Webster</a:t>
            </a:r>
          </a:p>
          <a:p>
            <a:pPr marL="0" indent="0">
              <a:lnSpc>
                <a:spcPct val="75000"/>
              </a:lnSpc>
              <a:buNone/>
            </a:pPr>
            <a:r>
              <a:rPr lang="en-US" sz="1400" i="1" dirty="0" smtClean="0">
                <a:solidFill>
                  <a:schemeClr val="tx1">
                    <a:lumMod val="50000"/>
                    <a:lumOff val="50000"/>
                  </a:schemeClr>
                </a:solidFill>
              </a:rPr>
              <a:t>A </a:t>
            </a:r>
            <a:r>
              <a:rPr lang="en-US" sz="1400" i="1" dirty="0">
                <a:solidFill>
                  <a:schemeClr val="tx1">
                    <a:lumMod val="50000"/>
                    <a:lumOff val="50000"/>
                  </a:schemeClr>
                </a:solidFill>
              </a:rPr>
              <a:t>Test-facility for Large-Area Microchannel </a:t>
            </a:r>
            <a:r>
              <a:rPr lang="en-US" sz="1400" i="1" dirty="0" smtClean="0">
                <a:solidFill>
                  <a:schemeClr val="tx1">
                    <a:lumMod val="50000"/>
                    <a:lumOff val="50000"/>
                  </a:schemeClr>
                </a:solidFill>
              </a:rPr>
              <a:t>Plate Detector Assemblies </a:t>
            </a:r>
            <a:r>
              <a:rPr lang="en-US" sz="1400" i="1" dirty="0">
                <a:solidFill>
                  <a:schemeClr val="tx1">
                    <a:lumMod val="50000"/>
                    <a:lumOff val="50000"/>
                  </a:schemeClr>
                </a:solidFill>
              </a:rPr>
              <a:t>using a Pulse Sub-picosecond </a:t>
            </a:r>
            <a:r>
              <a:rPr lang="en-US" sz="1400" i="1" dirty="0" smtClean="0">
                <a:solidFill>
                  <a:schemeClr val="tx1">
                    <a:lumMod val="50000"/>
                    <a:lumOff val="50000"/>
                  </a:schemeClr>
                </a:solidFill>
              </a:rPr>
              <a:t>Laser;</a:t>
            </a:r>
            <a:endParaRPr lang="en-US" sz="1400" i="1" dirty="0">
              <a:solidFill>
                <a:schemeClr val="tx1">
                  <a:lumMod val="50000"/>
                  <a:lumOff val="50000"/>
                </a:schemeClr>
              </a:solidFill>
            </a:endParaRPr>
          </a:p>
          <a:p>
            <a:pPr marL="0" indent="0">
              <a:lnSpc>
                <a:spcPct val="75000"/>
              </a:lnSpc>
              <a:buNone/>
            </a:pPr>
            <a:r>
              <a:rPr lang="en-US" sz="1400" dirty="0"/>
              <a:t>Review of Scientific Instruments  </a:t>
            </a:r>
            <a:r>
              <a:rPr lang="en-US" sz="1400" b="1" dirty="0" smtClean="0"/>
              <a:t>84</a:t>
            </a:r>
            <a:r>
              <a:rPr lang="en-US" sz="1400" dirty="0" smtClean="0"/>
              <a:t>, </a:t>
            </a:r>
            <a:r>
              <a:rPr lang="en-US" sz="1400" dirty="0"/>
              <a:t>061301 (2013</a:t>
            </a:r>
            <a:r>
              <a:rPr lang="en-US" sz="1400" dirty="0" smtClean="0"/>
              <a:t>)</a:t>
            </a:r>
          </a:p>
          <a:p>
            <a:pPr marL="0" indent="0">
              <a:lnSpc>
                <a:spcPct val="75000"/>
              </a:lnSpc>
              <a:buNone/>
            </a:pPr>
            <a:endParaRPr lang="en-US" sz="1400" dirty="0"/>
          </a:p>
          <a:p>
            <a:pPr marL="0" indent="0">
              <a:lnSpc>
                <a:spcPct val="75000"/>
              </a:lnSpc>
              <a:buNone/>
            </a:pPr>
            <a:r>
              <a:rPr lang="en-US" sz="1400" b="1" u="sng" dirty="0" smtClean="0"/>
              <a:t>PSEC-4 Waveform Sampling Chip  </a:t>
            </a:r>
            <a:r>
              <a:rPr lang="en-US" sz="1400" dirty="0" smtClean="0"/>
              <a:t>E</a:t>
            </a:r>
            <a:r>
              <a:rPr lang="en-US" sz="1400" dirty="0"/>
              <a:t>. Oberla, J.-F. Genat, H. Grabas, H. Frisch, </a:t>
            </a:r>
            <a:r>
              <a:rPr lang="en-US" sz="1400" dirty="0" smtClean="0"/>
              <a:t> K</a:t>
            </a:r>
            <a:r>
              <a:rPr lang="en-US" sz="1400" dirty="0"/>
              <a:t>. Nishimura, and G Varner</a:t>
            </a:r>
          </a:p>
          <a:p>
            <a:pPr marL="0" indent="0">
              <a:lnSpc>
                <a:spcPct val="75000"/>
              </a:lnSpc>
              <a:buNone/>
            </a:pPr>
            <a:r>
              <a:rPr lang="en-US" sz="1400" dirty="0" smtClean="0"/>
              <a:t> </a:t>
            </a:r>
            <a:r>
              <a:rPr lang="en-US" sz="1400" i="1" dirty="0">
                <a:solidFill>
                  <a:schemeClr val="tx1">
                    <a:lumMod val="50000"/>
                    <a:lumOff val="50000"/>
                  </a:schemeClr>
                </a:solidFill>
              </a:rPr>
              <a:t>A 15 </a:t>
            </a:r>
            <a:r>
              <a:rPr lang="en-US" sz="1400" i="1" dirty="0" err="1">
                <a:solidFill>
                  <a:schemeClr val="tx1">
                    <a:lumMod val="50000"/>
                    <a:lumOff val="50000"/>
                  </a:schemeClr>
                </a:solidFill>
              </a:rPr>
              <a:t>GSa</a:t>
            </a:r>
            <a:r>
              <a:rPr lang="en-US" sz="1400" i="1" dirty="0">
                <a:solidFill>
                  <a:schemeClr val="tx1">
                    <a:lumMod val="50000"/>
                    <a:lumOff val="50000"/>
                  </a:schemeClr>
                </a:solidFill>
              </a:rPr>
              <a:t>/s, 1.5 GHz Bandwidth Waveform Digitizing </a:t>
            </a:r>
            <a:r>
              <a:rPr lang="en-US" sz="1400" i="1" dirty="0" smtClean="0">
                <a:solidFill>
                  <a:schemeClr val="tx1">
                    <a:lumMod val="50000"/>
                    <a:lumOff val="50000"/>
                  </a:schemeClr>
                </a:solidFill>
              </a:rPr>
              <a:t>ASIC</a:t>
            </a:r>
            <a:r>
              <a:rPr lang="en-US" sz="1400" dirty="0" smtClean="0"/>
              <a:t>; </a:t>
            </a:r>
          </a:p>
          <a:p>
            <a:pPr marL="0" indent="0">
              <a:lnSpc>
                <a:spcPct val="75000"/>
              </a:lnSpc>
              <a:buNone/>
            </a:pPr>
            <a:r>
              <a:rPr lang="en-US" sz="1400" dirty="0" err="1" smtClean="0"/>
              <a:t>Nucl</a:t>
            </a:r>
            <a:r>
              <a:rPr lang="en-US" sz="1400" dirty="0"/>
              <a:t>. Instr. Meth. A735, </a:t>
            </a:r>
            <a:r>
              <a:rPr lang="en-US" sz="1400" dirty="0" smtClean="0"/>
              <a:t>Jan</a:t>
            </a:r>
            <a:r>
              <a:rPr lang="en-US" sz="1400" dirty="0"/>
              <a:t>., 2014, </a:t>
            </a:r>
            <a:r>
              <a:rPr lang="en-US" sz="1400" dirty="0" smtClean="0"/>
              <a:t> </a:t>
            </a:r>
            <a:r>
              <a:rPr lang="en-US" sz="1400" dirty="0" smtClean="0">
                <a:hlinkClick r:id="rId2"/>
              </a:rPr>
              <a:t>http</a:t>
            </a:r>
            <a:r>
              <a:rPr lang="en-US" sz="1400" dirty="0">
                <a:hlinkClick r:id="rId2"/>
              </a:rPr>
              <a:t>://</a:t>
            </a:r>
            <a:r>
              <a:rPr lang="en-US" sz="1400" dirty="0" smtClean="0">
                <a:hlinkClick r:id="rId2"/>
              </a:rPr>
              <a:t>dx.doi.org/10.1016/j.nima.2013.09.042</a:t>
            </a:r>
            <a:r>
              <a:rPr lang="en-US" sz="1400" dirty="0" smtClean="0"/>
              <a:t>; http</a:t>
            </a:r>
            <a:r>
              <a:rPr lang="en-US" sz="1400" dirty="0"/>
              <a:t>://arxiv.org/abs/1309.4397</a:t>
            </a:r>
          </a:p>
          <a:p>
            <a:pPr>
              <a:lnSpc>
                <a:spcPct val="75000"/>
              </a:lnSpc>
            </a:pPr>
            <a:endParaRPr lang="en-US" sz="1400" dirty="0"/>
          </a:p>
          <a:p>
            <a:pPr marL="0" indent="0">
              <a:lnSpc>
                <a:spcPct val="75000"/>
              </a:lnSpc>
              <a:buNone/>
            </a:pPr>
            <a:r>
              <a:rPr lang="en-US" sz="1400" b="1" u="sng" dirty="0" err="1" smtClean="0"/>
              <a:t>Microstrip</a:t>
            </a:r>
            <a:r>
              <a:rPr lang="en-US" sz="1400" b="1" u="sng" dirty="0" smtClean="0"/>
              <a:t> Anode Performance </a:t>
            </a:r>
            <a:r>
              <a:rPr lang="en-US" sz="1400" dirty="0" smtClean="0"/>
              <a:t>H</a:t>
            </a:r>
            <a:r>
              <a:rPr lang="en-US" sz="1400" dirty="0"/>
              <a:t>. Grabas, R. </a:t>
            </a:r>
            <a:r>
              <a:rPr lang="en-US" sz="1400" dirty="0" err="1"/>
              <a:t>Obaid</a:t>
            </a:r>
            <a:r>
              <a:rPr lang="en-US" sz="1400" dirty="0"/>
              <a:t>, E. Oberla, </a:t>
            </a:r>
            <a:r>
              <a:rPr lang="en-US" sz="1400" dirty="0" smtClean="0"/>
              <a:t>H. Frisch </a:t>
            </a:r>
            <a:r>
              <a:rPr lang="en-US" sz="1400" dirty="0"/>
              <a:t>J.-F. Genat, R. Northrop, F. Tang, </a:t>
            </a:r>
            <a:r>
              <a:rPr lang="en-US" sz="1400" dirty="0" smtClean="0"/>
              <a:t>D. McGinnis</a:t>
            </a:r>
            <a:r>
              <a:rPr lang="en-US" sz="1400" dirty="0"/>
              <a:t>, B. Adams, and M. </a:t>
            </a:r>
            <a:r>
              <a:rPr lang="en-US" sz="1400" dirty="0" err="1" smtClean="0"/>
              <a:t>Wetstein</a:t>
            </a:r>
            <a:r>
              <a:rPr lang="en-US" sz="1400" dirty="0" smtClean="0"/>
              <a:t>;</a:t>
            </a:r>
          </a:p>
          <a:p>
            <a:pPr marL="0" indent="0">
              <a:lnSpc>
                <a:spcPct val="75000"/>
              </a:lnSpc>
              <a:buNone/>
            </a:pPr>
            <a:r>
              <a:rPr lang="en-US" sz="1400" dirty="0" smtClean="0"/>
              <a:t> </a:t>
            </a:r>
            <a:r>
              <a:rPr lang="en-US" sz="1400" i="1" dirty="0" smtClean="0">
                <a:solidFill>
                  <a:schemeClr val="tx1">
                    <a:lumMod val="50000"/>
                    <a:lumOff val="50000"/>
                  </a:schemeClr>
                </a:solidFill>
              </a:rPr>
              <a:t>RF </a:t>
            </a:r>
            <a:r>
              <a:rPr lang="en-US" sz="1400" i="1" dirty="0">
                <a:solidFill>
                  <a:schemeClr val="tx1">
                    <a:lumMod val="50000"/>
                    <a:lumOff val="50000"/>
                  </a:schemeClr>
                </a:solidFill>
              </a:rPr>
              <a:t>Strip-line Anodes for Psec Large-area </a:t>
            </a:r>
            <a:r>
              <a:rPr lang="en-US" sz="1400" i="1" dirty="0" smtClean="0">
                <a:solidFill>
                  <a:schemeClr val="tx1">
                    <a:lumMod val="50000"/>
                    <a:lumOff val="50000"/>
                  </a:schemeClr>
                </a:solidFill>
              </a:rPr>
              <a:t>MCP-based Photodetectors,</a:t>
            </a:r>
            <a:r>
              <a:rPr lang="en-US" sz="1400" dirty="0" smtClean="0"/>
              <a:t> </a:t>
            </a:r>
          </a:p>
          <a:p>
            <a:pPr marL="0" indent="0">
              <a:lnSpc>
                <a:spcPct val="75000"/>
              </a:lnSpc>
              <a:buNone/>
            </a:pPr>
            <a:r>
              <a:rPr lang="en-US" sz="1400" dirty="0" err="1" smtClean="0"/>
              <a:t>Nucl</a:t>
            </a:r>
            <a:r>
              <a:rPr lang="en-US" sz="1400" dirty="0"/>
              <a:t>. Instr. Meth. A71, pp124-131, May 2013</a:t>
            </a:r>
          </a:p>
          <a:p>
            <a:pPr marL="0" indent="0">
              <a:lnSpc>
                <a:spcPct val="75000"/>
              </a:lnSpc>
              <a:buNone/>
            </a:pPr>
            <a:r>
              <a:rPr lang="en-US" sz="1400" dirty="0"/>
              <a:t/>
            </a:r>
            <a:br>
              <a:rPr lang="en-US" sz="1400" dirty="0"/>
            </a:br>
            <a:r>
              <a:rPr lang="en-US" sz="1400" b="1" u="sng" dirty="0" smtClean="0"/>
              <a:t>SSL MCP Performance, Testing and Ceramic Tile Program  </a:t>
            </a:r>
            <a:r>
              <a:rPr lang="en-US" sz="1400" dirty="0" smtClean="0"/>
              <a:t>O.H.W</a:t>
            </a:r>
            <a:r>
              <a:rPr lang="en-US" sz="1400" dirty="0"/>
              <a:t>. </a:t>
            </a:r>
            <a:r>
              <a:rPr lang="en-US" sz="1400" dirty="0" err="1"/>
              <a:t>Siegmund</a:t>
            </a:r>
            <a:r>
              <a:rPr lang="en-US" sz="1400" dirty="0"/>
              <a:t>,*, J.B. </a:t>
            </a:r>
            <a:r>
              <a:rPr lang="en-US" sz="1400" dirty="0" err="1"/>
              <a:t>McPhate</a:t>
            </a:r>
            <a:r>
              <a:rPr lang="en-US" sz="1400" dirty="0"/>
              <a:t>, J.V. </a:t>
            </a:r>
            <a:r>
              <a:rPr lang="en-US" sz="1400" dirty="0" err="1"/>
              <a:t>Vallerga</a:t>
            </a:r>
            <a:r>
              <a:rPr lang="en-US" sz="1400" dirty="0"/>
              <a:t>, A.S. </a:t>
            </a:r>
            <a:r>
              <a:rPr lang="en-US" sz="1400" dirty="0" err="1" smtClean="0"/>
              <a:t>Tremsin</a:t>
            </a:r>
            <a:r>
              <a:rPr lang="en-US" sz="1400" dirty="0" smtClean="0"/>
              <a:t>, H</a:t>
            </a:r>
            <a:r>
              <a:rPr lang="en-US" sz="1400" dirty="0"/>
              <a:t>. Frisch, J. Elam, A. Mane, and R. Wagner</a:t>
            </a:r>
            <a:r>
              <a:rPr lang="en-US" sz="1400" dirty="0" smtClean="0"/>
              <a:t>; </a:t>
            </a:r>
            <a:r>
              <a:rPr lang="en-US" sz="1400" i="1" dirty="0" smtClean="0">
                <a:solidFill>
                  <a:schemeClr val="tx1">
                    <a:lumMod val="50000"/>
                    <a:lumOff val="50000"/>
                  </a:schemeClr>
                </a:solidFill>
              </a:rPr>
              <a:t> </a:t>
            </a:r>
            <a:r>
              <a:rPr lang="en-US" sz="1400" i="1" dirty="0">
                <a:solidFill>
                  <a:schemeClr val="tx1">
                    <a:lumMod val="50000"/>
                    <a:lumOff val="50000"/>
                  </a:schemeClr>
                </a:solidFill>
              </a:rPr>
              <a:t>Large Area Event Counting Detectors with High Spatial and</a:t>
            </a:r>
          </a:p>
          <a:p>
            <a:pPr marL="0" indent="0">
              <a:lnSpc>
                <a:spcPct val="75000"/>
              </a:lnSpc>
              <a:buNone/>
            </a:pPr>
            <a:r>
              <a:rPr lang="en-US" sz="1400" i="1" dirty="0" smtClean="0">
                <a:solidFill>
                  <a:schemeClr val="tx1">
                    <a:lumMod val="50000"/>
                    <a:lumOff val="50000"/>
                  </a:schemeClr>
                </a:solidFill>
              </a:rPr>
              <a:t>Temporal Resolution,</a:t>
            </a:r>
            <a:r>
              <a:rPr lang="en-US" sz="1400" dirty="0" smtClean="0"/>
              <a:t>  submitted </a:t>
            </a:r>
            <a:r>
              <a:rPr lang="en-US" sz="1400" dirty="0"/>
              <a:t>to JINST; Dec, </a:t>
            </a:r>
            <a:r>
              <a:rPr lang="en-US" sz="1400" dirty="0" smtClean="0"/>
              <a:t>2013</a:t>
            </a:r>
          </a:p>
          <a:p>
            <a:pPr marL="0" indent="0">
              <a:lnSpc>
                <a:spcPct val="75000"/>
              </a:lnSpc>
              <a:buNone/>
            </a:pPr>
            <a:endParaRPr lang="en-US" sz="1400" dirty="0"/>
          </a:p>
          <a:p>
            <a:pPr marL="0" indent="0">
              <a:lnSpc>
                <a:spcPct val="75000"/>
              </a:lnSpc>
              <a:buNone/>
            </a:pPr>
            <a:r>
              <a:rPr lang="en-US" sz="1400" b="1" u="sng" dirty="0"/>
              <a:t>Fast Timing in Searches for Double Beta Decay </a:t>
            </a:r>
            <a:r>
              <a:rPr lang="en-US" sz="1400" dirty="0"/>
              <a:t>C. </a:t>
            </a:r>
            <a:r>
              <a:rPr lang="en-US" sz="1400" dirty="0" err="1"/>
              <a:t>Aberle</a:t>
            </a:r>
            <a:r>
              <a:rPr lang="en-US" sz="1400" dirty="0"/>
              <a:t>, A. </a:t>
            </a:r>
            <a:r>
              <a:rPr lang="en-US" sz="1400" dirty="0" err="1"/>
              <a:t>Elagin</a:t>
            </a:r>
            <a:r>
              <a:rPr lang="en-US" sz="1400" dirty="0"/>
              <a:t>, H.J. Frisch, M. </a:t>
            </a:r>
            <a:r>
              <a:rPr lang="en-US" sz="1400" dirty="0" err="1"/>
              <a:t>Wetstein</a:t>
            </a:r>
            <a:r>
              <a:rPr lang="en-US" sz="1400" dirty="0"/>
              <a:t>, L. Winslow. </a:t>
            </a:r>
            <a:r>
              <a:rPr lang="en-US" sz="1400" i="1" dirty="0">
                <a:solidFill>
                  <a:schemeClr val="tx1">
                    <a:lumMod val="50000"/>
                    <a:lumOff val="50000"/>
                  </a:schemeClr>
                </a:solidFill>
              </a:rPr>
              <a:t>Measuring Directionality in Double-Beta Decay and Neutrino Interactions with Kiloton-Scale Scintillation Detectors;</a:t>
            </a:r>
            <a:r>
              <a:rPr lang="en-US" sz="1400" dirty="0"/>
              <a:t> Jul 22, 2013. To Be Published in JINST; e-Print: arXiv:1307.5813</a:t>
            </a:r>
          </a:p>
          <a:p>
            <a:pPr marL="0" indent="0">
              <a:lnSpc>
                <a:spcPct val="75000"/>
              </a:lnSpc>
              <a:buNone/>
            </a:pPr>
            <a:endParaRPr lang="en-US" sz="1400" dirty="0"/>
          </a:p>
        </p:txBody>
      </p:sp>
      <p:sp>
        <p:nvSpPr>
          <p:cNvPr id="6" name="TextBox 5"/>
          <p:cNvSpPr txBox="1"/>
          <p:nvPr/>
        </p:nvSpPr>
        <p:spPr>
          <a:xfrm>
            <a:off x="609600" y="5105400"/>
            <a:ext cx="8534400" cy="1075807"/>
          </a:xfrm>
          <a:prstGeom prst="rect">
            <a:avLst/>
          </a:prstGeom>
          <a:noFill/>
        </p:spPr>
        <p:txBody>
          <a:bodyPr wrap="square" rtlCol="0">
            <a:spAutoFit/>
          </a:bodyPr>
          <a:lstStyle/>
          <a:p>
            <a:pPr>
              <a:lnSpc>
                <a:spcPct val="75000"/>
              </a:lnSpc>
            </a:pPr>
            <a:r>
              <a:rPr lang="en-US" sz="2800" b="1" dirty="0" smtClean="0">
                <a:solidFill>
                  <a:schemeClr val="accent4">
                    <a:lumMod val="10000"/>
                  </a:schemeClr>
                </a:solidFill>
              </a:rPr>
              <a:t> LAPPD documentation can be found at </a:t>
            </a:r>
            <a:r>
              <a:rPr lang="en-US" sz="2800" b="1" dirty="0" smtClean="0">
                <a:solidFill>
                  <a:schemeClr val="accent4">
                    <a:lumMod val="10000"/>
                  </a:schemeClr>
                </a:solidFill>
                <a:hlinkClick r:id="rId3"/>
              </a:rPr>
              <a:t>http</a:t>
            </a:r>
            <a:r>
              <a:rPr lang="en-US" sz="2800" b="1" dirty="0">
                <a:solidFill>
                  <a:schemeClr val="accent4">
                    <a:lumMod val="10000"/>
                  </a:schemeClr>
                </a:solidFill>
                <a:hlinkClick r:id="rId3"/>
              </a:rPr>
              <a:t>://psec.uchicago.edu/library/doclib</a:t>
            </a:r>
            <a:r>
              <a:rPr lang="en-US" sz="2800" b="1" dirty="0" smtClean="0">
                <a:solidFill>
                  <a:schemeClr val="accent4">
                    <a:lumMod val="10000"/>
                  </a:schemeClr>
                </a:solidFill>
                <a:hlinkClick r:id="rId3"/>
              </a:rPr>
              <a:t>/</a:t>
            </a:r>
            <a:r>
              <a:rPr lang="en-US" sz="2800" b="1" dirty="0" smtClean="0">
                <a:solidFill>
                  <a:schemeClr val="accent4">
                    <a:lumMod val="10000"/>
                  </a:schemeClr>
                </a:solidFill>
              </a:rPr>
              <a:t> </a:t>
            </a:r>
          </a:p>
          <a:p>
            <a:pPr>
              <a:lnSpc>
                <a:spcPct val="75000"/>
              </a:lnSpc>
            </a:pPr>
            <a:r>
              <a:rPr lang="en-US" sz="2800" b="1" dirty="0" smtClean="0">
                <a:solidFill>
                  <a:schemeClr val="accent4">
                    <a:lumMod val="10000"/>
                  </a:schemeClr>
                </a:solidFill>
              </a:rPr>
              <a:t>(</a:t>
            </a:r>
            <a:r>
              <a:rPr lang="en-US" sz="2400" b="1" dirty="0" smtClean="0">
                <a:solidFill>
                  <a:schemeClr val="accent4">
                    <a:lumMod val="10000"/>
                  </a:schemeClr>
                </a:solidFill>
              </a:rPr>
              <a:t>thanks to Mary  </a:t>
            </a:r>
            <a:r>
              <a:rPr lang="en-US" sz="2400" b="1" dirty="0" err="1" smtClean="0">
                <a:solidFill>
                  <a:schemeClr val="accent4">
                    <a:lumMod val="10000"/>
                  </a:schemeClr>
                </a:solidFill>
              </a:rPr>
              <a:t>Heintz</a:t>
            </a:r>
            <a:r>
              <a:rPr lang="en-US" sz="2400" b="1" dirty="0" smtClean="0">
                <a:solidFill>
                  <a:schemeClr val="accent4">
                    <a:lumMod val="10000"/>
                  </a:schemeClr>
                </a:solidFill>
              </a:rPr>
              <a:t>, system administrator)</a:t>
            </a:r>
            <a:endParaRPr lang="en-US" sz="2800" b="1" dirty="0" smtClean="0">
              <a:solidFill>
                <a:schemeClr val="accent4">
                  <a:lumMod val="10000"/>
                </a:schemeClr>
              </a:solidFill>
            </a:endParaRPr>
          </a:p>
        </p:txBody>
      </p:sp>
      <p:sp>
        <p:nvSpPr>
          <p:cNvPr id="4" name="Date Placeholder 3"/>
          <p:cNvSpPr>
            <a:spLocks noGrp="1"/>
          </p:cNvSpPr>
          <p:nvPr>
            <p:ph type="dt" sz="half" idx="10"/>
          </p:nvPr>
        </p:nvSpPr>
        <p:spPr/>
        <p:txBody>
          <a:bodyPr/>
          <a:lstStyle/>
          <a:p>
            <a:fld id="{F9359670-6383-482C-B1C5-690C99A9A0A5}" type="datetime1">
              <a:rPr lang="en-US" smtClean="0"/>
              <a:t>6/4/2014</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TIPP June 5, 2014  </a:t>
            </a:r>
            <a:endParaRPr lang="en-US" dirty="0">
              <a:solidFill>
                <a:srgbClr val="151517"/>
              </a:solidFill>
            </a:endParaRPr>
          </a:p>
        </p:txBody>
      </p:sp>
      <p:sp>
        <p:nvSpPr>
          <p:cNvPr id="7" name="Slide Number Placeholder 6"/>
          <p:cNvSpPr>
            <a:spLocks noGrp="1"/>
          </p:cNvSpPr>
          <p:nvPr>
            <p:ph type="sldNum" sz="quarter" idx="12"/>
          </p:nvPr>
        </p:nvSpPr>
        <p:spPr/>
        <p:txBody>
          <a:bodyPr/>
          <a:lstStyle/>
          <a:p>
            <a:fld id="{6F3AE956-26F0-4794-8F4C-97BAC66ADD21}" type="slidenum">
              <a:rPr lang="en-US" smtClean="0"/>
              <a:pPr/>
              <a:t>37</a:t>
            </a:fld>
            <a:endParaRPr lang="en-US" dirty="0"/>
          </a:p>
        </p:txBody>
      </p:sp>
    </p:spTree>
    <p:extLst>
      <p:ext uri="{BB962C8B-B14F-4D97-AF65-F5344CB8AC3E}">
        <p14:creationId xmlns:p14="http://schemas.microsoft.com/office/powerpoint/2010/main" val="38232171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Many Thanks to:</a:t>
            </a:r>
            <a:endParaRPr lang="en-US" b="1" dirty="0"/>
          </a:p>
        </p:txBody>
      </p:sp>
      <p:sp>
        <p:nvSpPr>
          <p:cNvPr id="4" name="Date Placeholder 3"/>
          <p:cNvSpPr>
            <a:spLocks noGrp="1"/>
          </p:cNvSpPr>
          <p:nvPr>
            <p:ph type="dt" sz="half" idx="10"/>
          </p:nvPr>
        </p:nvSpPr>
        <p:spPr/>
        <p:txBody>
          <a:bodyPr/>
          <a:lstStyle/>
          <a:p>
            <a:fld id="{F9359670-6383-482C-B1C5-690C99A9A0A5}" type="datetime1">
              <a:rPr lang="en-US" smtClean="0"/>
              <a:t>6/4/2014</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TIPP June 5, 2014  </a:t>
            </a:r>
            <a:endParaRPr lang="en-US" dirty="0">
              <a:solidFill>
                <a:srgbClr val="151517"/>
              </a:solidFill>
            </a:endParaRPr>
          </a:p>
        </p:txBody>
      </p:sp>
      <p:sp>
        <p:nvSpPr>
          <p:cNvPr id="6" name="Slide Number Placeholder 5"/>
          <p:cNvSpPr>
            <a:spLocks noGrp="1"/>
          </p:cNvSpPr>
          <p:nvPr>
            <p:ph type="sldNum" sz="quarter" idx="12"/>
          </p:nvPr>
        </p:nvSpPr>
        <p:spPr/>
        <p:txBody>
          <a:bodyPr/>
          <a:lstStyle/>
          <a:p>
            <a:fld id="{6F3AE956-26F0-4794-8F4C-97BAC66ADD21}" type="slidenum">
              <a:rPr lang="en-US" smtClean="0"/>
              <a:pPr/>
              <a:t>38</a:t>
            </a:fld>
            <a:endParaRPr lang="en-US" dirty="0"/>
          </a:p>
        </p:txBody>
      </p:sp>
      <p:sp>
        <p:nvSpPr>
          <p:cNvPr id="7" name="TextBox 6"/>
          <p:cNvSpPr txBox="1"/>
          <p:nvPr/>
        </p:nvSpPr>
        <p:spPr>
          <a:xfrm>
            <a:off x="1676400" y="1981200"/>
            <a:ext cx="184731" cy="415498"/>
          </a:xfrm>
          <a:prstGeom prst="rect">
            <a:avLst/>
          </a:prstGeom>
          <a:noFill/>
        </p:spPr>
        <p:txBody>
          <a:bodyPr wrap="none" rtlCol="0">
            <a:spAutoFit/>
          </a:bodyPr>
          <a:lstStyle/>
          <a:p>
            <a:pPr>
              <a:lnSpc>
                <a:spcPct val="75000"/>
              </a:lnSpc>
            </a:pPr>
            <a:endParaRPr lang="en-US" sz="2800" b="1" dirty="0" smtClean="0">
              <a:solidFill>
                <a:schemeClr val="accent4">
                  <a:lumMod val="10000"/>
                </a:schemeClr>
              </a:solidFill>
            </a:endParaRPr>
          </a:p>
        </p:txBody>
      </p:sp>
      <p:sp>
        <p:nvSpPr>
          <p:cNvPr id="9" name="TextBox 8"/>
          <p:cNvSpPr txBox="1"/>
          <p:nvPr/>
        </p:nvSpPr>
        <p:spPr>
          <a:xfrm>
            <a:off x="0" y="1828800"/>
            <a:ext cx="9144000" cy="4653582"/>
          </a:xfrm>
          <a:prstGeom prst="rect">
            <a:avLst/>
          </a:prstGeom>
          <a:noFill/>
        </p:spPr>
        <p:txBody>
          <a:bodyPr wrap="square" rtlCol="0">
            <a:spAutoFit/>
          </a:bodyPr>
          <a:lstStyle/>
          <a:p>
            <a:pPr marL="457200" indent="-457200">
              <a:lnSpc>
                <a:spcPct val="80000"/>
              </a:lnSpc>
              <a:spcBef>
                <a:spcPts val="600"/>
              </a:spcBef>
              <a:spcAft>
                <a:spcPts val="600"/>
              </a:spcAft>
              <a:buFont typeface="Arial" panose="020B0604020202020204" pitchFamily="34" charset="0"/>
              <a:buChar char="•"/>
            </a:pPr>
            <a:r>
              <a:rPr lang="en-US" sz="2800" b="1" dirty="0" smtClean="0">
                <a:solidFill>
                  <a:schemeClr val="tx1">
                    <a:lumMod val="50000"/>
                    <a:lumOff val="50000"/>
                  </a:schemeClr>
                </a:solidFill>
              </a:rPr>
              <a:t>My LAPPD Collaborators  at ANL, UC-Berkeley SSL,  </a:t>
            </a:r>
            <a:r>
              <a:rPr lang="en-US" sz="2800" b="1" dirty="0" err="1" smtClean="0">
                <a:solidFill>
                  <a:schemeClr val="tx1">
                    <a:lumMod val="50000"/>
                    <a:lumOff val="50000"/>
                  </a:schemeClr>
                </a:solidFill>
              </a:rPr>
              <a:t>Uchicago</a:t>
            </a:r>
            <a:r>
              <a:rPr lang="en-US" sz="2800" b="1" dirty="0" smtClean="0">
                <a:solidFill>
                  <a:schemeClr val="tx1">
                    <a:lumMod val="50000"/>
                    <a:lumOff val="50000"/>
                  </a:schemeClr>
                </a:solidFill>
              </a:rPr>
              <a:t>, Hawaii,  and Washington University</a:t>
            </a:r>
          </a:p>
          <a:p>
            <a:pPr marL="457200" indent="-457200">
              <a:lnSpc>
                <a:spcPct val="80000"/>
              </a:lnSpc>
              <a:spcBef>
                <a:spcPts val="600"/>
              </a:spcBef>
              <a:spcAft>
                <a:spcPts val="600"/>
              </a:spcAft>
              <a:buFont typeface="Arial" panose="020B0604020202020204" pitchFamily="34" charset="0"/>
              <a:buChar char="•"/>
            </a:pPr>
            <a:r>
              <a:rPr lang="en-US" sz="2800" b="1" dirty="0" smtClean="0">
                <a:solidFill>
                  <a:srgbClr val="C00000"/>
                </a:solidFill>
              </a:rPr>
              <a:t>Staff and management at Incom, Arradiance,   and </a:t>
            </a:r>
            <a:r>
              <a:rPr lang="en-US" sz="2800" b="1" dirty="0" err="1" smtClean="0">
                <a:solidFill>
                  <a:srgbClr val="C00000"/>
                </a:solidFill>
              </a:rPr>
              <a:t>InnoSys</a:t>
            </a:r>
            <a:endParaRPr lang="en-US" sz="2800" b="1" dirty="0" smtClean="0">
              <a:solidFill>
                <a:srgbClr val="C00000"/>
              </a:solidFill>
            </a:endParaRPr>
          </a:p>
          <a:p>
            <a:pPr marL="457200" indent="-457200">
              <a:lnSpc>
                <a:spcPct val="80000"/>
              </a:lnSpc>
              <a:spcBef>
                <a:spcPts val="600"/>
              </a:spcBef>
              <a:spcAft>
                <a:spcPts val="600"/>
              </a:spcAft>
              <a:buFont typeface="Arial" panose="020B0604020202020204" pitchFamily="34" charset="0"/>
              <a:buChar char="•"/>
            </a:pPr>
            <a:r>
              <a:rPr lang="en-US" sz="2800" b="1" dirty="0" smtClean="0">
                <a:solidFill>
                  <a:srgbClr val="FFC000"/>
                </a:solidFill>
              </a:rPr>
              <a:t> Others in the field of fast-timing , with special thanks to T. Ohshima and J. </a:t>
            </a:r>
            <a:r>
              <a:rPr lang="en-US" sz="2800" b="1" dirty="0" err="1" smtClean="0">
                <a:solidFill>
                  <a:srgbClr val="FFC000"/>
                </a:solidFill>
              </a:rPr>
              <a:t>Vavra</a:t>
            </a:r>
            <a:r>
              <a:rPr lang="en-US" sz="2800" b="1" dirty="0" smtClean="0">
                <a:solidFill>
                  <a:srgbClr val="FFC000"/>
                </a:solidFill>
              </a:rPr>
              <a:t>; and waveform sampling, (special thanks here to D. Breton, E. </a:t>
            </a:r>
            <a:r>
              <a:rPr lang="en-US" sz="2800" b="1" dirty="0" err="1" smtClean="0">
                <a:solidFill>
                  <a:srgbClr val="FFC000"/>
                </a:solidFill>
              </a:rPr>
              <a:t>Delagnes</a:t>
            </a:r>
            <a:r>
              <a:rPr lang="en-US" sz="2800" b="1" dirty="0" smtClean="0">
                <a:solidFill>
                  <a:srgbClr val="FFC000"/>
                </a:solidFill>
              </a:rPr>
              <a:t>, J.F.-</a:t>
            </a:r>
            <a:r>
              <a:rPr lang="en-US" sz="2800" b="1" dirty="0" err="1" smtClean="0">
                <a:solidFill>
                  <a:srgbClr val="FFC000"/>
                </a:solidFill>
              </a:rPr>
              <a:t>Genat</a:t>
            </a:r>
            <a:r>
              <a:rPr lang="en-US" sz="2800" b="1" dirty="0" smtClean="0">
                <a:solidFill>
                  <a:srgbClr val="FFC000"/>
                </a:solidFill>
              </a:rPr>
              <a:t>, S. </a:t>
            </a:r>
            <a:r>
              <a:rPr lang="en-US" sz="2800" b="1" dirty="0" err="1" smtClean="0">
                <a:solidFill>
                  <a:srgbClr val="FFC000"/>
                </a:solidFill>
              </a:rPr>
              <a:t>Ritt</a:t>
            </a:r>
            <a:r>
              <a:rPr lang="en-US" sz="2800" b="1" dirty="0" smtClean="0">
                <a:solidFill>
                  <a:srgbClr val="FFC000"/>
                </a:solidFill>
              </a:rPr>
              <a:t>, and G. Varner)  </a:t>
            </a:r>
          </a:p>
          <a:p>
            <a:pPr marL="457200" indent="-457200">
              <a:lnSpc>
                <a:spcPct val="80000"/>
              </a:lnSpc>
              <a:spcBef>
                <a:spcPts val="600"/>
              </a:spcBef>
              <a:spcAft>
                <a:spcPts val="600"/>
              </a:spcAft>
              <a:buFont typeface="Arial" panose="020B0604020202020204" pitchFamily="34" charset="0"/>
              <a:buChar char="•"/>
            </a:pPr>
            <a:r>
              <a:rPr lang="en-US" sz="2800" b="1" dirty="0">
                <a:solidFill>
                  <a:schemeClr val="accent4">
                    <a:lumMod val="10000"/>
                  </a:schemeClr>
                </a:solidFill>
              </a:rPr>
              <a:t>Howard Nicholson and the US DOE Office of </a:t>
            </a:r>
            <a:r>
              <a:rPr lang="en-US" sz="2800" b="1" dirty="0" smtClean="0">
                <a:solidFill>
                  <a:schemeClr val="accent4">
                    <a:lumMod val="10000"/>
                  </a:schemeClr>
                </a:solidFill>
              </a:rPr>
              <a:t>HEP</a:t>
            </a:r>
          </a:p>
          <a:p>
            <a:pPr marL="457200" indent="-457200">
              <a:lnSpc>
                <a:spcPct val="80000"/>
              </a:lnSpc>
              <a:spcBef>
                <a:spcPts val="600"/>
              </a:spcBef>
              <a:spcAft>
                <a:spcPts val="600"/>
              </a:spcAft>
              <a:buFont typeface="Arial" panose="020B0604020202020204" pitchFamily="34" charset="0"/>
              <a:buChar char="•"/>
            </a:pPr>
            <a:r>
              <a:rPr lang="en-US" sz="2800" b="1" dirty="0" smtClean="0">
                <a:solidFill>
                  <a:srgbClr val="FF0000"/>
                </a:solidFill>
              </a:rPr>
              <a:t>The organizers, staff, and students of TIPP2014 (!)</a:t>
            </a:r>
            <a:endParaRPr lang="en-US" sz="2800" b="1" dirty="0">
              <a:solidFill>
                <a:srgbClr val="FF0000"/>
              </a:solidFill>
            </a:endParaRPr>
          </a:p>
          <a:p>
            <a:pPr marL="457200" indent="-457200">
              <a:lnSpc>
                <a:spcPct val="80000"/>
              </a:lnSpc>
              <a:spcBef>
                <a:spcPts val="600"/>
              </a:spcBef>
              <a:spcAft>
                <a:spcPts val="600"/>
              </a:spcAft>
              <a:buFont typeface="Arial" panose="020B0604020202020204" pitchFamily="34" charset="0"/>
              <a:buChar char="•"/>
            </a:pPr>
            <a:endParaRPr lang="en-US" sz="2800" b="1" dirty="0" smtClean="0">
              <a:solidFill>
                <a:schemeClr val="accent4">
                  <a:lumMod val="10000"/>
                </a:schemeClr>
              </a:solidFill>
            </a:endParaRPr>
          </a:p>
        </p:txBody>
      </p:sp>
    </p:spTree>
    <p:extLst>
      <p:ext uri="{BB962C8B-B14F-4D97-AF65-F5344CB8AC3E}">
        <p14:creationId xmlns:p14="http://schemas.microsoft.com/office/powerpoint/2010/main" val="42786826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Autofit/>
          </a:bodyPr>
          <a:lstStyle/>
          <a:p>
            <a:r>
              <a:rPr lang="en-US" sz="7200" dirty="0" smtClean="0">
                <a:latin typeface="Comic Sans MS" pitchFamily="66" charset="0"/>
              </a:rPr>
              <a:t>The End</a:t>
            </a:r>
            <a:endParaRPr lang="en-US" sz="7200" dirty="0">
              <a:latin typeface="Comic Sans MS" pitchFamily="66" charset="0"/>
            </a:endParaRPr>
          </a:p>
        </p:txBody>
      </p:sp>
      <p:sp>
        <p:nvSpPr>
          <p:cNvPr id="8" name="Footer Placeholder 7"/>
          <p:cNvSpPr>
            <a:spLocks noGrp="1"/>
          </p:cNvSpPr>
          <p:nvPr>
            <p:ph type="ftr" sz="quarter" idx="11"/>
          </p:nvPr>
        </p:nvSpPr>
        <p:spPr/>
        <p:txBody>
          <a:bodyPr/>
          <a:lstStyle/>
          <a:p>
            <a:r>
              <a:rPr lang="en-US" smtClean="0">
                <a:solidFill>
                  <a:srgbClr val="151517"/>
                </a:solidFill>
              </a:rPr>
              <a:t>TIPP June 5, 2014  </a:t>
            </a:r>
            <a:endParaRPr lang="en-US" dirty="0">
              <a:solidFill>
                <a:srgbClr val="151517"/>
              </a:solidFill>
            </a:endParaRPr>
          </a:p>
        </p:txBody>
      </p:sp>
      <p:sp>
        <p:nvSpPr>
          <p:cNvPr id="10" name="Date Placeholder 9"/>
          <p:cNvSpPr>
            <a:spLocks noGrp="1"/>
          </p:cNvSpPr>
          <p:nvPr>
            <p:ph type="dt" sz="half" idx="10"/>
          </p:nvPr>
        </p:nvSpPr>
        <p:spPr/>
        <p:txBody>
          <a:bodyPr/>
          <a:lstStyle/>
          <a:p>
            <a:fld id="{F6F84F8E-291F-42DB-9109-D312F99D5E4F}" type="datetime1">
              <a:rPr lang="en-US" smtClean="0"/>
              <a:t>6/4/2014</a:t>
            </a:fld>
            <a:endParaRPr lang="en-US" dirty="0"/>
          </a:p>
        </p:txBody>
      </p:sp>
      <p:sp>
        <p:nvSpPr>
          <p:cNvPr id="3" name="Slide Number Placeholder 2"/>
          <p:cNvSpPr>
            <a:spLocks noGrp="1"/>
          </p:cNvSpPr>
          <p:nvPr>
            <p:ph type="sldNum" sz="quarter" idx="12"/>
          </p:nvPr>
        </p:nvSpPr>
        <p:spPr/>
        <p:txBody>
          <a:bodyPr/>
          <a:lstStyle/>
          <a:p>
            <a:fld id="{6F3AE956-26F0-4794-8F4C-97BAC66ADD21}" type="slidenum">
              <a:rPr lang="en-US" smtClean="0"/>
              <a:pPr/>
              <a:t>39</a:t>
            </a:fld>
            <a:endParaRPr lang="en-US" dirty="0"/>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71717" y="1295401"/>
            <a:ext cx="4057683" cy="5410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36326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78794"/>
          </a:xfrm>
          <a:ln>
            <a:noFill/>
          </a:ln>
        </p:spPr>
        <p:txBody>
          <a:bodyPr>
            <a:noAutofit/>
          </a:bodyPr>
          <a:lstStyle/>
          <a:p>
            <a:pPr lvl="1" algn="ctr" rtl="0">
              <a:spcBef>
                <a:spcPct val="0"/>
              </a:spcBef>
            </a:pPr>
            <a:r>
              <a:rPr lang="en-US" sz="3200" dirty="0" smtClean="0">
                <a:solidFill>
                  <a:srgbClr val="FF0000"/>
                </a:solidFill>
              </a:rPr>
              <a:t>The Optical Time Projection Chamber (OTPC)</a:t>
            </a:r>
            <a:r>
              <a:rPr lang="en-US" sz="1600" dirty="0" smtClean="0"/>
              <a:t/>
            </a:r>
            <a:br>
              <a:rPr lang="en-US" sz="1600" dirty="0" smtClean="0"/>
            </a:br>
            <a:endParaRPr lang="en-US" sz="1600" dirty="0"/>
          </a:p>
        </p:txBody>
      </p:sp>
      <p:sp>
        <p:nvSpPr>
          <p:cNvPr id="3" name="Content Placeholder 2"/>
          <p:cNvSpPr>
            <a:spLocks noGrp="1"/>
          </p:cNvSpPr>
          <p:nvPr>
            <p:ph idx="1"/>
          </p:nvPr>
        </p:nvSpPr>
        <p:spPr>
          <a:xfrm>
            <a:off x="228600" y="533400"/>
            <a:ext cx="8610600" cy="685800"/>
          </a:xfrm>
          <a:ln w="19050">
            <a:solidFill>
              <a:schemeClr val="tx1">
                <a:lumMod val="50000"/>
                <a:lumOff val="50000"/>
              </a:schemeClr>
            </a:solidFill>
          </a:ln>
        </p:spPr>
        <p:txBody>
          <a:bodyPr>
            <a:normAutofit/>
          </a:bodyPr>
          <a:lstStyle/>
          <a:p>
            <a:pPr>
              <a:lnSpc>
                <a:spcPct val="70000"/>
              </a:lnSpc>
            </a:pPr>
            <a:r>
              <a:rPr lang="en-US" sz="2400" b="1" dirty="0" smtClean="0">
                <a:solidFill>
                  <a:srgbClr val="C00000"/>
                </a:solidFill>
              </a:rPr>
              <a:t>Eric </a:t>
            </a:r>
            <a:r>
              <a:rPr lang="en-US" sz="2400" b="1" dirty="0" err="1" smtClean="0">
                <a:solidFill>
                  <a:srgbClr val="C00000"/>
                </a:solidFill>
              </a:rPr>
              <a:t>Oberla’s</a:t>
            </a:r>
            <a:r>
              <a:rPr lang="en-US" sz="2400" b="1" dirty="0" smtClean="0">
                <a:solidFill>
                  <a:srgbClr val="C00000"/>
                </a:solidFill>
              </a:rPr>
              <a:t> thesis (see his talk)-</a:t>
            </a:r>
            <a:r>
              <a:rPr lang="en-US" sz="2400" dirty="0" smtClean="0"/>
              <a:t> proof-of-principle 1D-OTPC </a:t>
            </a:r>
          </a:p>
          <a:p>
            <a:pPr>
              <a:lnSpc>
                <a:spcPct val="70000"/>
              </a:lnSpc>
            </a:pPr>
            <a:r>
              <a:rPr lang="en-US" sz="2400" dirty="0" smtClean="0"/>
              <a:t>Uses mirrors (yes!) to exploit time resolving to increase coverage</a:t>
            </a:r>
          </a:p>
        </p:txBody>
      </p:sp>
      <p:sp>
        <p:nvSpPr>
          <p:cNvPr id="4" name="Date Placeholder 3"/>
          <p:cNvSpPr>
            <a:spLocks noGrp="1"/>
          </p:cNvSpPr>
          <p:nvPr>
            <p:ph type="dt" sz="half" idx="10"/>
          </p:nvPr>
        </p:nvSpPr>
        <p:spPr/>
        <p:txBody>
          <a:bodyPr/>
          <a:lstStyle/>
          <a:p>
            <a:fld id="{F9359670-6383-482C-B1C5-690C99A9A0A5}" type="datetime1">
              <a:rPr lang="en-US" smtClean="0"/>
              <a:t>6/4/2014</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TIPP June 5, 2014  </a:t>
            </a:r>
            <a:endParaRPr lang="en-US" dirty="0">
              <a:solidFill>
                <a:srgbClr val="151517"/>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55626" y="1295400"/>
            <a:ext cx="3087237" cy="46482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02370"/>
            <a:ext cx="2588676" cy="5098430"/>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5756" t="6800" r="7749"/>
          <a:stretch/>
        </p:blipFill>
        <p:spPr>
          <a:xfrm rot="16200000">
            <a:off x="2047822" y="1990777"/>
            <a:ext cx="4648199" cy="3257443"/>
          </a:xfrm>
          <a:prstGeom prst="rect">
            <a:avLst/>
          </a:prstGeom>
        </p:spPr>
      </p:pic>
      <p:cxnSp>
        <p:nvCxnSpPr>
          <p:cNvPr id="14" name="Straight Arrow Connector 13"/>
          <p:cNvCxnSpPr/>
          <p:nvPr/>
        </p:nvCxnSpPr>
        <p:spPr>
          <a:xfrm>
            <a:off x="3581400" y="2590800"/>
            <a:ext cx="304800" cy="4572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4800600" y="3352800"/>
            <a:ext cx="228600" cy="1066802"/>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895600" y="2286000"/>
            <a:ext cx="1219200" cy="564001"/>
          </a:xfrm>
          <a:prstGeom prst="rect">
            <a:avLst/>
          </a:prstGeom>
          <a:noFill/>
        </p:spPr>
        <p:txBody>
          <a:bodyPr wrap="square" rtlCol="0">
            <a:spAutoFit/>
          </a:bodyPr>
          <a:lstStyle/>
          <a:p>
            <a:pPr>
              <a:lnSpc>
                <a:spcPct val="75000"/>
              </a:lnSpc>
            </a:pPr>
            <a:r>
              <a:rPr lang="en-US" sz="2000" b="1" dirty="0" smtClean="0">
                <a:solidFill>
                  <a:srgbClr val="04CC47"/>
                </a:solidFill>
                <a:effectLst>
                  <a:outerShdw blurRad="38100" dist="38100" dir="2700000" algn="tl">
                    <a:srgbClr val="000000">
                      <a:alpha val="43137"/>
                    </a:srgbClr>
                  </a:outerShdw>
                </a:effectLst>
              </a:rPr>
              <a:t>Reflected light</a:t>
            </a:r>
          </a:p>
        </p:txBody>
      </p:sp>
      <p:sp>
        <p:nvSpPr>
          <p:cNvPr id="22" name="TextBox 21"/>
          <p:cNvSpPr txBox="1"/>
          <p:nvPr/>
        </p:nvSpPr>
        <p:spPr>
          <a:xfrm>
            <a:off x="4610100" y="4475202"/>
            <a:ext cx="876300" cy="564001"/>
          </a:xfrm>
          <a:prstGeom prst="rect">
            <a:avLst/>
          </a:prstGeom>
          <a:noFill/>
        </p:spPr>
        <p:txBody>
          <a:bodyPr wrap="square" rtlCol="0">
            <a:spAutoFit/>
          </a:bodyPr>
          <a:lstStyle/>
          <a:p>
            <a:pPr>
              <a:lnSpc>
                <a:spcPct val="75000"/>
              </a:lnSpc>
            </a:pPr>
            <a:r>
              <a:rPr lang="en-US" sz="2000" b="1" dirty="0" smtClean="0">
                <a:solidFill>
                  <a:srgbClr val="FFFF00"/>
                </a:solidFill>
                <a:effectLst>
                  <a:outerShdw blurRad="38100" dist="38100" dir="2700000" algn="tl">
                    <a:srgbClr val="000000">
                      <a:alpha val="43137"/>
                    </a:srgbClr>
                  </a:outerShdw>
                </a:effectLst>
              </a:rPr>
              <a:t>Direct light</a:t>
            </a:r>
          </a:p>
        </p:txBody>
      </p:sp>
      <p:sp>
        <p:nvSpPr>
          <p:cNvPr id="23" name="TextBox 22"/>
          <p:cNvSpPr txBox="1"/>
          <p:nvPr/>
        </p:nvSpPr>
        <p:spPr>
          <a:xfrm>
            <a:off x="3695700" y="5943600"/>
            <a:ext cx="1562100" cy="323165"/>
          </a:xfrm>
          <a:prstGeom prst="rect">
            <a:avLst/>
          </a:prstGeom>
          <a:noFill/>
        </p:spPr>
        <p:txBody>
          <a:bodyPr wrap="square" rtlCol="0">
            <a:spAutoFit/>
          </a:bodyPr>
          <a:lstStyle/>
          <a:p>
            <a:pPr>
              <a:lnSpc>
                <a:spcPct val="75000"/>
              </a:lnSpc>
            </a:pPr>
            <a:r>
              <a:rPr lang="en-US" sz="2000" b="1" dirty="0" smtClean="0">
                <a:solidFill>
                  <a:schemeClr val="accent4">
                    <a:lumMod val="10000"/>
                  </a:schemeClr>
                </a:solidFill>
              </a:rPr>
              <a:t>Time (nsec)</a:t>
            </a:r>
          </a:p>
        </p:txBody>
      </p:sp>
      <p:sp>
        <p:nvSpPr>
          <p:cNvPr id="24" name="TextBox 23"/>
          <p:cNvSpPr txBox="1"/>
          <p:nvPr/>
        </p:nvSpPr>
        <p:spPr>
          <a:xfrm>
            <a:off x="2800350" y="1371600"/>
            <a:ext cx="2762250" cy="323165"/>
          </a:xfrm>
          <a:prstGeom prst="rect">
            <a:avLst/>
          </a:prstGeom>
          <a:noFill/>
        </p:spPr>
        <p:txBody>
          <a:bodyPr wrap="square" rtlCol="0">
            <a:spAutoFit/>
          </a:bodyPr>
          <a:lstStyle/>
          <a:p>
            <a:pPr>
              <a:lnSpc>
                <a:spcPct val="75000"/>
              </a:lnSpc>
            </a:pPr>
            <a:r>
              <a:rPr lang="en-US" sz="2000" b="1" dirty="0" smtClean="0">
                <a:solidFill>
                  <a:schemeClr val="accent4">
                    <a:lumMod val="10000"/>
                  </a:schemeClr>
                </a:solidFill>
              </a:rPr>
              <a:t>Chroma/G4 Simulation</a:t>
            </a:r>
          </a:p>
        </p:txBody>
      </p:sp>
      <p:sp>
        <p:nvSpPr>
          <p:cNvPr id="26" name="TextBox 25"/>
          <p:cNvSpPr txBox="1"/>
          <p:nvPr/>
        </p:nvSpPr>
        <p:spPr>
          <a:xfrm>
            <a:off x="150276" y="2407799"/>
            <a:ext cx="1562100" cy="564001"/>
          </a:xfrm>
          <a:prstGeom prst="rect">
            <a:avLst/>
          </a:prstGeom>
          <a:noFill/>
        </p:spPr>
        <p:txBody>
          <a:bodyPr wrap="square" rtlCol="0">
            <a:spAutoFit/>
          </a:bodyPr>
          <a:lstStyle/>
          <a:p>
            <a:pPr>
              <a:lnSpc>
                <a:spcPct val="75000"/>
              </a:lnSpc>
            </a:pPr>
            <a:r>
              <a:rPr lang="en-US" sz="2000" b="1" dirty="0" err="1" smtClean="0">
                <a:solidFill>
                  <a:schemeClr val="accent4">
                    <a:lumMod val="10000"/>
                  </a:schemeClr>
                </a:solidFill>
              </a:rPr>
              <a:t>Planacon</a:t>
            </a:r>
            <a:endParaRPr lang="en-US" sz="2000" b="1" dirty="0" smtClean="0">
              <a:solidFill>
                <a:schemeClr val="accent4">
                  <a:lumMod val="10000"/>
                </a:schemeClr>
              </a:solidFill>
            </a:endParaRPr>
          </a:p>
          <a:p>
            <a:pPr>
              <a:lnSpc>
                <a:spcPct val="75000"/>
              </a:lnSpc>
            </a:pPr>
            <a:r>
              <a:rPr lang="en-US" sz="2000" b="1" dirty="0" smtClean="0">
                <a:solidFill>
                  <a:schemeClr val="accent4">
                    <a:lumMod val="10000"/>
                  </a:schemeClr>
                </a:solidFill>
              </a:rPr>
              <a:t>(</a:t>
            </a:r>
            <a:r>
              <a:rPr lang="en-US" sz="2000" b="1" dirty="0" err="1" smtClean="0">
                <a:solidFill>
                  <a:schemeClr val="accent4">
                    <a:lumMod val="10000"/>
                  </a:schemeClr>
                </a:solidFill>
              </a:rPr>
              <a:t>Photonis</a:t>
            </a:r>
            <a:r>
              <a:rPr lang="en-US" sz="2000" b="1" dirty="0" smtClean="0">
                <a:solidFill>
                  <a:schemeClr val="accent4">
                    <a:lumMod val="10000"/>
                  </a:schemeClr>
                </a:solidFill>
              </a:rPr>
              <a:t>)</a:t>
            </a:r>
          </a:p>
        </p:txBody>
      </p:sp>
      <p:sp>
        <p:nvSpPr>
          <p:cNvPr id="27" name="TextBox 26"/>
          <p:cNvSpPr txBox="1"/>
          <p:nvPr/>
        </p:nvSpPr>
        <p:spPr>
          <a:xfrm>
            <a:off x="1712376" y="4782235"/>
            <a:ext cx="878424" cy="323165"/>
          </a:xfrm>
          <a:prstGeom prst="rect">
            <a:avLst/>
          </a:prstGeom>
          <a:noFill/>
        </p:spPr>
        <p:txBody>
          <a:bodyPr wrap="square" rtlCol="0">
            <a:spAutoFit/>
          </a:bodyPr>
          <a:lstStyle/>
          <a:p>
            <a:pPr>
              <a:lnSpc>
                <a:spcPct val="75000"/>
              </a:lnSpc>
            </a:pPr>
            <a:r>
              <a:rPr lang="en-US" sz="2000" b="1" dirty="0" smtClean="0">
                <a:solidFill>
                  <a:schemeClr val="accent4">
                    <a:lumMod val="10000"/>
                  </a:schemeClr>
                </a:solidFill>
              </a:rPr>
              <a:t>Mirror</a:t>
            </a:r>
          </a:p>
        </p:txBody>
      </p:sp>
      <p:cxnSp>
        <p:nvCxnSpPr>
          <p:cNvPr id="28" name="Straight Arrow Connector 27"/>
          <p:cNvCxnSpPr/>
          <p:nvPr/>
        </p:nvCxnSpPr>
        <p:spPr>
          <a:xfrm flipH="1">
            <a:off x="304800" y="2895600"/>
            <a:ext cx="277371" cy="609600"/>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2209800" y="4361767"/>
            <a:ext cx="67206" cy="362633"/>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6000644" y="6118799"/>
            <a:ext cx="1562100" cy="564001"/>
          </a:xfrm>
          <a:prstGeom prst="rect">
            <a:avLst/>
          </a:prstGeom>
          <a:noFill/>
        </p:spPr>
        <p:txBody>
          <a:bodyPr wrap="square" rtlCol="0">
            <a:spAutoFit/>
          </a:bodyPr>
          <a:lstStyle/>
          <a:p>
            <a:pPr>
              <a:lnSpc>
                <a:spcPct val="75000"/>
              </a:lnSpc>
            </a:pPr>
            <a:r>
              <a:rPr lang="en-US" sz="2000" b="1" dirty="0" err="1" smtClean="0">
                <a:solidFill>
                  <a:schemeClr val="accent4">
                    <a:lumMod val="10000"/>
                  </a:schemeClr>
                </a:solidFill>
              </a:rPr>
              <a:t>Planacons</a:t>
            </a:r>
            <a:endParaRPr lang="en-US" sz="2000" b="1" dirty="0" smtClean="0">
              <a:solidFill>
                <a:schemeClr val="accent4">
                  <a:lumMod val="10000"/>
                </a:schemeClr>
              </a:solidFill>
            </a:endParaRPr>
          </a:p>
          <a:p>
            <a:pPr>
              <a:lnSpc>
                <a:spcPct val="75000"/>
              </a:lnSpc>
            </a:pPr>
            <a:r>
              <a:rPr lang="en-US" sz="2000" b="1" dirty="0" smtClean="0">
                <a:solidFill>
                  <a:schemeClr val="accent4">
                    <a:lumMod val="10000"/>
                  </a:schemeClr>
                </a:solidFill>
              </a:rPr>
              <a:t>(</a:t>
            </a:r>
            <a:r>
              <a:rPr lang="en-US" sz="2000" b="1" dirty="0" err="1" smtClean="0">
                <a:solidFill>
                  <a:schemeClr val="accent4">
                    <a:lumMod val="10000"/>
                  </a:schemeClr>
                </a:solidFill>
              </a:rPr>
              <a:t>Photonis</a:t>
            </a:r>
            <a:r>
              <a:rPr lang="en-US" sz="2000" b="1" dirty="0" smtClean="0">
                <a:solidFill>
                  <a:schemeClr val="accent4">
                    <a:lumMod val="10000"/>
                  </a:schemeClr>
                </a:solidFill>
              </a:rPr>
              <a:t>)</a:t>
            </a:r>
          </a:p>
        </p:txBody>
      </p:sp>
      <p:cxnSp>
        <p:nvCxnSpPr>
          <p:cNvPr id="38" name="Straight Arrow Connector 37"/>
          <p:cNvCxnSpPr/>
          <p:nvPr/>
        </p:nvCxnSpPr>
        <p:spPr>
          <a:xfrm flipV="1">
            <a:off x="6641804" y="4475202"/>
            <a:ext cx="597196" cy="1587415"/>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6629400" y="4543083"/>
            <a:ext cx="1524000" cy="1552917"/>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8305800" y="4543083"/>
            <a:ext cx="0" cy="1519535"/>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7239000" y="6096000"/>
            <a:ext cx="1885844" cy="784830"/>
          </a:xfrm>
          <a:prstGeom prst="rect">
            <a:avLst/>
          </a:prstGeom>
          <a:noFill/>
        </p:spPr>
        <p:txBody>
          <a:bodyPr wrap="square" rtlCol="0">
            <a:spAutoFit/>
          </a:bodyPr>
          <a:lstStyle/>
          <a:p>
            <a:pPr>
              <a:lnSpc>
                <a:spcPct val="75000"/>
              </a:lnSpc>
            </a:pPr>
            <a:r>
              <a:rPr lang="en-US" sz="2000" b="1" dirty="0" smtClean="0">
                <a:solidFill>
                  <a:schemeClr val="accent4">
                    <a:lumMod val="10000"/>
                  </a:schemeClr>
                </a:solidFill>
              </a:rPr>
              <a:t>1-15 GS/sec</a:t>
            </a:r>
          </a:p>
          <a:p>
            <a:pPr>
              <a:lnSpc>
                <a:spcPct val="75000"/>
              </a:lnSpc>
            </a:pPr>
            <a:r>
              <a:rPr lang="en-US" sz="2000" b="1" dirty="0" smtClean="0">
                <a:solidFill>
                  <a:schemeClr val="accent4">
                    <a:lumMod val="10000"/>
                  </a:schemeClr>
                </a:solidFill>
              </a:rPr>
              <a:t>120-channel</a:t>
            </a:r>
          </a:p>
          <a:p>
            <a:pPr>
              <a:lnSpc>
                <a:spcPct val="75000"/>
              </a:lnSpc>
            </a:pPr>
            <a:r>
              <a:rPr lang="en-US" sz="2000" b="1" dirty="0" smtClean="0">
                <a:solidFill>
                  <a:schemeClr val="accent4">
                    <a:lumMod val="10000"/>
                  </a:schemeClr>
                </a:solidFill>
              </a:rPr>
              <a:t>PSEC4 readout</a:t>
            </a:r>
          </a:p>
        </p:txBody>
      </p:sp>
    </p:spTree>
    <p:extLst>
      <p:ext uri="{BB962C8B-B14F-4D97-AF65-F5344CB8AC3E}">
        <p14:creationId xmlns:p14="http://schemas.microsoft.com/office/powerpoint/2010/main" val="40710003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81200"/>
            <a:ext cx="8229600" cy="1143000"/>
          </a:xfrm>
        </p:spPr>
        <p:txBody>
          <a:bodyPr>
            <a:noAutofit/>
          </a:bodyPr>
          <a:lstStyle/>
          <a:p>
            <a:r>
              <a:rPr lang="en-US" sz="8800" b="1" dirty="0" smtClean="0">
                <a:latin typeface="Comic Sans MS" pitchFamily="66" charset="0"/>
              </a:rPr>
              <a:t>Backup Slides</a:t>
            </a:r>
            <a:endParaRPr lang="en-US" sz="8800" b="1" dirty="0">
              <a:latin typeface="Comic Sans MS" pitchFamily="66" charset="0"/>
            </a:endParaRPr>
          </a:p>
        </p:txBody>
      </p:sp>
      <p:sp>
        <p:nvSpPr>
          <p:cNvPr id="8" name="Footer Placeholder 7"/>
          <p:cNvSpPr>
            <a:spLocks noGrp="1"/>
          </p:cNvSpPr>
          <p:nvPr>
            <p:ph type="ftr" sz="quarter" idx="11"/>
          </p:nvPr>
        </p:nvSpPr>
        <p:spPr/>
        <p:txBody>
          <a:bodyPr/>
          <a:lstStyle/>
          <a:p>
            <a:r>
              <a:rPr lang="en-US" smtClean="0">
                <a:solidFill>
                  <a:srgbClr val="151517"/>
                </a:solidFill>
              </a:rPr>
              <a:t>TIPP June 5, 2014  </a:t>
            </a:r>
            <a:endParaRPr lang="en-US" dirty="0">
              <a:solidFill>
                <a:srgbClr val="151517"/>
              </a:solidFill>
            </a:endParaRPr>
          </a:p>
        </p:txBody>
      </p:sp>
      <p:sp>
        <p:nvSpPr>
          <p:cNvPr id="10" name="Date Placeholder 9"/>
          <p:cNvSpPr>
            <a:spLocks noGrp="1"/>
          </p:cNvSpPr>
          <p:nvPr>
            <p:ph type="dt" sz="half" idx="10"/>
          </p:nvPr>
        </p:nvSpPr>
        <p:spPr/>
        <p:txBody>
          <a:bodyPr/>
          <a:lstStyle/>
          <a:p>
            <a:fld id="{DA0F666A-F77A-4807-9B52-B40D8A2D54FD}" type="datetime1">
              <a:rPr lang="en-US" smtClean="0"/>
              <a:t>6/4/2014</a:t>
            </a:fld>
            <a:endParaRPr lang="en-US" dirty="0"/>
          </a:p>
        </p:txBody>
      </p:sp>
      <p:sp>
        <p:nvSpPr>
          <p:cNvPr id="3" name="Slide Number Placeholder 2"/>
          <p:cNvSpPr>
            <a:spLocks noGrp="1"/>
          </p:cNvSpPr>
          <p:nvPr>
            <p:ph type="sldNum" sz="quarter" idx="12"/>
          </p:nvPr>
        </p:nvSpPr>
        <p:spPr/>
        <p:txBody>
          <a:bodyPr/>
          <a:lstStyle/>
          <a:p>
            <a:fld id="{6F3AE956-26F0-4794-8F4C-97BAC66ADD21}" type="slidenum">
              <a:rPr lang="en-US" smtClean="0"/>
              <a:pPr/>
              <a:t>40</a:t>
            </a:fld>
            <a:endParaRPr lang="en-US" dirty="0"/>
          </a:p>
        </p:txBody>
      </p:sp>
    </p:spTree>
    <p:extLst>
      <p:ext uri="{BB962C8B-B14F-4D97-AF65-F5344CB8AC3E}">
        <p14:creationId xmlns:p14="http://schemas.microsoft.com/office/powerpoint/2010/main" val="22619467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38200"/>
          </a:xfrm>
        </p:spPr>
        <p:txBody>
          <a:bodyPr>
            <a:noAutofit/>
          </a:bodyPr>
          <a:lstStyle/>
          <a:p>
            <a:r>
              <a:rPr lang="en-US" sz="4800" b="1" dirty="0" smtClean="0"/>
              <a:t>Dec.12,2012  Proposed Plan</a:t>
            </a:r>
            <a:endParaRPr lang="en-US" sz="4800" b="1" dirty="0"/>
          </a:p>
        </p:txBody>
      </p:sp>
      <p:sp>
        <p:nvSpPr>
          <p:cNvPr id="4" name="Date Placeholder 3"/>
          <p:cNvSpPr>
            <a:spLocks noGrp="1"/>
          </p:cNvSpPr>
          <p:nvPr>
            <p:ph type="dt" sz="half" idx="10"/>
          </p:nvPr>
        </p:nvSpPr>
        <p:spPr/>
        <p:txBody>
          <a:bodyPr/>
          <a:lstStyle/>
          <a:p>
            <a:fld id="{2416E72A-6B34-4694-87DA-857A3B4B41A5}" type="datetime1">
              <a:rPr lang="en-US" smtClean="0"/>
              <a:t>6/4/2014</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TIPP June 5, 2014  </a:t>
            </a:r>
            <a:endParaRPr lang="en-US" dirty="0">
              <a:solidFill>
                <a:srgbClr val="151517"/>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533400"/>
            <a:ext cx="9144000" cy="6553200"/>
          </a:xfrm>
          <a:prstGeom prst="rect">
            <a:avLst/>
          </a:prstGeom>
        </p:spPr>
      </p:pic>
      <p:sp>
        <p:nvSpPr>
          <p:cNvPr id="3" name="Slide Number Placeholder 2"/>
          <p:cNvSpPr>
            <a:spLocks noGrp="1"/>
          </p:cNvSpPr>
          <p:nvPr>
            <p:ph type="sldNum" sz="quarter" idx="12"/>
          </p:nvPr>
        </p:nvSpPr>
        <p:spPr/>
        <p:txBody>
          <a:bodyPr/>
          <a:lstStyle/>
          <a:p>
            <a:fld id="{6F3AE956-26F0-4794-8F4C-97BAC66ADD21}" type="slidenum">
              <a:rPr lang="en-US" smtClean="0"/>
              <a:pPr/>
              <a:t>41</a:t>
            </a:fld>
            <a:endParaRPr lang="en-US" dirty="0"/>
          </a:p>
        </p:txBody>
      </p:sp>
    </p:spTree>
    <p:extLst>
      <p:ext uri="{BB962C8B-B14F-4D97-AF65-F5344CB8AC3E}">
        <p14:creationId xmlns:p14="http://schemas.microsoft.com/office/powerpoint/2010/main" val="40460324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639762"/>
          </a:xfrm>
        </p:spPr>
        <p:txBody>
          <a:bodyPr>
            <a:noAutofit/>
          </a:bodyPr>
          <a:lstStyle/>
          <a:p>
            <a:r>
              <a:rPr lang="en-US" sz="4000" b="1" dirty="0" smtClean="0"/>
              <a:t>Getting Quantitative on the Solder Seal</a:t>
            </a:r>
            <a:endParaRPr lang="en-US" sz="4000" b="1" dirty="0"/>
          </a:p>
        </p:txBody>
      </p:sp>
      <p:sp>
        <p:nvSpPr>
          <p:cNvPr id="4" name="Date Placeholder 3"/>
          <p:cNvSpPr>
            <a:spLocks noGrp="1"/>
          </p:cNvSpPr>
          <p:nvPr>
            <p:ph type="dt" sz="half" idx="10"/>
          </p:nvPr>
        </p:nvSpPr>
        <p:spPr/>
        <p:txBody>
          <a:bodyPr/>
          <a:lstStyle/>
          <a:p>
            <a:fld id="{81071507-1464-4C8F-9E45-729E55100551}" type="datetime1">
              <a:rPr lang="en-US" smtClean="0"/>
              <a:t>6/4/2014</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TIPP June 5, 2014  </a:t>
            </a:r>
            <a:endParaRPr lang="en-US" dirty="0">
              <a:solidFill>
                <a:srgbClr val="151517"/>
              </a:solidFill>
            </a:endParaRPr>
          </a:p>
        </p:txBody>
      </p:sp>
      <p:grpSp>
        <p:nvGrpSpPr>
          <p:cNvPr id="6" name="Group 5"/>
          <p:cNvGrpSpPr/>
          <p:nvPr/>
        </p:nvGrpSpPr>
        <p:grpSpPr>
          <a:xfrm>
            <a:off x="1600200" y="6496050"/>
            <a:ext cx="2286000" cy="381000"/>
            <a:chOff x="381000" y="1600200"/>
            <a:chExt cx="2286000" cy="381000"/>
          </a:xfrm>
        </p:grpSpPr>
        <p:sp>
          <p:nvSpPr>
            <p:cNvPr id="7" name="Rounded Rectangle 6"/>
            <p:cNvSpPr/>
            <p:nvPr/>
          </p:nvSpPr>
          <p:spPr>
            <a:xfrm>
              <a:off x="381000" y="1600200"/>
              <a:ext cx="2286000" cy="3810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19686" y="1600200"/>
              <a:ext cx="2147314" cy="369332"/>
            </a:xfrm>
            <a:prstGeom prst="rect">
              <a:avLst/>
            </a:prstGeom>
            <a:noFill/>
          </p:spPr>
          <p:txBody>
            <a:bodyPr wrap="square" rtlCol="0">
              <a:spAutoFit/>
            </a:bodyPr>
            <a:lstStyle/>
            <a:p>
              <a:r>
                <a:rPr lang="en-US" b="1" dirty="0">
                  <a:solidFill>
                    <a:schemeClr val="accent6">
                      <a:lumMod val="50000"/>
                    </a:schemeClr>
                  </a:solidFill>
                </a:rPr>
                <a:t>Frugal </a:t>
              </a:r>
              <a:r>
                <a:rPr lang="en-US" b="1" dirty="0" smtClean="0">
                  <a:solidFill>
                    <a:schemeClr val="accent6">
                      <a:lumMod val="50000"/>
                    </a:schemeClr>
                  </a:solidFill>
                </a:rPr>
                <a:t>Tile Support</a:t>
              </a:r>
              <a:endParaRPr lang="en-US" b="1" dirty="0">
                <a:solidFill>
                  <a:schemeClr val="accent6">
                    <a:lumMod val="50000"/>
                  </a:schemeClr>
                </a:solidFill>
              </a:endParaRPr>
            </a:p>
          </p:txBody>
        </p:sp>
      </p:gr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36459" t="39334" r="29167" b="12667"/>
          <a:stretch/>
        </p:blipFill>
        <p:spPr>
          <a:xfrm>
            <a:off x="4572000" y="2886941"/>
            <a:ext cx="4572000" cy="3990109"/>
          </a:xfrm>
          <a:prstGeom prst="rect">
            <a:avLst/>
          </a:prstGeom>
        </p:spPr>
      </p:pic>
      <p:pic>
        <p:nvPicPr>
          <p:cNvPr id="12" name="Content Placeholder 11"/>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1059" t="37881" r="29481" b="16661"/>
          <a:stretch/>
        </p:blipFill>
        <p:spPr>
          <a:xfrm>
            <a:off x="76200" y="1631164"/>
            <a:ext cx="4495800" cy="3236975"/>
          </a:xfrm>
        </p:spPr>
      </p:pic>
      <p:sp>
        <p:nvSpPr>
          <p:cNvPr id="13" name="TextBox 12"/>
          <p:cNvSpPr txBox="1"/>
          <p:nvPr/>
        </p:nvSpPr>
        <p:spPr>
          <a:xfrm>
            <a:off x="4552950" y="1164535"/>
            <a:ext cx="4343400" cy="1722138"/>
          </a:xfrm>
          <a:prstGeom prst="rect">
            <a:avLst/>
          </a:prstGeom>
          <a:noFill/>
        </p:spPr>
        <p:txBody>
          <a:bodyPr wrap="square" rtlCol="0">
            <a:spAutoFit/>
          </a:bodyPr>
          <a:lstStyle/>
          <a:p>
            <a:pPr>
              <a:lnSpc>
                <a:spcPct val="75000"/>
              </a:lnSpc>
            </a:pPr>
            <a:r>
              <a:rPr lang="en-US" sz="2800" b="1" dirty="0" smtClean="0">
                <a:solidFill>
                  <a:schemeClr val="accent4">
                    <a:lumMod val="10000"/>
                  </a:schemeClr>
                </a:solidFill>
              </a:rPr>
              <a:t>Use same recipe as SSL- main difference is flat vs groove, and thickness of Cu</a:t>
            </a:r>
          </a:p>
          <a:p>
            <a:pPr>
              <a:lnSpc>
                <a:spcPct val="75000"/>
              </a:lnSpc>
            </a:pPr>
            <a:r>
              <a:rPr lang="en-US" sz="2800" b="1" dirty="0">
                <a:solidFill>
                  <a:schemeClr val="accent4">
                    <a:lumMod val="10000"/>
                  </a:schemeClr>
                </a:solidFill>
              </a:rPr>
              <a:t>o</a:t>
            </a:r>
            <a:r>
              <a:rPr lang="en-US" sz="2800" b="1" dirty="0" smtClean="0">
                <a:solidFill>
                  <a:schemeClr val="accent4">
                    <a:lumMod val="10000"/>
                  </a:schemeClr>
                </a:solidFill>
              </a:rPr>
              <a:t>n sidewall (window is the same)</a:t>
            </a:r>
          </a:p>
        </p:txBody>
      </p:sp>
      <p:sp>
        <p:nvSpPr>
          <p:cNvPr id="14" name="TextBox 13"/>
          <p:cNvSpPr txBox="1"/>
          <p:nvPr/>
        </p:nvSpPr>
        <p:spPr>
          <a:xfrm>
            <a:off x="76200" y="5262771"/>
            <a:ext cx="4267200" cy="1061829"/>
          </a:xfrm>
          <a:prstGeom prst="rect">
            <a:avLst/>
          </a:prstGeom>
          <a:noFill/>
        </p:spPr>
        <p:txBody>
          <a:bodyPr wrap="square" rtlCol="0">
            <a:spAutoFit/>
          </a:bodyPr>
          <a:lstStyle/>
          <a:p>
            <a:pPr>
              <a:lnSpc>
                <a:spcPct val="75000"/>
              </a:lnSpc>
            </a:pPr>
            <a:r>
              <a:rPr lang="en-US" sz="2800" b="1" dirty="0" smtClean="0">
                <a:solidFill>
                  <a:schemeClr val="accent4">
                    <a:lumMod val="10000"/>
                  </a:schemeClr>
                </a:solidFill>
              </a:rPr>
              <a:t>Still some parameter we don’t understand- </a:t>
            </a:r>
            <a:r>
              <a:rPr lang="en-US" sz="2800" b="1" dirty="0" err="1" smtClean="0">
                <a:solidFill>
                  <a:schemeClr val="accent4">
                    <a:lumMod val="10000"/>
                  </a:schemeClr>
                </a:solidFill>
              </a:rPr>
              <a:t>evap</a:t>
            </a:r>
            <a:r>
              <a:rPr lang="en-US" sz="2800" b="1" dirty="0" smtClean="0">
                <a:solidFill>
                  <a:schemeClr val="accent4">
                    <a:lumMod val="10000"/>
                  </a:schemeClr>
                </a:solidFill>
              </a:rPr>
              <a:t> rate, temp, OH, H, …</a:t>
            </a:r>
          </a:p>
        </p:txBody>
      </p:sp>
      <p:sp>
        <p:nvSpPr>
          <p:cNvPr id="15" name="TextBox 14"/>
          <p:cNvSpPr txBox="1"/>
          <p:nvPr/>
        </p:nvSpPr>
        <p:spPr>
          <a:xfrm>
            <a:off x="609600" y="990600"/>
            <a:ext cx="3733800" cy="381323"/>
          </a:xfrm>
          <a:prstGeom prst="rect">
            <a:avLst/>
          </a:prstGeom>
          <a:noFill/>
        </p:spPr>
        <p:txBody>
          <a:bodyPr wrap="square" rtlCol="0">
            <a:spAutoFit/>
          </a:bodyPr>
          <a:lstStyle/>
          <a:p>
            <a:pPr>
              <a:lnSpc>
                <a:spcPct val="75000"/>
              </a:lnSpc>
            </a:pPr>
            <a:r>
              <a:rPr lang="en-US" sz="2400" dirty="0" smtClean="0">
                <a:solidFill>
                  <a:schemeClr val="accent4">
                    <a:lumMod val="10000"/>
                  </a:schemeClr>
                </a:solidFill>
              </a:rPr>
              <a:t>Andrei, Ian Steele</a:t>
            </a:r>
          </a:p>
        </p:txBody>
      </p:sp>
      <p:sp>
        <p:nvSpPr>
          <p:cNvPr id="3" name="Slide Number Placeholder 2"/>
          <p:cNvSpPr>
            <a:spLocks noGrp="1"/>
          </p:cNvSpPr>
          <p:nvPr>
            <p:ph type="sldNum" sz="quarter" idx="12"/>
          </p:nvPr>
        </p:nvSpPr>
        <p:spPr/>
        <p:txBody>
          <a:bodyPr/>
          <a:lstStyle/>
          <a:p>
            <a:fld id="{6F3AE956-26F0-4794-8F4C-97BAC66ADD21}" type="slidenum">
              <a:rPr lang="en-US" smtClean="0"/>
              <a:pPr/>
              <a:t>42</a:t>
            </a:fld>
            <a:endParaRPr lang="en-US" dirty="0"/>
          </a:p>
        </p:txBody>
      </p:sp>
    </p:spTree>
    <p:extLst>
      <p:ext uri="{BB962C8B-B14F-4D97-AF65-F5344CB8AC3E}">
        <p14:creationId xmlns:p14="http://schemas.microsoft.com/office/powerpoint/2010/main" val="38780075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3"/>
          <p:cNvSpPr>
            <a:spLocks noGrp="1"/>
          </p:cNvSpPr>
          <p:nvPr>
            <p:ph type="sldNum" sz="quarter" idx="10"/>
          </p:nvPr>
        </p:nvSpPr>
        <p:spPr/>
        <p:txBody>
          <a:bodyPr/>
          <a:lstStyle/>
          <a:p>
            <a:fld id="{8BDFC99E-9CA8-4629-8A80-98ACE3E22F1C}" type="slidenum">
              <a:rPr lang="en-US" altLang="en-US"/>
              <a:pPr/>
              <a:t>43</a:t>
            </a:fld>
            <a:endParaRPr lang="en-US" altLang="en-US"/>
          </a:p>
        </p:txBody>
      </p:sp>
      <p:pic>
        <p:nvPicPr>
          <p:cNvPr id="204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8485" y="446484"/>
            <a:ext cx="3581921" cy="2768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86500"/>
            <a:ext cx="9144000" cy="53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55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29625" y="6491883"/>
            <a:ext cx="294680" cy="294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053" name="Rectangle 5"/>
          <p:cNvSpPr>
            <a:spLocks/>
          </p:cNvSpPr>
          <p:nvPr/>
        </p:nvSpPr>
        <p:spPr bwMode="auto">
          <a:xfrm>
            <a:off x="656332" y="6280920"/>
            <a:ext cx="5956102" cy="18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type="none" w="med" len="med"/>
                <a:tailEnd type="none" w="med" len="med"/>
              </a14:hiddenLine>
            </a:ext>
          </a:extLst>
        </p:spPr>
        <p:txBody>
          <a:bodyPr lIns="26788" tIns="26788" rIns="26788" bIns="26788"/>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en-US">
                <a:latin typeface="Lucida Grande" charset="0"/>
                <a:ea typeface="Lucida Grande" charset="0"/>
                <a:cs typeface="Lucida Grande" charset="0"/>
                <a:sym typeface="Lucida Grande" charset="0"/>
              </a:rPr>
              <a:t>DOE review - May 2014</a:t>
            </a:r>
          </a:p>
        </p:txBody>
      </p:sp>
      <p:sp>
        <p:nvSpPr>
          <p:cNvPr id="2054" name="Text Box 6"/>
          <p:cNvSpPr txBox="1">
            <a:spLocks noChangeArrowheads="1"/>
          </p:cNvSpPr>
          <p:nvPr/>
        </p:nvSpPr>
        <p:spPr bwMode="auto">
          <a:xfrm>
            <a:off x="8795742" y="6525369"/>
            <a:ext cx="198686" cy="18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91" tIns="32146" rIns="64291" bIns="32146"/>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r"/>
            <a:fld id="{D523FFB8-BFCB-465A-9001-BEE006A0A49C}" type="slidenum">
              <a:rPr lang="en-US" altLang="en-US">
                <a:latin typeface="Lucida Grande" charset="0"/>
                <a:ea typeface="Lucida Grande" charset="0"/>
                <a:cs typeface="Lucida Grande" charset="0"/>
                <a:sym typeface="Lucida Grande" charset="0"/>
              </a:rPr>
              <a:pPr algn="r"/>
              <a:t>43</a:t>
            </a:fld>
            <a:endParaRPr lang="en-US" altLang="en-US">
              <a:latin typeface="Lucida Grande" charset="0"/>
              <a:ea typeface="Lucida Grande" charset="0"/>
              <a:cs typeface="Lucida Grande" charset="0"/>
              <a:sym typeface="Lucida Grande" charset="0"/>
            </a:endParaRPr>
          </a:p>
        </p:txBody>
      </p:sp>
      <p:pic>
        <p:nvPicPr>
          <p:cNvPr id="2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60" y="583779"/>
            <a:ext cx="3725912" cy="2794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056" name="Rectangle 8"/>
          <p:cNvSpPr>
            <a:spLocks/>
          </p:cNvSpPr>
          <p:nvPr/>
        </p:nvSpPr>
        <p:spPr bwMode="auto">
          <a:xfrm>
            <a:off x="1032570" y="580430"/>
            <a:ext cx="1794718" cy="272186"/>
          </a:xfrm>
          <a:prstGeom prst="rect">
            <a:avLst/>
          </a:prstGeom>
          <a:solidFill>
            <a:schemeClr val="accent1"/>
          </a:soli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35717" tIns="35717" rIns="76356" bIns="35717">
            <a:spAutoFit/>
          </a:bodyPr>
          <a:lstStyle>
            <a:lvl1pPr marL="63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1300">
                <a:latin typeface="Helvetica" charset="0"/>
                <a:cs typeface="Helvetica" charset="0"/>
                <a:sym typeface="Helvetica" charset="0"/>
              </a:rPr>
              <a:t>single PE: σ ~ 44 psec</a:t>
            </a:r>
          </a:p>
        </p:txBody>
      </p:sp>
      <p:sp>
        <p:nvSpPr>
          <p:cNvPr id="2057" name="Rectangle 9"/>
          <p:cNvSpPr>
            <a:spLocks/>
          </p:cNvSpPr>
          <p:nvPr/>
        </p:nvSpPr>
        <p:spPr bwMode="auto">
          <a:xfrm>
            <a:off x="6058793" y="669727"/>
            <a:ext cx="1530326" cy="303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35717" tIns="35717" rIns="76356" bIns="35717">
            <a:spAutoFit/>
          </a:bodyPr>
          <a:lstStyle>
            <a:lvl1pPr marL="63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1500">
                <a:latin typeface="Helvetica" charset="0"/>
                <a:cs typeface="Helvetica" charset="0"/>
                <a:sym typeface="Helvetica" charset="0"/>
              </a:rPr>
              <a:t>large signal limit</a:t>
            </a:r>
          </a:p>
        </p:txBody>
      </p:sp>
      <p:pic>
        <p:nvPicPr>
          <p:cNvPr id="2058"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17369" y="4089797"/>
            <a:ext cx="3988221" cy="2348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round/>
                <a:headEnd/>
                <a:tailEnd/>
              </a14:hiddenLine>
            </a:ext>
          </a:extLst>
        </p:spPr>
      </p:pic>
      <p:sp>
        <p:nvSpPr>
          <p:cNvPr id="2059" name="Rectangle 11"/>
          <p:cNvSpPr>
            <a:spLocks/>
          </p:cNvSpPr>
          <p:nvPr/>
        </p:nvSpPr>
        <p:spPr bwMode="auto">
          <a:xfrm>
            <a:off x="6795492" y="4339828"/>
            <a:ext cx="1749834" cy="272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35717" tIns="35717" rIns="76356" bIns="35717">
            <a:spAutoFit/>
          </a:bodyPr>
          <a:lstStyle>
            <a:lvl1pPr marL="63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en-US" sz="1300">
                <a:ea typeface="Gill Sans" charset="0"/>
                <a:cs typeface="Gill Sans" charset="0"/>
              </a:rPr>
              <a:t>GAIN DISTRIBUTION</a:t>
            </a:r>
          </a:p>
        </p:txBody>
      </p:sp>
      <p:sp>
        <p:nvSpPr>
          <p:cNvPr id="2060" name="Line 12"/>
          <p:cNvSpPr>
            <a:spLocks noChangeShapeType="1"/>
          </p:cNvSpPr>
          <p:nvPr/>
        </p:nvSpPr>
        <p:spPr bwMode="auto">
          <a:xfrm>
            <a:off x="5890246" y="4340945"/>
            <a:ext cx="867296" cy="553641"/>
          </a:xfrm>
          <a:prstGeom prst="line">
            <a:avLst/>
          </a:prstGeom>
          <a:noFill/>
          <a:ln w="12700" cap="flat">
            <a:solidFill>
              <a:srgbClr val="D90B00"/>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61" name="Rectangle 13"/>
          <p:cNvSpPr>
            <a:spLocks/>
          </p:cNvSpPr>
          <p:nvPr/>
        </p:nvSpPr>
        <p:spPr bwMode="auto">
          <a:xfrm>
            <a:off x="6715125" y="4866680"/>
            <a:ext cx="1857235" cy="410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35717" tIns="35717" rIns="76356" bIns="35717">
            <a:spAutoFit/>
          </a:bodyPr>
          <a:lstStyle>
            <a:lvl1pPr marL="63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en-US" sz="1100">
                <a:solidFill>
                  <a:srgbClr val="D90B00"/>
                </a:solidFill>
                <a:ea typeface="Gill Sans" charset="0"/>
                <a:cs typeface="Gill Sans" charset="0"/>
              </a:rPr>
              <a:t>Landau fit to peak</a:t>
            </a:r>
          </a:p>
          <a:p>
            <a:r>
              <a:rPr lang="en-US" altLang="en-US" sz="1100">
                <a:solidFill>
                  <a:srgbClr val="D90B00"/>
                </a:solidFill>
                <a:ea typeface="Gill Sans" charset="0"/>
                <a:cs typeface="Gill Sans" charset="0"/>
              </a:rPr>
              <a:t>most probable value:  3.0e7</a:t>
            </a:r>
          </a:p>
        </p:txBody>
      </p:sp>
      <p:pic>
        <p:nvPicPr>
          <p:cNvPr id="2062"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5414" y="3866555"/>
            <a:ext cx="2527102" cy="1900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miter lim="800000"/>
                <a:headEnd/>
                <a:tailEnd/>
              </a14:hiddenLine>
            </a:ext>
          </a:extLst>
        </p:spPr>
      </p:pic>
      <p:pic>
        <p:nvPicPr>
          <p:cNvPr id="2063" name="Picture 1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31306" y="4268391"/>
            <a:ext cx="2530450" cy="1904256"/>
          </a:xfrm>
          <a:prstGeom prst="rect">
            <a:avLst/>
          </a:prstGeom>
          <a:noFill/>
          <a:ln>
            <a:noFill/>
          </a:ln>
          <a:effectLst>
            <a:outerShdw blurRad="165100" dist="126999" dir="8280005" algn="ctr" rotWithShape="0">
              <a:schemeClr val="bg2">
                <a:alpha val="37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000000"/>
                </a:solidFill>
                <a:round/>
                <a:headEnd/>
                <a:tailEnd/>
              </a14:hiddenLine>
            </a:ext>
          </a:extLst>
        </p:spPr>
      </p:pic>
      <p:sp>
        <p:nvSpPr>
          <p:cNvPr id="2064" name="Rectangle 16"/>
          <p:cNvSpPr>
            <a:spLocks/>
          </p:cNvSpPr>
          <p:nvPr/>
        </p:nvSpPr>
        <p:spPr bwMode="auto">
          <a:xfrm>
            <a:off x="267891" y="125016"/>
            <a:ext cx="2282676" cy="261610"/>
          </a:xfrm>
          <a:prstGeom prst="rect">
            <a:avLst/>
          </a:prstGeom>
          <a:solidFill>
            <a:srgbClr val="0079A5"/>
          </a:solidFill>
          <a:ln w="38100" cap="flat">
            <a:solidFill>
              <a:srgbClr val="FFFFFF"/>
            </a:solidFill>
            <a:prstDash val="solid"/>
            <a:round/>
            <a:headEnd type="none" w="med" len="med"/>
            <a:tailEnd type="none" w="med" len="med"/>
          </a:ln>
          <a:effectLst>
            <a:outerShdw blurRad="38100" dist="19999" dir="5400000" algn="ctr" rotWithShape="0">
              <a:schemeClr val="bg2">
                <a:alpha val="37999"/>
              </a:schemeClr>
            </a:outerShdw>
          </a:effectLst>
        </p:spPr>
        <p:txBody>
          <a:bodyPr wrap="none" lIns="0" tIns="0" rIns="0" bIns="0">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en-US" sz="1700">
                <a:solidFill>
                  <a:srgbClr val="FFFFFF"/>
                </a:solidFill>
                <a:latin typeface="Lucida Grande" charset="0"/>
                <a:ea typeface="Lucida Grande" charset="0"/>
                <a:cs typeface="Lucida Grande" charset="0"/>
                <a:sym typeface="Lucida Grande" charset="0"/>
              </a:rPr>
              <a:t> LAPPD  - Last Review </a:t>
            </a:r>
          </a:p>
        </p:txBody>
      </p:sp>
      <p:sp>
        <p:nvSpPr>
          <p:cNvPr id="2065" name="Rectangle 17"/>
          <p:cNvSpPr>
            <a:spLocks/>
          </p:cNvSpPr>
          <p:nvPr/>
        </p:nvSpPr>
        <p:spPr bwMode="auto">
          <a:xfrm>
            <a:off x="731960" y="3455789"/>
            <a:ext cx="3598097" cy="272186"/>
          </a:xfrm>
          <a:prstGeom prst="rect">
            <a:avLst/>
          </a:prstGeom>
          <a:solidFill>
            <a:schemeClr val="accent1"/>
          </a:soli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35717" tIns="35717" rIns="76356" bIns="35717">
            <a:spAutoFit/>
          </a:bodyPr>
          <a:lstStyle>
            <a:lvl1pPr marL="63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1300">
                <a:latin typeface="Helvetica" charset="0"/>
                <a:cs typeface="Helvetica" charset="0"/>
                <a:sym typeface="Helvetica" charset="0"/>
              </a:rPr>
              <a:t>complete system testing with PSEC electronics</a:t>
            </a:r>
          </a:p>
        </p:txBody>
      </p:sp>
    </p:spTree>
    <p:extLst>
      <p:ext uri="{BB962C8B-B14F-4D97-AF65-F5344CB8AC3E}">
        <p14:creationId xmlns:p14="http://schemas.microsoft.com/office/powerpoint/2010/main" val="416376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0"/>
            <a:ext cx="7620000" cy="762000"/>
          </a:xfrm>
        </p:spPr>
        <p:txBody>
          <a:bodyPr>
            <a:noAutofit/>
          </a:bodyPr>
          <a:lstStyle/>
          <a:p>
            <a:pPr>
              <a:lnSpc>
                <a:spcPct val="75000"/>
              </a:lnSpc>
            </a:pPr>
            <a:r>
              <a:rPr lang="en-US" sz="4800" b="1" dirty="0" smtClean="0">
                <a:latin typeface="Comic Sans MS" pitchFamily="66" charset="0"/>
              </a:rPr>
              <a:t>Electronics-PSEC4</a:t>
            </a:r>
            <a:endParaRPr lang="en-US" sz="4800" b="1" dirty="0">
              <a:latin typeface="Comic Sans MS" pitchFamily="66" charset="0"/>
            </a:endParaRPr>
          </a:p>
        </p:txBody>
      </p:sp>
      <p:sp>
        <p:nvSpPr>
          <p:cNvPr id="10" name="Date Placeholder 9"/>
          <p:cNvSpPr>
            <a:spLocks noGrp="1"/>
          </p:cNvSpPr>
          <p:nvPr>
            <p:ph type="dt" sz="half" idx="10"/>
          </p:nvPr>
        </p:nvSpPr>
        <p:spPr/>
        <p:txBody>
          <a:bodyPr/>
          <a:lstStyle/>
          <a:p>
            <a:fld id="{B1172D5B-DE9C-43EA-8CF2-ABF6B1CEC9FB}" type="datetime1">
              <a:rPr lang="en-US" smtClean="0"/>
              <a:t>6/4/2014</a:t>
            </a:fld>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30000" b="11690"/>
          <a:stretch/>
        </p:blipFill>
        <p:spPr>
          <a:xfrm>
            <a:off x="5638800" y="4143412"/>
            <a:ext cx="3258158" cy="2310952"/>
          </a:xfrm>
          <a:prstGeom prst="rect">
            <a:avLst/>
          </a:prstGeom>
        </p:spPr>
      </p:pic>
      <p:sp>
        <p:nvSpPr>
          <p:cNvPr id="11" name="TextBox 10"/>
          <p:cNvSpPr txBox="1"/>
          <p:nvPr/>
        </p:nvSpPr>
        <p:spPr>
          <a:xfrm>
            <a:off x="152400" y="5459027"/>
            <a:ext cx="3733800" cy="1398973"/>
          </a:xfrm>
          <a:prstGeom prst="rect">
            <a:avLst/>
          </a:prstGeom>
          <a:noFill/>
        </p:spPr>
        <p:txBody>
          <a:bodyPr wrap="square" rtlCol="0">
            <a:spAutoFit/>
          </a:bodyPr>
          <a:lstStyle/>
          <a:p>
            <a:pPr>
              <a:lnSpc>
                <a:spcPct val="75000"/>
              </a:lnSpc>
            </a:pPr>
            <a:r>
              <a:rPr lang="en-US" sz="2800" b="1" dirty="0" smtClean="0">
                <a:solidFill>
                  <a:schemeClr val="accent4">
                    <a:lumMod val="10000"/>
                  </a:schemeClr>
                </a:solidFill>
              </a:rPr>
              <a:t>And Sandia ordered 120 PSEC4 (720 channels); we piggy-backed 80 (480 channels) </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367" y="152400"/>
            <a:ext cx="2032000" cy="3048000"/>
          </a:xfrm>
          <a:prstGeom prst="rect">
            <a:avLst/>
          </a:prstGeom>
        </p:spPr>
      </p:pic>
      <p:sp>
        <p:nvSpPr>
          <p:cNvPr id="13" name="TextBox 12"/>
          <p:cNvSpPr txBox="1"/>
          <p:nvPr/>
        </p:nvSpPr>
        <p:spPr>
          <a:xfrm>
            <a:off x="170793" y="3205655"/>
            <a:ext cx="3931433" cy="752642"/>
          </a:xfrm>
          <a:prstGeom prst="rect">
            <a:avLst/>
          </a:prstGeom>
          <a:noFill/>
        </p:spPr>
        <p:txBody>
          <a:bodyPr wrap="square" rtlCol="0">
            <a:spAutoFit/>
          </a:bodyPr>
          <a:lstStyle/>
          <a:p>
            <a:pPr>
              <a:lnSpc>
                <a:spcPct val="75000"/>
              </a:lnSpc>
            </a:pPr>
            <a:r>
              <a:rPr lang="en-US" sz="2800" b="1" dirty="0" smtClean="0">
                <a:solidFill>
                  <a:schemeClr val="accent4">
                    <a:lumMod val="10000"/>
                  </a:schemeClr>
                </a:solidFill>
              </a:rPr>
              <a:t>60-channel system running at APS </a:t>
            </a:r>
            <a:r>
              <a:rPr lang="en-US" sz="2800" b="1" dirty="0" err="1" smtClean="0">
                <a:solidFill>
                  <a:schemeClr val="accent4">
                    <a:lumMod val="10000"/>
                  </a:schemeClr>
                </a:solidFill>
              </a:rPr>
              <a:t>Teststand</a:t>
            </a:r>
            <a:endParaRPr lang="en-US" sz="2800" b="1" dirty="0" smtClean="0">
              <a:solidFill>
                <a:schemeClr val="accent4">
                  <a:lumMod val="10000"/>
                </a:schemeClr>
              </a:solidFill>
            </a:endParaRPr>
          </a:p>
        </p:txBody>
      </p:sp>
      <p:sp>
        <p:nvSpPr>
          <p:cNvPr id="3" name="Rectangle 2"/>
          <p:cNvSpPr/>
          <p:nvPr/>
        </p:nvSpPr>
        <p:spPr>
          <a:xfrm>
            <a:off x="3135923" y="6454363"/>
            <a:ext cx="6236677" cy="403637"/>
          </a:xfrm>
          <a:prstGeom prst="rect">
            <a:avLst/>
          </a:prstGeom>
        </p:spPr>
        <p:txBody>
          <a:bodyPr wrap="square">
            <a:spAutoFit/>
          </a:bodyPr>
          <a:lstStyle/>
          <a:p>
            <a:pPr>
              <a:lnSpc>
                <a:spcPct val="70000"/>
              </a:lnSpc>
            </a:pPr>
            <a:r>
              <a:rPr lang="en-US" sz="1400" b="1" dirty="0" smtClean="0"/>
              <a:t> </a:t>
            </a:r>
            <a:r>
              <a:rPr lang="en-US" sz="1400" b="1" dirty="0"/>
              <a:t>Huston, D.R., </a:t>
            </a:r>
            <a:r>
              <a:rPr lang="en-US" sz="1400" b="1" dirty="0" smtClean="0"/>
              <a:t>et al, </a:t>
            </a:r>
            <a:r>
              <a:rPr lang="en-US" sz="1400" b="1" dirty="0"/>
              <a:t>"Concrete bridge deck condition assessment with automated </a:t>
            </a:r>
            <a:r>
              <a:rPr lang="en-US" sz="1400" b="1" dirty="0" err="1"/>
              <a:t>multisensor</a:t>
            </a:r>
            <a:r>
              <a:rPr lang="en-US" sz="1400" b="1" dirty="0"/>
              <a:t> techniques", Structure and Infrastructure </a:t>
            </a:r>
            <a:r>
              <a:rPr lang="en-US" sz="1400" b="1" dirty="0" smtClean="0"/>
              <a:t>Engineering </a:t>
            </a:r>
            <a:r>
              <a:rPr lang="en-US" sz="1400" b="1" dirty="0"/>
              <a:t>, </a:t>
            </a:r>
            <a:r>
              <a:rPr lang="en-US" sz="1400" b="1" dirty="0" smtClean="0"/>
              <a:t>Sept. </a:t>
            </a:r>
            <a:r>
              <a:rPr lang="en-US" sz="1400" b="1" dirty="0"/>
              <a:t>2010</a:t>
            </a:r>
          </a:p>
        </p:txBody>
      </p:sp>
      <p:sp>
        <p:nvSpPr>
          <p:cNvPr id="14" name="TextBox 13"/>
          <p:cNvSpPr txBox="1"/>
          <p:nvPr/>
        </p:nvSpPr>
        <p:spPr>
          <a:xfrm>
            <a:off x="3276600" y="4114800"/>
            <a:ext cx="2556481" cy="1398973"/>
          </a:xfrm>
          <a:prstGeom prst="rect">
            <a:avLst/>
          </a:prstGeom>
          <a:noFill/>
        </p:spPr>
        <p:txBody>
          <a:bodyPr wrap="square" rtlCol="0">
            <a:spAutoFit/>
          </a:bodyPr>
          <a:lstStyle/>
          <a:p>
            <a:pPr>
              <a:lnSpc>
                <a:spcPct val="75000"/>
              </a:lnSpc>
            </a:pPr>
            <a:r>
              <a:rPr lang="en-US" sz="2800" b="1" dirty="0" smtClean="0">
                <a:solidFill>
                  <a:schemeClr val="accent4">
                    <a:lumMod val="10000"/>
                  </a:schemeClr>
                </a:solidFill>
              </a:rPr>
              <a:t>U. Of Vermont has 6 -channel system running</a:t>
            </a:r>
          </a:p>
          <a:p>
            <a:pPr>
              <a:lnSpc>
                <a:spcPct val="75000"/>
              </a:lnSpc>
            </a:pPr>
            <a:r>
              <a:rPr lang="en-US" sz="2800" b="1" dirty="0" smtClean="0">
                <a:solidFill>
                  <a:schemeClr val="accent4">
                    <a:lumMod val="10000"/>
                  </a:schemeClr>
                </a:solidFill>
              </a:rPr>
              <a:t>(not shown) </a:t>
            </a:r>
          </a:p>
        </p:txBody>
      </p:sp>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20130" r="17558" b="3733"/>
          <a:stretch/>
        </p:blipFill>
        <p:spPr>
          <a:xfrm rot="5400000">
            <a:off x="5401412" y="905612"/>
            <a:ext cx="2902665" cy="3363310"/>
          </a:xfrm>
          <a:prstGeom prst="rect">
            <a:avLst/>
          </a:prstGeom>
        </p:spPr>
      </p:pic>
      <p:sp>
        <p:nvSpPr>
          <p:cNvPr id="16" name="TextBox 15"/>
          <p:cNvSpPr txBox="1"/>
          <p:nvPr/>
        </p:nvSpPr>
        <p:spPr>
          <a:xfrm>
            <a:off x="2819400" y="838200"/>
            <a:ext cx="5943600" cy="738664"/>
          </a:xfrm>
          <a:prstGeom prst="rect">
            <a:avLst/>
          </a:prstGeom>
          <a:noFill/>
        </p:spPr>
        <p:txBody>
          <a:bodyPr wrap="square" rtlCol="0">
            <a:spAutoFit/>
          </a:bodyPr>
          <a:lstStyle/>
          <a:p>
            <a:pPr>
              <a:lnSpc>
                <a:spcPct val="75000"/>
              </a:lnSpc>
            </a:pPr>
            <a:r>
              <a:rPr lang="en-US" sz="2800" b="1" dirty="0" smtClean="0">
                <a:solidFill>
                  <a:schemeClr val="accent4">
                    <a:lumMod val="10000"/>
                  </a:schemeClr>
                </a:solidFill>
              </a:rPr>
              <a:t>120-channel system running at UC on the OTPC (Eric)</a:t>
            </a:r>
          </a:p>
        </p:txBody>
      </p:sp>
      <p:cxnSp>
        <p:nvCxnSpPr>
          <p:cNvPr id="17" name="Straight Arrow Connector 16"/>
          <p:cNvCxnSpPr/>
          <p:nvPr/>
        </p:nvCxnSpPr>
        <p:spPr>
          <a:xfrm flipV="1">
            <a:off x="5266034" y="6019800"/>
            <a:ext cx="1820566" cy="434564"/>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94993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685800"/>
          </a:xfrm>
        </p:spPr>
        <p:txBody>
          <a:bodyPr>
            <a:normAutofit fontScale="90000"/>
          </a:bodyPr>
          <a:lstStyle/>
          <a:p>
            <a:r>
              <a:rPr lang="en-US" sz="4800" b="1" dirty="0" smtClean="0">
                <a:solidFill>
                  <a:srgbClr val="FF0000"/>
                </a:solidFill>
              </a:rPr>
              <a:t> Micro-Channel Plate Development</a:t>
            </a:r>
            <a:endParaRPr lang="en-US" sz="4800" b="1" dirty="0">
              <a:solidFill>
                <a:srgbClr val="FF0000"/>
              </a:solidFill>
            </a:endParaRPr>
          </a:p>
        </p:txBody>
      </p:sp>
      <p:sp>
        <p:nvSpPr>
          <p:cNvPr id="3" name="Date Placeholder 2"/>
          <p:cNvSpPr>
            <a:spLocks noGrp="1"/>
          </p:cNvSpPr>
          <p:nvPr>
            <p:ph type="dt" sz="half" idx="10"/>
          </p:nvPr>
        </p:nvSpPr>
        <p:spPr/>
        <p:txBody>
          <a:bodyPr/>
          <a:lstStyle/>
          <a:p>
            <a:fld id="{12C106FF-BC06-4FB8-9CE9-D7C12436D07C}" type="datetime1">
              <a:rPr lang="en-US" smtClean="0"/>
              <a:t>6/4/2014</a:t>
            </a:fld>
            <a:endParaRPr lang="en-US"/>
          </a:p>
        </p:txBody>
      </p:sp>
      <p:sp>
        <p:nvSpPr>
          <p:cNvPr id="4" name="Footer Placeholder 3"/>
          <p:cNvSpPr>
            <a:spLocks noGrp="1"/>
          </p:cNvSpPr>
          <p:nvPr>
            <p:ph type="ftr" sz="quarter" idx="11"/>
          </p:nvPr>
        </p:nvSpPr>
        <p:spPr/>
        <p:txBody>
          <a:bodyPr/>
          <a:lstStyle/>
          <a:p>
            <a:r>
              <a:rPr lang="en-US" smtClean="0"/>
              <a:t>DOE Germantown</a:t>
            </a:r>
            <a:endParaRPr lang="en-US" dirty="0"/>
          </a:p>
        </p:txBody>
      </p:sp>
      <p:sp>
        <p:nvSpPr>
          <p:cNvPr id="5" name="Slide Number Placeholder 4"/>
          <p:cNvSpPr>
            <a:spLocks noGrp="1"/>
          </p:cNvSpPr>
          <p:nvPr>
            <p:ph type="sldNum" sz="quarter" idx="12"/>
          </p:nvPr>
        </p:nvSpPr>
        <p:spPr/>
        <p:txBody>
          <a:bodyPr/>
          <a:lstStyle/>
          <a:p>
            <a:fld id="{6F3AE956-26F0-4794-8F4C-97BAC66ADD21}" type="slidenum">
              <a:rPr lang="en-US" smtClean="0"/>
              <a:t>45</a:t>
            </a:fld>
            <a:endParaRPr lang="en-US"/>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685800"/>
            <a:ext cx="2667000" cy="2355850"/>
          </a:xfrm>
          <a:prstGeom prst="rect">
            <a:avLst/>
          </a:prstGeom>
        </p:spPr>
      </p:pic>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3117" t="5876" r="11857" b="-608"/>
          <a:stretch/>
        </p:blipFill>
        <p:spPr>
          <a:xfrm>
            <a:off x="381000" y="3459441"/>
            <a:ext cx="3276600" cy="2673317"/>
          </a:xfrm>
          <a:prstGeom prst="rect">
            <a:avLst/>
          </a:prstGeom>
        </p:spPr>
      </p:pic>
      <p:sp>
        <p:nvSpPr>
          <p:cNvPr id="21" name="TextBox 20"/>
          <p:cNvSpPr txBox="1"/>
          <p:nvPr/>
        </p:nvSpPr>
        <p:spPr>
          <a:xfrm>
            <a:off x="381000" y="2983468"/>
            <a:ext cx="4062248" cy="646331"/>
          </a:xfrm>
          <a:prstGeom prst="rect">
            <a:avLst/>
          </a:prstGeom>
          <a:noFill/>
        </p:spPr>
        <p:txBody>
          <a:bodyPr wrap="square" rtlCol="0">
            <a:spAutoFit/>
          </a:bodyPr>
          <a:lstStyle/>
          <a:p>
            <a:r>
              <a:rPr lang="en-US" b="1" dirty="0" err="1" smtClean="0">
                <a:solidFill>
                  <a:schemeClr val="tx1">
                    <a:lumMod val="75000"/>
                    <a:lumOff val="25000"/>
                  </a:schemeClr>
                </a:solidFill>
              </a:rPr>
              <a:t>Incom</a:t>
            </a:r>
            <a:r>
              <a:rPr lang="en-US" b="1" dirty="0" smtClean="0">
                <a:solidFill>
                  <a:schemeClr val="tx1">
                    <a:lumMod val="75000"/>
                    <a:lumOff val="25000"/>
                  </a:schemeClr>
                </a:solidFill>
              </a:rPr>
              <a:t>  with SSL testing developed 8”-sq high-quality MCP Plates</a:t>
            </a:r>
          </a:p>
        </p:txBody>
      </p:sp>
      <p:sp>
        <p:nvSpPr>
          <p:cNvPr id="22" name="TextBox 21"/>
          <p:cNvSpPr txBox="1"/>
          <p:nvPr/>
        </p:nvSpPr>
        <p:spPr>
          <a:xfrm>
            <a:off x="204951" y="6012154"/>
            <a:ext cx="4238297" cy="541046"/>
          </a:xfrm>
          <a:prstGeom prst="rect">
            <a:avLst/>
          </a:prstGeom>
          <a:noFill/>
        </p:spPr>
        <p:txBody>
          <a:bodyPr wrap="square" rtlCol="0">
            <a:spAutoFit/>
          </a:bodyPr>
          <a:lstStyle/>
          <a:p>
            <a:pPr>
              <a:lnSpc>
                <a:spcPct val="80000"/>
              </a:lnSpc>
            </a:pPr>
            <a:r>
              <a:rPr lang="en-US" b="1" dirty="0" smtClean="0">
                <a:solidFill>
                  <a:schemeClr val="tx1">
                    <a:lumMod val="75000"/>
                    <a:lumOff val="25000"/>
                  </a:schemeClr>
                </a:solidFill>
              </a:rPr>
              <a:t>Characterization of SEY of emitting materials (ANL/MSD, here for </a:t>
            </a:r>
            <a:r>
              <a:rPr lang="en-US" b="1" dirty="0" err="1" smtClean="0">
                <a:solidFill>
                  <a:schemeClr val="tx1">
                    <a:lumMod val="75000"/>
                    <a:lumOff val="25000"/>
                  </a:schemeClr>
                </a:solidFill>
              </a:rPr>
              <a:t>Arradiance</a:t>
            </a:r>
            <a:r>
              <a:rPr lang="en-US" b="1" dirty="0" smtClean="0">
                <a:solidFill>
                  <a:schemeClr val="tx1">
                    <a:lumMod val="75000"/>
                    <a:lumOff val="25000"/>
                  </a:schemeClr>
                </a:solidFill>
              </a:rPr>
              <a:t>)</a:t>
            </a:r>
          </a:p>
        </p:txBody>
      </p:sp>
      <p:sp>
        <p:nvSpPr>
          <p:cNvPr id="23" name="TextBox 22"/>
          <p:cNvSpPr txBox="1"/>
          <p:nvPr/>
        </p:nvSpPr>
        <p:spPr>
          <a:xfrm>
            <a:off x="4991100" y="5906869"/>
            <a:ext cx="3886200" cy="646331"/>
          </a:xfrm>
          <a:prstGeom prst="rect">
            <a:avLst/>
          </a:prstGeom>
          <a:noFill/>
        </p:spPr>
        <p:txBody>
          <a:bodyPr wrap="square" rtlCol="0">
            <a:spAutoFit/>
          </a:bodyPr>
          <a:lstStyle/>
          <a:p>
            <a:r>
              <a:rPr lang="en-US" b="1" dirty="0" smtClean="0">
                <a:solidFill>
                  <a:schemeClr val="tx1">
                    <a:lumMod val="75000"/>
                    <a:lumOff val="25000"/>
                  </a:schemeClr>
                </a:solidFill>
              </a:rPr>
              <a:t>Detailed simulation of MCP’s and materials; comparison with data</a:t>
            </a:r>
          </a:p>
        </p:txBody>
      </p:sp>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2163" y="674132"/>
            <a:ext cx="3450837" cy="2297668"/>
          </a:xfrm>
          <a:prstGeom prst="rect">
            <a:avLst/>
          </a:prstGeom>
        </p:spPr>
      </p:pic>
      <p:sp>
        <p:nvSpPr>
          <p:cNvPr id="27" name="TextBox 26"/>
          <p:cNvSpPr txBox="1"/>
          <p:nvPr/>
        </p:nvSpPr>
        <p:spPr>
          <a:xfrm>
            <a:off x="4700752" y="2965075"/>
            <a:ext cx="4062248" cy="646331"/>
          </a:xfrm>
          <a:prstGeom prst="rect">
            <a:avLst/>
          </a:prstGeom>
          <a:noFill/>
        </p:spPr>
        <p:txBody>
          <a:bodyPr wrap="square" rtlCol="0">
            <a:spAutoFit/>
          </a:bodyPr>
          <a:lstStyle/>
          <a:p>
            <a:r>
              <a:rPr lang="en-US" b="1" dirty="0" err="1" smtClean="0">
                <a:solidFill>
                  <a:schemeClr val="tx1">
                    <a:lumMod val="75000"/>
                    <a:lumOff val="25000"/>
                  </a:schemeClr>
                </a:solidFill>
              </a:rPr>
              <a:t>Incom</a:t>
            </a:r>
            <a:r>
              <a:rPr lang="en-US" b="1" dirty="0" smtClean="0">
                <a:solidFill>
                  <a:schemeClr val="tx1">
                    <a:lumMod val="75000"/>
                    <a:lumOff val="25000"/>
                  </a:schemeClr>
                </a:solidFill>
              </a:rPr>
              <a:t>   8”-sq high-quality MCP plate with &gt; 65% OAR</a:t>
            </a:r>
          </a:p>
        </p:txBody>
      </p:sp>
      <p:pic>
        <p:nvPicPr>
          <p:cNvPr id="28" name="Picture 14" descr="sergey_endspoi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584836"/>
            <a:ext cx="4116388"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01655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381000"/>
            <a:ext cx="9372600" cy="1522975"/>
          </a:xfrm>
        </p:spPr>
        <p:txBody>
          <a:bodyPr>
            <a:normAutofit/>
          </a:bodyPr>
          <a:lstStyle/>
          <a:p>
            <a:pPr>
              <a:lnSpc>
                <a:spcPct val="80000"/>
              </a:lnSpc>
            </a:pPr>
            <a:r>
              <a:rPr lang="en-US" b="1" dirty="0" smtClean="0">
                <a:solidFill>
                  <a:schemeClr val="tx2">
                    <a:lumMod val="10000"/>
                  </a:schemeClr>
                </a:solidFill>
              </a:rPr>
              <a:t> </a:t>
            </a:r>
            <a:r>
              <a:rPr lang="en-US" b="1" dirty="0" smtClean="0">
                <a:solidFill>
                  <a:srgbClr val="FF0000"/>
                </a:solidFill>
              </a:rPr>
              <a:t>The Half-Meter-Squared </a:t>
            </a:r>
            <a:r>
              <a:rPr lang="en-US" b="1" dirty="0" err="1" smtClean="0">
                <a:solidFill>
                  <a:srgbClr val="FF0000"/>
                </a:solidFill>
              </a:rPr>
              <a:t>SuperModule</a:t>
            </a:r>
            <a:endParaRPr lang="en-US" b="1" dirty="0">
              <a:solidFill>
                <a:srgbClr val="FF0000"/>
              </a:solidFill>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5234" b="14962"/>
          <a:stretch/>
        </p:blipFill>
        <p:spPr>
          <a:xfrm>
            <a:off x="0" y="838200"/>
            <a:ext cx="4580979" cy="2741818"/>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3962400"/>
            <a:ext cx="3810000" cy="2702404"/>
          </a:xfrm>
          <a:prstGeom prst="rect">
            <a:avLst/>
          </a:prstGeom>
        </p:spPr>
      </p:pic>
      <p:sp>
        <p:nvSpPr>
          <p:cNvPr id="3" name="TextBox 2"/>
          <p:cNvSpPr txBox="1"/>
          <p:nvPr/>
        </p:nvSpPr>
        <p:spPr>
          <a:xfrm>
            <a:off x="4511130" y="1542870"/>
            <a:ext cx="4724400" cy="1569660"/>
          </a:xfrm>
          <a:prstGeom prst="rect">
            <a:avLst/>
          </a:prstGeom>
          <a:noFill/>
        </p:spPr>
        <p:txBody>
          <a:bodyPr wrap="square" rtlCol="0">
            <a:spAutoFit/>
          </a:bodyPr>
          <a:lstStyle/>
          <a:p>
            <a:r>
              <a:rPr lang="en-US" sz="2400" b="1" dirty="0" smtClean="0">
                <a:solidFill>
                  <a:srgbClr val="FF0000"/>
                </a:solidFill>
              </a:rPr>
              <a:t>A `tile’ is a sealed vacuum-tube with cathode, 2 MCP’s, RF-strip anode, and internal voltage divider</a:t>
            </a:r>
          </a:p>
          <a:p>
            <a:r>
              <a:rPr lang="en-US" sz="2400" b="1" dirty="0" smtClean="0">
                <a:solidFill>
                  <a:srgbClr val="151517"/>
                </a:solidFill>
              </a:rPr>
              <a:t>HV string is made with ALD</a:t>
            </a:r>
          </a:p>
        </p:txBody>
      </p:sp>
      <p:cxnSp>
        <p:nvCxnSpPr>
          <p:cNvPr id="9" name="Straight Arrow Connector 8"/>
          <p:cNvCxnSpPr/>
          <p:nvPr/>
        </p:nvCxnSpPr>
        <p:spPr>
          <a:xfrm flipH="1">
            <a:off x="4876800" y="3130673"/>
            <a:ext cx="2590800"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8508" y="4016276"/>
            <a:ext cx="4934492" cy="2308324"/>
          </a:xfrm>
          <a:prstGeom prst="rect">
            <a:avLst/>
          </a:prstGeom>
        </p:spPr>
        <p:txBody>
          <a:bodyPr wrap="none">
            <a:spAutoFit/>
          </a:bodyPr>
          <a:lstStyle/>
          <a:p>
            <a:r>
              <a:rPr lang="en-US" sz="2400" b="1" dirty="0">
                <a:solidFill>
                  <a:srgbClr val="FF0000"/>
                </a:solidFill>
              </a:rPr>
              <a:t>A `</a:t>
            </a:r>
            <a:r>
              <a:rPr lang="en-US" sz="2400" b="1" dirty="0" smtClean="0">
                <a:solidFill>
                  <a:srgbClr val="FF0000"/>
                </a:solidFill>
              </a:rPr>
              <a:t>tray’ holds 12 tiles in 3 tile-rows</a:t>
            </a:r>
          </a:p>
          <a:p>
            <a:r>
              <a:rPr lang="en-US" sz="2400" b="1" dirty="0" smtClean="0">
                <a:solidFill>
                  <a:srgbClr val="FF0000"/>
                </a:solidFill>
              </a:rPr>
              <a:t>15 waveform sampling ASICS on each</a:t>
            </a:r>
          </a:p>
          <a:p>
            <a:r>
              <a:rPr lang="en-US" sz="2400" b="1" dirty="0" smtClean="0">
                <a:solidFill>
                  <a:srgbClr val="FF0000"/>
                </a:solidFill>
              </a:rPr>
              <a:t>end  of the tray digitize 90 strips</a:t>
            </a:r>
          </a:p>
          <a:p>
            <a:r>
              <a:rPr lang="en-US" sz="2400" b="1" dirty="0" smtClean="0">
                <a:solidFill>
                  <a:srgbClr val="FF0000"/>
                </a:solidFill>
              </a:rPr>
              <a:t>2 layers of local processing (Altera)</a:t>
            </a:r>
          </a:p>
          <a:p>
            <a:r>
              <a:rPr lang="en-US" sz="2400" b="1" dirty="0">
                <a:solidFill>
                  <a:srgbClr val="FF0000"/>
                </a:solidFill>
              </a:rPr>
              <a:t>m</a:t>
            </a:r>
            <a:r>
              <a:rPr lang="en-US" sz="2400" b="1" dirty="0" smtClean="0">
                <a:solidFill>
                  <a:srgbClr val="FF0000"/>
                </a:solidFill>
              </a:rPr>
              <a:t>easure  extract charge, time, </a:t>
            </a:r>
          </a:p>
          <a:p>
            <a:r>
              <a:rPr lang="en-US" sz="2400" b="1" dirty="0" smtClean="0">
                <a:solidFill>
                  <a:srgbClr val="FF0000"/>
                </a:solidFill>
              </a:rPr>
              <a:t>position, goodness-of-fit </a:t>
            </a:r>
            <a:endParaRPr lang="en-US" dirty="0"/>
          </a:p>
        </p:txBody>
      </p:sp>
      <p:cxnSp>
        <p:nvCxnSpPr>
          <p:cNvPr id="14" name="Straight Arrow Connector 13"/>
          <p:cNvCxnSpPr/>
          <p:nvPr/>
        </p:nvCxnSpPr>
        <p:spPr>
          <a:xfrm flipH="1">
            <a:off x="2133600" y="6319345"/>
            <a:ext cx="2590800" cy="0"/>
          </a:xfrm>
          <a:prstGeom prst="straightConnector1">
            <a:avLst/>
          </a:prstGeom>
          <a:ln w="571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02307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normAutofit fontScale="90000"/>
          </a:bodyPr>
          <a:lstStyle/>
          <a:p>
            <a:pPr>
              <a:lnSpc>
                <a:spcPct val="70000"/>
              </a:lnSpc>
            </a:pPr>
            <a:r>
              <a:rPr lang="en-US" sz="5400" dirty="0" smtClean="0"/>
              <a:t>Looking beyond first tiles: </a:t>
            </a:r>
            <a:br>
              <a:rPr lang="en-US" sz="5400" dirty="0" smtClean="0"/>
            </a:br>
            <a:r>
              <a:rPr lang="en-US" sz="5400" dirty="0" smtClean="0"/>
              <a:t>high performance photodetectors</a:t>
            </a:r>
            <a:r>
              <a:rPr lang="en-US" sz="5400" dirty="0">
                <a:solidFill>
                  <a:schemeClr val="tx1">
                    <a:lumMod val="50000"/>
                    <a:lumOff val="50000"/>
                  </a:schemeClr>
                </a:solidFill>
              </a:rPr>
              <a:t/>
            </a:r>
            <a:br>
              <a:rPr lang="en-US" sz="5400" dirty="0">
                <a:solidFill>
                  <a:schemeClr val="tx1">
                    <a:lumMod val="50000"/>
                    <a:lumOff val="50000"/>
                  </a:schemeClr>
                </a:solidFill>
              </a:rPr>
            </a:br>
            <a:endParaRPr lang="en-US" sz="5400" dirty="0"/>
          </a:p>
        </p:txBody>
      </p:sp>
      <p:sp>
        <p:nvSpPr>
          <p:cNvPr id="3" name="Content Placeholder 2"/>
          <p:cNvSpPr>
            <a:spLocks noGrp="1"/>
          </p:cNvSpPr>
          <p:nvPr>
            <p:ph idx="1"/>
          </p:nvPr>
        </p:nvSpPr>
        <p:spPr>
          <a:xfrm>
            <a:off x="0" y="1524000"/>
            <a:ext cx="9144000" cy="2590800"/>
          </a:xfrm>
        </p:spPr>
        <p:txBody>
          <a:bodyPr/>
          <a:lstStyle/>
          <a:p>
            <a:pPr marL="514350" indent="-514350">
              <a:lnSpc>
                <a:spcPct val="75000"/>
              </a:lnSpc>
              <a:buFont typeface="+mj-lt"/>
              <a:buAutoNum type="arabicPeriod"/>
            </a:pPr>
            <a:r>
              <a:rPr lang="en-US" dirty="0" smtClean="0">
                <a:solidFill>
                  <a:schemeClr val="tx1">
                    <a:lumMod val="50000"/>
                    <a:lumOff val="50000"/>
                  </a:schemeClr>
                </a:solidFill>
              </a:rPr>
              <a:t>High QE- photocathodes- </a:t>
            </a:r>
          </a:p>
          <a:p>
            <a:pPr marL="514350" indent="-514350">
              <a:lnSpc>
                <a:spcPct val="75000"/>
              </a:lnSpc>
              <a:buFont typeface="+mj-lt"/>
              <a:buAutoNum type="arabicPeriod"/>
            </a:pPr>
            <a:r>
              <a:rPr lang="en-US" dirty="0" smtClean="0">
                <a:solidFill>
                  <a:schemeClr val="tx1">
                    <a:lumMod val="50000"/>
                    <a:lumOff val="50000"/>
                  </a:schemeClr>
                </a:solidFill>
              </a:rPr>
              <a:t>High volume/lower cost --innovative production techniques (both assembly and design)</a:t>
            </a:r>
          </a:p>
          <a:p>
            <a:pPr marL="514350" indent="-514350">
              <a:lnSpc>
                <a:spcPct val="75000"/>
              </a:lnSpc>
              <a:buFont typeface="+mj-lt"/>
              <a:buAutoNum type="arabicPeriod"/>
            </a:pPr>
            <a:r>
              <a:rPr lang="en-US" dirty="0" smtClean="0">
                <a:solidFill>
                  <a:schemeClr val="tx1">
                    <a:lumMod val="50000"/>
                    <a:lumOff val="50000"/>
                  </a:schemeClr>
                </a:solidFill>
              </a:rPr>
              <a:t>Application-specific anodes: pads, patterns, crossed-delay lines, …</a:t>
            </a:r>
          </a:p>
          <a:p>
            <a:pPr marL="514350" indent="-514350">
              <a:lnSpc>
                <a:spcPct val="75000"/>
              </a:lnSpc>
              <a:buFont typeface="+mj-lt"/>
              <a:buAutoNum type="arabicPeriod"/>
            </a:pPr>
            <a:r>
              <a:rPr lang="en-US" dirty="0" smtClean="0">
                <a:solidFill>
                  <a:schemeClr val="tx1">
                    <a:lumMod val="50000"/>
                    <a:lumOff val="50000"/>
                  </a:schemeClr>
                </a:solidFill>
              </a:rPr>
              <a:t>Electronics, complete systems, packaging</a:t>
            </a:r>
          </a:p>
        </p:txBody>
      </p:sp>
      <p:sp>
        <p:nvSpPr>
          <p:cNvPr id="4" name="Date Placeholder 3"/>
          <p:cNvSpPr>
            <a:spLocks noGrp="1"/>
          </p:cNvSpPr>
          <p:nvPr>
            <p:ph type="dt" sz="half" idx="10"/>
          </p:nvPr>
        </p:nvSpPr>
        <p:spPr/>
        <p:txBody>
          <a:bodyPr/>
          <a:lstStyle/>
          <a:p>
            <a:fld id="{74DB5AB9-7A99-4893-A1D8-BCE7BA1211D5}" type="datetime1">
              <a:rPr lang="en-US" smtClean="0"/>
              <a:t>6/4/2014</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TIPP June 5, 2014  </a:t>
            </a:r>
            <a:endParaRPr lang="en-US" dirty="0">
              <a:solidFill>
                <a:srgbClr val="151517"/>
              </a:solidFill>
            </a:endParaRPr>
          </a:p>
        </p:txBody>
      </p:sp>
      <p:sp>
        <p:nvSpPr>
          <p:cNvPr id="8" name="TextBox 7"/>
          <p:cNvSpPr txBox="1"/>
          <p:nvPr/>
        </p:nvSpPr>
        <p:spPr>
          <a:xfrm>
            <a:off x="1524000" y="5181600"/>
            <a:ext cx="5791200" cy="752642"/>
          </a:xfrm>
          <a:prstGeom prst="rect">
            <a:avLst/>
          </a:prstGeom>
          <a:noFill/>
        </p:spPr>
        <p:txBody>
          <a:bodyPr wrap="square" rtlCol="0">
            <a:spAutoFit/>
          </a:bodyPr>
          <a:lstStyle/>
          <a:p>
            <a:pPr>
              <a:lnSpc>
                <a:spcPct val="75000"/>
              </a:lnSpc>
            </a:pPr>
            <a:r>
              <a:rPr lang="en-US" sz="2800" b="1" dirty="0" smtClean="0">
                <a:solidFill>
                  <a:schemeClr val="accent4">
                    <a:lumMod val="10000"/>
                  </a:schemeClr>
                </a:solidFill>
              </a:rPr>
              <a:t>Need a coherent effort, with an eye on the competition. </a:t>
            </a:r>
          </a:p>
        </p:txBody>
      </p:sp>
      <p:sp>
        <p:nvSpPr>
          <p:cNvPr id="6" name="Slide Number Placeholder 5"/>
          <p:cNvSpPr>
            <a:spLocks noGrp="1"/>
          </p:cNvSpPr>
          <p:nvPr>
            <p:ph type="sldNum" sz="quarter" idx="12"/>
          </p:nvPr>
        </p:nvSpPr>
        <p:spPr/>
        <p:txBody>
          <a:bodyPr/>
          <a:lstStyle/>
          <a:p>
            <a:fld id="{6F3AE956-26F0-4794-8F4C-97BAC66ADD21}" type="slidenum">
              <a:rPr lang="en-US" smtClean="0"/>
              <a:pPr/>
              <a:t>47</a:t>
            </a:fld>
            <a:endParaRPr lang="en-US" dirty="0"/>
          </a:p>
        </p:txBody>
      </p:sp>
    </p:spTree>
    <p:extLst>
      <p:ext uri="{BB962C8B-B14F-4D97-AF65-F5344CB8AC3E}">
        <p14:creationId xmlns:p14="http://schemas.microsoft.com/office/powerpoint/2010/main" val="136088811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pPr>
              <a:lnSpc>
                <a:spcPct val="80000"/>
              </a:lnSpc>
            </a:pPr>
            <a:r>
              <a:rPr lang="en-US" sz="5400" b="1" dirty="0" smtClean="0">
                <a:solidFill>
                  <a:srgbClr val="FF0000"/>
                </a:solidFill>
              </a:rPr>
              <a:t>Essential Innovations from conventional MCP-PMT’s</a:t>
            </a:r>
            <a:endParaRPr lang="en-US" sz="5400" b="1" dirty="0">
              <a:solidFill>
                <a:srgbClr val="FF0000"/>
              </a:solidFill>
            </a:endParaRPr>
          </a:p>
        </p:txBody>
      </p:sp>
      <p:sp>
        <p:nvSpPr>
          <p:cNvPr id="3" name="Date Placeholder 2"/>
          <p:cNvSpPr>
            <a:spLocks noGrp="1"/>
          </p:cNvSpPr>
          <p:nvPr>
            <p:ph type="dt" sz="half" idx="10"/>
          </p:nvPr>
        </p:nvSpPr>
        <p:spPr/>
        <p:txBody>
          <a:bodyPr/>
          <a:lstStyle/>
          <a:p>
            <a:fld id="{12C106FF-BC06-4FB8-9CE9-D7C12436D07C}" type="datetime1">
              <a:rPr lang="en-US" smtClean="0"/>
              <a:t>6/4/2014</a:t>
            </a:fld>
            <a:endParaRPr lang="en-US"/>
          </a:p>
        </p:txBody>
      </p:sp>
      <p:sp>
        <p:nvSpPr>
          <p:cNvPr id="4" name="Footer Placeholder 3"/>
          <p:cNvSpPr>
            <a:spLocks noGrp="1"/>
          </p:cNvSpPr>
          <p:nvPr>
            <p:ph type="ftr" sz="quarter" idx="11"/>
          </p:nvPr>
        </p:nvSpPr>
        <p:spPr/>
        <p:txBody>
          <a:bodyPr/>
          <a:lstStyle/>
          <a:p>
            <a:r>
              <a:rPr lang="en-US" smtClean="0"/>
              <a:t>DOE Germantown</a:t>
            </a:r>
            <a:endParaRPr lang="en-US" dirty="0"/>
          </a:p>
        </p:txBody>
      </p:sp>
      <p:sp>
        <p:nvSpPr>
          <p:cNvPr id="5" name="Slide Number Placeholder 4"/>
          <p:cNvSpPr>
            <a:spLocks noGrp="1"/>
          </p:cNvSpPr>
          <p:nvPr>
            <p:ph type="sldNum" sz="quarter" idx="12"/>
          </p:nvPr>
        </p:nvSpPr>
        <p:spPr/>
        <p:txBody>
          <a:bodyPr/>
          <a:lstStyle/>
          <a:p>
            <a:fld id="{6F3AE956-26F0-4794-8F4C-97BAC66ADD21}" type="slidenum">
              <a:rPr lang="en-US" smtClean="0"/>
              <a:t>48</a:t>
            </a:fld>
            <a:endParaRPr lang="en-US"/>
          </a:p>
        </p:txBody>
      </p:sp>
      <p:sp>
        <p:nvSpPr>
          <p:cNvPr id="6" name="TextBox 5"/>
          <p:cNvSpPr txBox="1"/>
          <p:nvPr/>
        </p:nvSpPr>
        <p:spPr>
          <a:xfrm>
            <a:off x="-76200" y="988874"/>
            <a:ext cx="9296400" cy="6186309"/>
          </a:xfrm>
          <a:prstGeom prst="rect">
            <a:avLst/>
          </a:prstGeom>
          <a:noFill/>
        </p:spPr>
        <p:txBody>
          <a:bodyPr wrap="square" rtlCol="0">
            <a:spAutoFit/>
          </a:bodyPr>
          <a:lstStyle/>
          <a:p>
            <a:pPr marL="514350" indent="-514350">
              <a:buFont typeface="Arial" pitchFamily="34" charset="0"/>
              <a:buChar char="•"/>
            </a:pPr>
            <a:r>
              <a:rPr lang="en-US" sz="3600" b="1" dirty="0" smtClean="0">
                <a:solidFill>
                  <a:schemeClr val="accent4">
                    <a:lumMod val="10000"/>
                  </a:schemeClr>
                </a:solidFill>
              </a:rPr>
              <a:t>8” </a:t>
            </a:r>
            <a:r>
              <a:rPr lang="en-US" sz="3600" b="1" dirty="0">
                <a:solidFill>
                  <a:schemeClr val="accent4">
                    <a:lumMod val="10000"/>
                  </a:schemeClr>
                </a:solidFill>
              </a:rPr>
              <a:t> </a:t>
            </a:r>
            <a:r>
              <a:rPr lang="en-US" sz="3600" b="1" dirty="0" err="1" smtClean="0">
                <a:solidFill>
                  <a:schemeClr val="accent4">
                    <a:lumMod val="10000"/>
                  </a:schemeClr>
                </a:solidFill>
              </a:rPr>
              <a:t>hardglass</a:t>
            </a:r>
            <a:r>
              <a:rPr lang="en-US" sz="3600" b="1" dirty="0" smtClean="0">
                <a:solidFill>
                  <a:schemeClr val="accent4">
                    <a:lumMod val="10000"/>
                  </a:schemeClr>
                </a:solidFill>
              </a:rPr>
              <a:t> (`</a:t>
            </a:r>
            <a:r>
              <a:rPr lang="en-US" sz="3600" b="1" dirty="0" err="1" smtClean="0">
                <a:solidFill>
                  <a:schemeClr val="accent4">
                    <a:lumMod val="10000"/>
                  </a:schemeClr>
                </a:solidFill>
              </a:rPr>
              <a:t>pyrex</a:t>
            </a:r>
            <a:r>
              <a:rPr lang="en-US" sz="3600" b="1" dirty="0" smtClean="0">
                <a:solidFill>
                  <a:schemeClr val="accent4">
                    <a:lumMod val="10000"/>
                  </a:schemeClr>
                </a:solidFill>
              </a:rPr>
              <a:t>’) substrates (</a:t>
            </a:r>
            <a:r>
              <a:rPr lang="en-US" sz="3600" b="1" dirty="0" err="1" smtClean="0">
                <a:solidFill>
                  <a:schemeClr val="accent4">
                    <a:lumMod val="10000"/>
                  </a:schemeClr>
                </a:solidFill>
              </a:rPr>
              <a:t>Incom</a:t>
            </a:r>
            <a:r>
              <a:rPr lang="en-US" sz="3600" b="1" dirty="0" smtClean="0">
                <a:solidFill>
                  <a:schemeClr val="accent4">
                    <a:lumMod val="10000"/>
                  </a:schemeClr>
                </a:solidFill>
              </a:rPr>
              <a:t>) </a:t>
            </a:r>
          </a:p>
          <a:p>
            <a:pPr marL="514350" indent="-514350">
              <a:buFont typeface="Arial" pitchFamily="34" charset="0"/>
              <a:buChar char="•"/>
            </a:pPr>
            <a:r>
              <a:rPr lang="en-US" sz="3600" b="1" dirty="0" smtClean="0">
                <a:solidFill>
                  <a:schemeClr val="accent4">
                    <a:lumMod val="10000"/>
                  </a:schemeClr>
                </a:solidFill>
              </a:rPr>
              <a:t>Proprietary resistive layer (ANL/ESD)</a:t>
            </a:r>
          </a:p>
          <a:p>
            <a:pPr marL="514350" indent="-514350">
              <a:buFont typeface="Arial" pitchFamily="34" charset="0"/>
              <a:buChar char="•"/>
            </a:pPr>
            <a:r>
              <a:rPr lang="en-US" sz="3600" b="1" dirty="0" smtClean="0">
                <a:solidFill>
                  <a:schemeClr val="accent4">
                    <a:lumMod val="10000"/>
                  </a:schemeClr>
                </a:solidFill>
              </a:rPr>
              <a:t>`Frugal’ plate-glass body, water-jet cut</a:t>
            </a:r>
          </a:p>
          <a:p>
            <a:pPr marL="514350" indent="-514350">
              <a:buFont typeface="Arial" pitchFamily="34" charset="0"/>
              <a:buChar char="•"/>
            </a:pPr>
            <a:r>
              <a:rPr lang="en-US" sz="3600" b="1" dirty="0" smtClean="0">
                <a:solidFill>
                  <a:schemeClr val="accent4">
                    <a:lumMod val="10000"/>
                  </a:schemeClr>
                </a:solidFill>
              </a:rPr>
              <a:t>Glass frit </a:t>
            </a:r>
            <a:r>
              <a:rPr lang="en-US" sz="3600" b="1" dirty="0">
                <a:solidFill>
                  <a:schemeClr val="accent4">
                    <a:lumMod val="10000"/>
                  </a:schemeClr>
                </a:solidFill>
              </a:rPr>
              <a:t>bottom seal over anode traces</a:t>
            </a:r>
          </a:p>
          <a:p>
            <a:pPr marL="514350" indent="-514350">
              <a:buFont typeface="Arial" pitchFamily="34" charset="0"/>
              <a:buChar char="•"/>
            </a:pPr>
            <a:r>
              <a:rPr lang="en-US" sz="3600" b="1" dirty="0" smtClean="0">
                <a:solidFill>
                  <a:schemeClr val="accent4">
                    <a:lumMod val="10000"/>
                  </a:schemeClr>
                </a:solidFill>
              </a:rPr>
              <a:t>Silk-screened frugal transmission line anodes</a:t>
            </a:r>
          </a:p>
          <a:p>
            <a:pPr marL="514350" indent="-514350">
              <a:buFont typeface="Arial" pitchFamily="34" charset="0"/>
              <a:buChar char="•"/>
            </a:pPr>
            <a:r>
              <a:rPr lang="en-US" sz="3600" b="1" dirty="0" smtClean="0">
                <a:solidFill>
                  <a:schemeClr val="accent4">
                    <a:lumMod val="10000"/>
                  </a:schemeClr>
                </a:solidFill>
              </a:rPr>
              <a:t>No-pin ALD-based resistive HV divider</a:t>
            </a:r>
          </a:p>
          <a:p>
            <a:pPr marL="514350" indent="-514350">
              <a:buFont typeface="Arial" pitchFamily="34" charset="0"/>
              <a:buChar char="•"/>
            </a:pPr>
            <a:r>
              <a:rPr lang="en-US" sz="3600" b="1" dirty="0" smtClean="0">
                <a:solidFill>
                  <a:schemeClr val="accent4">
                    <a:lumMod val="10000"/>
                  </a:schemeClr>
                </a:solidFill>
              </a:rPr>
              <a:t>&gt;15 GS/sec waveform-sampling ASICs</a:t>
            </a:r>
          </a:p>
          <a:p>
            <a:pPr marL="514350" indent="-514350">
              <a:buFont typeface="Arial" pitchFamily="34" charset="0"/>
              <a:buChar char="•"/>
            </a:pPr>
            <a:r>
              <a:rPr lang="en-US" sz="3600" b="1" dirty="0" smtClean="0">
                <a:solidFill>
                  <a:schemeClr val="accent4">
                    <a:lumMod val="10000"/>
                  </a:schemeClr>
                </a:solidFill>
              </a:rPr>
              <a:t>Local analysis FPGA-based DAQ-&gt;</a:t>
            </a:r>
            <a:r>
              <a:rPr lang="en-US" sz="3600" b="1" dirty="0" err="1" smtClean="0">
                <a:solidFill>
                  <a:schemeClr val="accent4">
                    <a:lumMod val="10000"/>
                  </a:schemeClr>
                </a:solidFill>
              </a:rPr>
              <a:t>time,space</a:t>
            </a:r>
            <a:endParaRPr lang="en-US" sz="3600" b="1" dirty="0" smtClean="0">
              <a:solidFill>
                <a:schemeClr val="accent4">
                  <a:lumMod val="10000"/>
                </a:schemeClr>
              </a:solidFill>
            </a:endParaRPr>
          </a:p>
          <a:p>
            <a:pPr marL="514350" indent="-514350">
              <a:buFont typeface="Arial" pitchFamily="34" charset="0"/>
              <a:buChar char="•"/>
            </a:pPr>
            <a:r>
              <a:rPr lang="en-US" sz="3600" b="1" dirty="0" smtClean="0">
                <a:solidFill>
                  <a:schemeClr val="accent4">
                    <a:lumMod val="10000"/>
                  </a:schemeClr>
                </a:solidFill>
              </a:rPr>
              <a:t>Modular design for large-area coverage</a:t>
            </a:r>
          </a:p>
          <a:p>
            <a:pPr marL="514350" indent="-514350">
              <a:buFont typeface="Arial" pitchFamily="34" charset="0"/>
              <a:buChar char="•"/>
            </a:pPr>
            <a:r>
              <a:rPr lang="en-US" sz="3600" b="1" dirty="0" smtClean="0">
                <a:solidFill>
                  <a:schemeClr val="accent4">
                    <a:lumMod val="10000"/>
                  </a:schemeClr>
                </a:solidFill>
              </a:rPr>
              <a:t>`</a:t>
            </a:r>
            <a:r>
              <a:rPr lang="en-US" sz="3600" b="1" dirty="0" err="1" smtClean="0">
                <a:solidFill>
                  <a:schemeClr val="accent4">
                    <a:lumMod val="10000"/>
                  </a:schemeClr>
                </a:solidFill>
              </a:rPr>
              <a:t>Femtosec</a:t>
            </a:r>
            <a:r>
              <a:rPr lang="en-US" sz="3600" b="1" dirty="0" smtClean="0">
                <a:solidFill>
                  <a:schemeClr val="accent4">
                    <a:lumMod val="10000"/>
                  </a:schemeClr>
                </a:solidFill>
              </a:rPr>
              <a:t>’ laser testing (ANL/XSD) </a:t>
            </a:r>
          </a:p>
          <a:p>
            <a:pPr marL="514350" indent="-514350">
              <a:buFont typeface="Arial" pitchFamily="34" charset="0"/>
              <a:buChar char="•"/>
            </a:pPr>
            <a:endParaRPr lang="en-US" sz="3600" b="1" dirty="0" smtClean="0">
              <a:solidFill>
                <a:schemeClr val="accent4">
                  <a:lumMod val="10000"/>
                </a:schemeClr>
              </a:solidFill>
            </a:endParaRPr>
          </a:p>
        </p:txBody>
      </p:sp>
    </p:spTree>
    <p:extLst>
      <p:ext uri="{BB962C8B-B14F-4D97-AF65-F5344CB8AC3E}">
        <p14:creationId xmlns:p14="http://schemas.microsoft.com/office/powerpoint/2010/main" val="58653155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normAutofit fontScale="90000"/>
          </a:bodyPr>
          <a:lstStyle/>
          <a:p>
            <a:pPr>
              <a:lnSpc>
                <a:spcPct val="70000"/>
              </a:lnSpc>
            </a:pPr>
            <a:r>
              <a:rPr lang="en-US" sz="5400" dirty="0" smtClean="0"/>
              <a:t>Looking beyond first tiles: </a:t>
            </a:r>
            <a:br>
              <a:rPr lang="en-US" sz="5400" dirty="0" smtClean="0"/>
            </a:br>
            <a:r>
              <a:rPr lang="en-US" sz="5400" dirty="0" smtClean="0"/>
              <a:t>high performance photodetectors</a:t>
            </a:r>
            <a:r>
              <a:rPr lang="en-US" sz="5400" dirty="0">
                <a:solidFill>
                  <a:schemeClr val="tx1">
                    <a:lumMod val="50000"/>
                    <a:lumOff val="50000"/>
                  </a:schemeClr>
                </a:solidFill>
              </a:rPr>
              <a:t/>
            </a:r>
            <a:br>
              <a:rPr lang="en-US" sz="5400" dirty="0">
                <a:solidFill>
                  <a:schemeClr val="tx1">
                    <a:lumMod val="50000"/>
                    <a:lumOff val="50000"/>
                  </a:schemeClr>
                </a:solidFill>
              </a:rPr>
            </a:br>
            <a:endParaRPr lang="en-US" sz="5400" dirty="0"/>
          </a:p>
        </p:txBody>
      </p:sp>
      <p:sp>
        <p:nvSpPr>
          <p:cNvPr id="3" name="Content Placeholder 2"/>
          <p:cNvSpPr>
            <a:spLocks noGrp="1"/>
          </p:cNvSpPr>
          <p:nvPr>
            <p:ph idx="1"/>
          </p:nvPr>
        </p:nvSpPr>
        <p:spPr>
          <a:xfrm>
            <a:off x="0" y="1524000"/>
            <a:ext cx="9144000" cy="5029200"/>
          </a:xfrm>
        </p:spPr>
        <p:txBody>
          <a:bodyPr/>
          <a:lstStyle/>
          <a:p>
            <a:pPr marL="514350" indent="-514350">
              <a:lnSpc>
                <a:spcPct val="75000"/>
              </a:lnSpc>
              <a:buFont typeface="+mj-lt"/>
              <a:buAutoNum type="arabicPeriod"/>
            </a:pPr>
            <a:r>
              <a:rPr lang="en-US" dirty="0" smtClean="0">
                <a:solidFill>
                  <a:schemeClr val="tx1">
                    <a:lumMod val="50000"/>
                    <a:lumOff val="50000"/>
                  </a:schemeClr>
                </a:solidFill>
              </a:rPr>
              <a:t>Sub-psec time resolution: </a:t>
            </a:r>
            <a:r>
              <a:rPr lang="en-US" dirty="0" err="1" smtClean="0">
                <a:solidFill>
                  <a:schemeClr val="tx1">
                    <a:lumMod val="50000"/>
                    <a:lumOff val="50000"/>
                  </a:schemeClr>
                </a:solidFill>
              </a:rPr>
              <a:t>Ritt</a:t>
            </a:r>
            <a:r>
              <a:rPr lang="en-US" dirty="0" smtClean="0">
                <a:solidFill>
                  <a:schemeClr val="tx1">
                    <a:lumMod val="50000"/>
                    <a:lumOff val="50000"/>
                  </a:schemeClr>
                </a:solidFill>
              </a:rPr>
              <a:t> extrapolation gives 100 </a:t>
            </a:r>
            <a:r>
              <a:rPr lang="en-US" dirty="0" err="1" smtClean="0">
                <a:solidFill>
                  <a:schemeClr val="tx1">
                    <a:lumMod val="50000"/>
                    <a:lumOff val="50000"/>
                  </a:schemeClr>
                </a:solidFill>
              </a:rPr>
              <a:t>fsec</a:t>
            </a:r>
            <a:r>
              <a:rPr lang="en-US" dirty="0" smtClean="0">
                <a:solidFill>
                  <a:schemeClr val="tx1">
                    <a:lumMod val="50000"/>
                    <a:lumOff val="50000"/>
                  </a:schemeClr>
                </a:solidFill>
              </a:rPr>
              <a:t> at 3GHz (but settle for 500)</a:t>
            </a:r>
          </a:p>
          <a:p>
            <a:pPr marL="514350" indent="-514350">
              <a:lnSpc>
                <a:spcPct val="75000"/>
              </a:lnSpc>
              <a:buFont typeface="+mj-lt"/>
              <a:buAutoNum type="arabicPeriod"/>
            </a:pPr>
            <a:r>
              <a:rPr lang="en-US" dirty="0" smtClean="0">
                <a:solidFill>
                  <a:schemeClr val="tx1">
                    <a:lumMod val="50000"/>
                    <a:lumOff val="50000"/>
                  </a:schemeClr>
                </a:solidFill>
              </a:rPr>
              <a:t>Funnels, reflective geometry, high-ABW anodes</a:t>
            </a:r>
            <a:endParaRPr lang="en-US" dirty="0">
              <a:solidFill>
                <a:schemeClr val="tx1">
                  <a:lumMod val="50000"/>
                  <a:lumOff val="50000"/>
                </a:schemeClr>
              </a:solidFill>
            </a:endParaRPr>
          </a:p>
        </p:txBody>
      </p:sp>
      <p:sp>
        <p:nvSpPr>
          <p:cNvPr id="4" name="Date Placeholder 3"/>
          <p:cNvSpPr>
            <a:spLocks noGrp="1"/>
          </p:cNvSpPr>
          <p:nvPr>
            <p:ph type="dt" sz="half" idx="10"/>
          </p:nvPr>
        </p:nvSpPr>
        <p:spPr/>
        <p:txBody>
          <a:bodyPr/>
          <a:lstStyle/>
          <a:p>
            <a:fld id="{CB916EF1-58DB-40A8-99CA-DA782A3C6794}" type="datetime1">
              <a:rPr lang="en-US" smtClean="0"/>
              <a:t>6/4/2014</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TIPP June 5, 2014  </a:t>
            </a:r>
            <a:endParaRPr lang="en-US" dirty="0">
              <a:solidFill>
                <a:srgbClr val="151517"/>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2819400"/>
            <a:ext cx="6400800" cy="3647123"/>
          </a:xfrm>
          <a:prstGeom prst="rect">
            <a:avLst/>
          </a:prstGeom>
        </p:spPr>
      </p:pic>
      <p:sp>
        <p:nvSpPr>
          <p:cNvPr id="7" name="TextBox 6"/>
          <p:cNvSpPr txBox="1"/>
          <p:nvPr/>
        </p:nvSpPr>
        <p:spPr>
          <a:xfrm>
            <a:off x="7162800" y="3200400"/>
            <a:ext cx="1981200" cy="1384995"/>
          </a:xfrm>
          <a:prstGeom prst="rect">
            <a:avLst/>
          </a:prstGeom>
          <a:noFill/>
        </p:spPr>
        <p:txBody>
          <a:bodyPr wrap="square" rtlCol="0">
            <a:spAutoFit/>
          </a:bodyPr>
          <a:lstStyle/>
          <a:p>
            <a:pPr>
              <a:lnSpc>
                <a:spcPct val="75000"/>
              </a:lnSpc>
            </a:pPr>
            <a:r>
              <a:rPr lang="en-US" sz="2800" b="1" dirty="0" smtClean="0"/>
              <a:t>Sub-psec is possible</a:t>
            </a:r>
          </a:p>
          <a:p>
            <a:pPr>
              <a:lnSpc>
                <a:spcPct val="75000"/>
              </a:lnSpc>
            </a:pPr>
            <a:r>
              <a:rPr lang="en-US" sz="2800" b="1" dirty="0" smtClean="0"/>
              <a:t>(I’m willing </a:t>
            </a:r>
          </a:p>
          <a:p>
            <a:pPr>
              <a:lnSpc>
                <a:spcPct val="75000"/>
              </a:lnSpc>
            </a:pPr>
            <a:r>
              <a:rPr lang="en-US" sz="2800" b="1" dirty="0" smtClean="0"/>
              <a:t>To bet $)</a:t>
            </a:r>
          </a:p>
        </p:txBody>
      </p:sp>
      <p:sp>
        <p:nvSpPr>
          <p:cNvPr id="8" name="Slide Number Placeholder 7"/>
          <p:cNvSpPr>
            <a:spLocks noGrp="1"/>
          </p:cNvSpPr>
          <p:nvPr>
            <p:ph type="sldNum" sz="quarter" idx="12"/>
          </p:nvPr>
        </p:nvSpPr>
        <p:spPr/>
        <p:txBody>
          <a:bodyPr/>
          <a:lstStyle/>
          <a:p>
            <a:fld id="{6F3AE956-26F0-4794-8F4C-97BAC66ADD21}" type="slidenum">
              <a:rPr lang="en-US" smtClean="0"/>
              <a:pPr/>
              <a:t>49</a:t>
            </a:fld>
            <a:endParaRPr lang="en-US" dirty="0"/>
          </a:p>
        </p:txBody>
      </p:sp>
    </p:spTree>
    <p:extLst>
      <p:ext uri="{BB962C8B-B14F-4D97-AF65-F5344CB8AC3E}">
        <p14:creationId xmlns:p14="http://schemas.microsoft.com/office/powerpoint/2010/main" val="38796390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9372600" cy="978794"/>
          </a:xfrm>
          <a:ln>
            <a:noFill/>
          </a:ln>
        </p:spPr>
        <p:txBody>
          <a:bodyPr>
            <a:noAutofit/>
          </a:bodyPr>
          <a:lstStyle/>
          <a:p>
            <a:pPr lvl="1" algn="ctr" rtl="0">
              <a:spcBef>
                <a:spcPct val="0"/>
              </a:spcBef>
            </a:pPr>
            <a:r>
              <a:rPr lang="en-US" sz="2800" dirty="0" smtClean="0">
                <a:solidFill>
                  <a:srgbClr val="FF0000"/>
                </a:solidFill>
              </a:rPr>
              <a:t>Measuring Directionality in </a:t>
            </a:r>
            <a:r>
              <a:rPr lang="en-US" sz="2800" dirty="0" err="1" smtClean="0">
                <a:solidFill>
                  <a:srgbClr val="FF0000"/>
                </a:solidFill>
              </a:rPr>
              <a:t>Neutrinoless</a:t>
            </a:r>
            <a:r>
              <a:rPr lang="en-US" sz="2800" dirty="0" smtClean="0">
                <a:solidFill>
                  <a:srgbClr val="FF0000"/>
                </a:solidFill>
              </a:rPr>
              <a:t> Double-</a:t>
            </a:r>
            <a:r>
              <a:rPr lang="en-US" sz="2800" dirty="0" smtClean="0">
                <a:solidFill>
                  <a:srgbClr val="FF0000"/>
                </a:solidFill>
                <a:latin typeface="Symbol" panose="05050102010706020507" pitchFamily="18" charset="2"/>
              </a:rPr>
              <a:t>b</a:t>
            </a:r>
            <a:r>
              <a:rPr lang="en-US" sz="2800" dirty="0" smtClean="0">
                <a:solidFill>
                  <a:srgbClr val="FF0000"/>
                </a:solidFill>
              </a:rPr>
              <a:t> Decay</a:t>
            </a:r>
            <a:r>
              <a:rPr lang="en-US" sz="1400" dirty="0" smtClean="0"/>
              <a:t/>
            </a:r>
            <a:br>
              <a:rPr lang="en-US" sz="1400" dirty="0" smtClean="0"/>
            </a:br>
            <a:endParaRPr lang="en-US" sz="1400" dirty="0"/>
          </a:p>
        </p:txBody>
      </p:sp>
      <p:sp>
        <p:nvSpPr>
          <p:cNvPr id="3" name="Content Placeholder 2"/>
          <p:cNvSpPr>
            <a:spLocks noGrp="1"/>
          </p:cNvSpPr>
          <p:nvPr>
            <p:ph idx="1"/>
          </p:nvPr>
        </p:nvSpPr>
        <p:spPr>
          <a:xfrm>
            <a:off x="0" y="533400"/>
            <a:ext cx="9144000" cy="1066800"/>
          </a:xfrm>
        </p:spPr>
        <p:txBody>
          <a:bodyPr>
            <a:normAutofit/>
          </a:bodyPr>
          <a:lstStyle/>
          <a:p>
            <a:pPr>
              <a:lnSpc>
                <a:spcPct val="70000"/>
              </a:lnSpc>
            </a:pPr>
            <a:r>
              <a:rPr lang="en-US" sz="2400" b="1" dirty="0" smtClean="0">
                <a:solidFill>
                  <a:schemeClr val="tx1">
                    <a:lumMod val="50000"/>
                    <a:lumOff val="50000"/>
                  </a:schemeClr>
                </a:solidFill>
              </a:rPr>
              <a:t>Signal has 2 electrons; dominant (non-intrinsic) backgrounds have 1</a:t>
            </a:r>
          </a:p>
          <a:p>
            <a:pPr>
              <a:lnSpc>
                <a:spcPct val="70000"/>
              </a:lnSpc>
            </a:pPr>
            <a:r>
              <a:rPr lang="en-US" sz="2400" b="1" dirty="0" smtClean="0"/>
              <a:t>Cherenkov light retains (some) directionality</a:t>
            </a:r>
          </a:p>
          <a:p>
            <a:pPr>
              <a:lnSpc>
                <a:spcPct val="70000"/>
              </a:lnSpc>
            </a:pPr>
            <a:r>
              <a:rPr lang="en-US" sz="2400" b="1" dirty="0" smtClean="0">
                <a:solidFill>
                  <a:schemeClr val="tx1">
                    <a:lumMod val="50000"/>
                    <a:lumOff val="50000"/>
                  </a:schemeClr>
                </a:solidFill>
              </a:rPr>
              <a:t>Cherenkov light arrives before scintillation, as it’s redder (really)</a:t>
            </a:r>
          </a:p>
          <a:p>
            <a:pPr>
              <a:lnSpc>
                <a:spcPct val="70000"/>
              </a:lnSpc>
            </a:pPr>
            <a:r>
              <a:rPr lang="en-US" sz="2400" b="1" dirty="0" smtClean="0">
                <a:solidFill>
                  <a:srgbClr val="C00000"/>
                </a:solidFill>
              </a:rPr>
              <a:t>Fast-timing allows selection on the early photons </a:t>
            </a:r>
            <a:endParaRPr lang="en-US" sz="2400" b="1" dirty="0">
              <a:solidFill>
                <a:srgbClr val="C00000"/>
              </a:solidFill>
            </a:endParaRPr>
          </a:p>
        </p:txBody>
      </p:sp>
      <p:sp>
        <p:nvSpPr>
          <p:cNvPr id="4" name="Date Placeholder 3"/>
          <p:cNvSpPr>
            <a:spLocks noGrp="1"/>
          </p:cNvSpPr>
          <p:nvPr>
            <p:ph type="dt" sz="half" idx="10"/>
          </p:nvPr>
        </p:nvSpPr>
        <p:spPr/>
        <p:txBody>
          <a:bodyPr/>
          <a:lstStyle/>
          <a:p>
            <a:fld id="{F9359670-6383-482C-B1C5-690C99A9A0A5}" type="datetime1">
              <a:rPr lang="en-US" smtClean="0"/>
              <a:t>6/4/2014</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TIPP June 5, 2014  </a:t>
            </a:r>
            <a:endParaRPr lang="en-US" dirty="0">
              <a:solidFill>
                <a:srgbClr val="151517"/>
              </a:solidFill>
            </a:endParaRPr>
          </a:p>
        </p:txBody>
      </p:sp>
      <p:sp>
        <p:nvSpPr>
          <p:cNvPr id="6" name="Slide Number Placeholder 5"/>
          <p:cNvSpPr>
            <a:spLocks noGrp="1"/>
          </p:cNvSpPr>
          <p:nvPr>
            <p:ph type="sldNum" sz="quarter" idx="12"/>
          </p:nvPr>
        </p:nvSpPr>
        <p:spPr/>
        <p:txBody>
          <a:bodyPr/>
          <a:lstStyle/>
          <a:p>
            <a:fld id="{6F3AE956-26F0-4794-8F4C-97BAC66ADD21}" type="slidenum">
              <a:rPr lang="en-US" smtClean="0"/>
              <a:pPr/>
              <a:t>5</a:t>
            </a:fld>
            <a:endParaRPr lang="en-US" dirty="0"/>
          </a:p>
        </p:txBody>
      </p:sp>
      <p:sp>
        <p:nvSpPr>
          <p:cNvPr id="7" name="Rectangle 6"/>
          <p:cNvSpPr/>
          <p:nvPr/>
        </p:nvSpPr>
        <p:spPr>
          <a:xfrm>
            <a:off x="152400" y="6102128"/>
            <a:ext cx="9144000" cy="492571"/>
          </a:xfrm>
          <a:prstGeom prst="rect">
            <a:avLst/>
          </a:prstGeom>
        </p:spPr>
        <p:txBody>
          <a:bodyPr wrap="square">
            <a:spAutoFit/>
          </a:bodyPr>
          <a:lstStyle/>
          <a:p>
            <a:pPr lvl="0">
              <a:lnSpc>
                <a:spcPct val="70000"/>
              </a:lnSpc>
              <a:spcBef>
                <a:spcPct val="20000"/>
              </a:spcBef>
            </a:pPr>
            <a:r>
              <a:rPr lang="en-US" b="1" dirty="0" err="1" smtClean="0">
                <a:solidFill>
                  <a:srgbClr val="151517"/>
                </a:solidFill>
              </a:rPr>
              <a:t>Christof</a:t>
            </a:r>
            <a:r>
              <a:rPr lang="en-US" b="1" dirty="0" smtClean="0">
                <a:solidFill>
                  <a:srgbClr val="151517"/>
                </a:solidFill>
              </a:rPr>
              <a:t> </a:t>
            </a:r>
            <a:r>
              <a:rPr lang="en-US" b="1" dirty="0" err="1" smtClean="0">
                <a:solidFill>
                  <a:srgbClr val="151517"/>
                </a:solidFill>
              </a:rPr>
              <a:t>Aberle</a:t>
            </a:r>
            <a:r>
              <a:rPr lang="en-US" b="1" dirty="0" smtClean="0">
                <a:solidFill>
                  <a:srgbClr val="151517"/>
                </a:solidFill>
              </a:rPr>
              <a:t>, Andrey </a:t>
            </a:r>
            <a:r>
              <a:rPr lang="en-US" b="1" dirty="0" err="1" smtClean="0">
                <a:solidFill>
                  <a:srgbClr val="151517"/>
                </a:solidFill>
              </a:rPr>
              <a:t>Elagin</a:t>
            </a:r>
            <a:r>
              <a:rPr lang="en-US" b="1" dirty="0" smtClean="0">
                <a:solidFill>
                  <a:srgbClr val="151517"/>
                </a:solidFill>
              </a:rPr>
              <a:t>, Matt </a:t>
            </a:r>
            <a:r>
              <a:rPr lang="en-US" b="1" dirty="0" err="1" smtClean="0">
                <a:solidFill>
                  <a:srgbClr val="151517"/>
                </a:solidFill>
              </a:rPr>
              <a:t>Wetstein</a:t>
            </a:r>
            <a:r>
              <a:rPr lang="en-US" b="1" dirty="0" smtClean="0">
                <a:solidFill>
                  <a:srgbClr val="151517"/>
                </a:solidFill>
              </a:rPr>
              <a:t>, Lindley Winslow, HJF;  arXiv:1307.5813 (</a:t>
            </a:r>
            <a:r>
              <a:rPr lang="en-US" sz="1600" b="1" dirty="0" smtClean="0">
                <a:solidFill>
                  <a:srgbClr val="151517"/>
                </a:solidFill>
              </a:rPr>
              <a:t>TBP JINST</a:t>
            </a:r>
            <a:r>
              <a:rPr lang="en-US" b="1" dirty="0" smtClean="0">
                <a:solidFill>
                  <a:srgbClr val="151517"/>
                </a:solidFill>
              </a:rPr>
              <a:t>) </a:t>
            </a:r>
            <a:endParaRPr lang="en-US" b="1" dirty="0">
              <a:solidFill>
                <a:srgbClr val="151517"/>
              </a:solidFill>
            </a:endParaRP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30436" t="5695" r="4341" b="31576"/>
          <a:stretch/>
        </p:blipFill>
        <p:spPr>
          <a:xfrm>
            <a:off x="152400" y="1828800"/>
            <a:ext cx="4419600" cy="3003709"/>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1904999"/>
            <a:ext cx="4154642" cy="2927509"/>
          </a:xfrm>
          <a:prstGeom prst="rect">
            <a:avLst/>
          </a:prstGeom>
        </p:spPr>
      </p:pic>
      <p:cxnSp>
        <p:nvCxnSpPr>
          <p:cNvPr id="12" name="Straight Arrow Connector 11"/>
          <p:cNvCxnSpPr/>
          <p:nvPr/>
        </p:nvCxnSpPr>
        <p:spPr>
          <a:xfrm>
            <a:off x="3352800" y="2818833"/>
            <a:ext cx="0" cy="53396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22" idx="0"/>
          </p:cNvCxnSpPr>
          <p:nvPr/>
        </p:nvCxnSpPr>
        <p:spPr>
          <a:xfrm flipV="1">
            <a:off x="1469609" y="4267200"/>
            <a:ext cx="222145" cy="381000"/>
          </a:xfrm>
          <a:prstGeom prst="straightConnector1">
            <a:avLst/>
          </a:prstGeom>
          <a:ln w="381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540970" y="4648200"/>
            <a:ext cx="1857278" cy="1200329"/>
          </a:xfrm>
          <a:prstGeom prst="rect">
            <a:avLst/>
          </a:prstGeom>
        </p:spPr>
        <p:txBody>
          <a:bodyPr wrap="square">
            <a:spAutoFit/>
          </a:bodyPr>
          <a:lstStyle/>
          <a:p>
            <a:pPr>
              <a:lnSpc>
                <a:spcPct val="80000"/>
              </a:lnSpc>
            </a:pPr>
            <a:r>
              <a:rPr lang="en-US" b="1" dirty="0" smtClean="0">
                <a:solidFill>
                  <a:schemeClr val="tx1">
                    <a:lumMod val="50000"/>
                    <a:lumOff val="50000"/>
                  </a:schemeClr>
                </a:solidFill>
              </a:rPr>
              <a:t>Cherenkov photons from center of 6.5m-radius sphere: TTS=100 psec</a:t>
            </a:r>
            <a:endParaRPr lang="en-US" dirty="0">
              <a:solidFill>
                <a:schemeClr val="tx1">
                  <a:lumMod val="50000"/>
                  <a:lumOff val="50000"/>
                </a:schemeClr>
              </a:solidFill>
            </a:endParaRPr>
          </a:p>
        </p:txBody>
      </p:sp>
      <p:sp>
        <p:nvSpPr>
          <p:cNvPr id="23" name="Rectangle 22"/>
          <p:cNvSpPr/>
          <p:nvPr/>
        </p:nvSpPr>
        <p:spPr>
          <a:xfrm>
            <a:off x="2937667" y="1828800"/>
            <a:ext cx="1710533" cy="369332"/>
          </a:xfrm>
          <a:prstGeom prst="rect">
            <a:avLst/>
          </a:prstGeom>
        </p:spPr>
        <p:txBody>
          <a:bodyPr wrap="none">
            <a:spAutoFit/>
          </a:bodyPr>
          <a:lstStyle/>
          <a:p>
            <a:r>
              <a:rPr lang="en-US" b="1" dirty="0"/>
              <a:t>Time-of-arrival </a:t>
            </a:r>
            <a:endParaRPr lang="en-US" dirty="0"/>
          </a:p>
        </p:txBody>
      </p:sp>
      <p:sp>
        <p:nvSpPr>
          <p:cNvPr id="24" name="Rectangle 23"/>
          <p:cNvSpPr/>
          <p:nvPr/>
        </p:nvSpPr>
        <p:spPr>
          <a:xfrm>
            <a:off x="2686905" y="2294086"/>
            <a:ext cx="1351696" cy="492571"/>
          </a:xfrm>
          <a:prstGeom prst="rect">
            <a:avLst/>
          </a:prstGeom>
        </p:spPr>
        <p:txBody>
          <a:bodyPr wrap="square">
            <a:spAutoFit/>
          </a:bodyPr>
          <a:lstStyle/>
          <a:p>
            <a:pPr>
              <a:lnSpc>
                <a:spcPct val="70000"/>
              </a:lnSpc>
            </a:pPr>
            <a:r>
              <a:rPr lang="en-US" b="1" dirty="0" smtClean="0">
                <a:solidFill>
                  <a:srgbClr val="FF0000"/>
                </a:solidFill>
              </a:rPr>
              <a:t>Scintillation photons </a:t>
            </a:r>
            <a:endParaRPr lang="en-US" dirty="0">
              <a:solidFill>
                <a:srgbClr val="FF0000"/>
              </a:solidFill>
            </a:endParaRPr>
          </a:p>
        </p:txBody>
      </p:sp>
      <p:sp>
        <p:nvSpPr>
          <p:cNvPr id="25" name="Rectangle 24"/>
          <p:cNvSpPr/>
          <p:nvPr/>
        </p:nvSpPr>
        <p:spPr>
          <a:xfrm>
            <a:off x="4572000" y="4923270"/>
            <a:ext cx="4604197" cy="1131079"/>
          </a:xfrm>
          <a:prstGeom prst="rect">
            <a:avLst/>
          </a:prstGeom>
        </p:spPr>
        <p:txBody>
          <a:bodyPr wrap="square">
            <a:spAutoFit/>
          </a:bodyPr>
          <a:lstStyle/>
          <a:p>
            <a:pPr>
              <a:lnSpc>
                <a:spcPct val="75000"/>
              </a:lnSpc>
            </a:pPr>
            <a:r>
              <a:rPr lang="en-US" b="1" dirty="0" smtClean="0">
                <a:solidFill>
                  <a:schemeClr val="tx1">
                    <a:lumMod val="50000"/>
                    <a:lumOff val="50000"/>
                  </a:schemeClr>
                </a:solidFill>
              </a:rPr>
              <a:t>Cosine of angle between the photoelectron hit and the original electron direction after the 34 ns cut. Both Cherenkov and scintillation light are included.  Note the peak at the Cherenkov angle.</a:t>
            </a:r>
            <a:endParaRPr lang="en-US" dirty="0">
              <a:solidFill>
                <a:schemeClr val="tx1">
                  <a:lumMod val="50000"/>
                  <a:lumOff val="50000"/>
                </a:schemeClr>
              </a:solidFill>
            </a:endParaRPr>
          </a:p>
        </p:txBody>
      </p:sp>
      <p:sp>
        <p:nvSpPr>
          <p:cNvPr id="8" name="Rectangle 7"/>
          <p:cNvSpPr/>
          <p:nvPr/>
        </p:nvSpPr>
        <p:spPr>
          <a:xfrm>
            <a:off x="1143000" y="6336268"/>
            <a:ext cx="2510495" cy="369332"/>
          </a:xfrm>
          <a:prstGeom prst="rect">
            <a:avLst/>
          </a:prstGeom>
        </p:spPr>
        <p:txBody>
          <a:bodyPr wrap="none">
            <a:spAutoFit/>
          </a:bodyPr>
          <a:lstStyle/>
          <a:p>
            <a:r>
              <a:rPr lang="en-US" b="1" dirty="0">
                <a:solidFill>
                  <a:srgbClr val="C00000"/>
                </a:solidFill>
              </a:rPr>
              <a:t>(see  </a:t>
            </a:r>
            <a:r>
              <a:rPr lang="en-US" b="1" dirty="0" smtClean="0">
                <a:solidFill>
                  <a:srgbClr val="C00000"/>
                </a:solidFill>
              </a:rPr>
              <a:t>Andre </a:t>
            </a:r>
            <a:r>
              <a:rPr lang="en-US" b="1" dirty="0" err="1" smtClean="0">
                <a:solidFill>
                  <a:srgbClr val="C00000"/>
                </a:solidFill>
              </a:rPr>
              <a:t>Elagin’s</a:t>
            </a:r>
            <a:r>
              <a:rPr lang="en-US" b="1" dirty="0" smtClean="0">
                <a:solidFill>
                  <a:srgbClr val="C00000"/>
                </a:solidFill>
              </a:rPr>
              <a:t> talk</a:t>
            </a:r>
            <a:r>
              <a:rPr lang="en-US" b="1" dirty="0">
                <a:solidFill>
                  <a:srgbClr val="C00000"/>
                </a:solidFill>
              </a:rPr>
              <a:t>)</a:t>
            </a:r>
          </a:p>
        </p:txBody>
      </p:sp>
      <p:sp>
        <p:nvSpPr>
          <p:cNvPr id="11" name="TextBox 10"/>
          <p:cNvSpPr txBox="1"/>
          <p:nvPr/>
        </p:nvSpPr>
        <p:spPr>
          <a:xfrm>
            <a:off x="7086600" y="2361877"/>
            <a:ext cx="1600200" cy="381323"/>
          </a:xfrm>
          <a:prstGeom prst="rect">
            <a:avLst/>
          </a:prstGeom>
          <a:noFill/>
        </p:spPr>
        <p:txBody>
          <a:bodyPr wrap="square" rtlCol="0">
            <a:spAutoFit/>
          </a:bodyPr>
          <a:lstStyle/>
          <a:p>
            <a:pPr>
              <a:lnSpc>
                <a:spcPct val="75000"/>
              </a:lnSpc>
            </a:pPr>
            <a:r>
              <a:rPr lang="en-US" sz="2400" dirty="0" smtClean="0">
                <a:solidFill>
                  <a:schemeClr val="accent4">
                    <a:lumMod val="10000"/>
                  </a:schemeClr>
                </a:solidFill>
              </a:rPr>
              <a:t>5 MeV</a:t>
            </a:r>
            <a:endParaRPr lang="en-US" sz="2400" dirty="0" smtClean="0">
              <a:solidFill>
                <a:schemeClr val="accent4">
                  <a:lumMod val="10000"/>
                </a:schemeClr>
              </a:solidFill>
            </a:endParaRPr>
          </a:p>
        </p:txBody>
      </p:sp>
      <p:sp>
        <p:nvSpPr>
          <p:cNvPr id="18" name="TextBox 17"/>
          <p:cNvSpPr txBox="1"/>
          <p:nvPr/>
        </p:nvSpPr>
        <p:spPr>
          <a:xfrm>
            <a:off x="6194378" y="2895154"/>
            <a:ext cx="1600200" cy="381323"/>
          </a:xfrm>
          <a:prstGeom prst="rect">
            <a:avLst/>
          </a:prstGeom>
          <a:noFill/>
        </p:spPr>
        <p:txBody>
          <a:bodyPr wrap="square" rtlCol="0">
            <a:spAutoFit/>
          </a:bodyPr>
          <a:lstStyle/>
          <a:p>
            <a:pPr>
              <a:lnSpc>
                <a:spcPct val="75000"/>
              </a:lnSpc>
            </a:pPr>
            <a:r>
              <a:rPr lang="en-US" sz="2400" dirty="0" smtClean="0">
                <a:solidFill>
                  <a:srgbClr val="FF0000"/>
                </a:solidFill>
              </a:rPr>
              <a:t>2.1</a:t>
            </a:r>
            <a:r>
              <a:rPr lang="en-US" sz="2400" dirty="0" smtClean="0">
                <a:solidFill>
                  <a:srgbClr val="FF0000"/>
                </a:solidFill>
              </a:rPr>
              <a:t> MeV</a:t>
            </a:r>
            <a:endParaRPr lang="en-US" sz="2400" dirty="0" smtClean="0">
              <a:solidFill>
                <a:srgbClr val="FF0000"/>
              </a:solidFill>
            </a:endParaRPr>
          </a:p>
        </p:txBody>
      </p:sp>
      <p:sp>
        <p:nvSpPr>
          <p:cNvPr id="19" name="TextBox 18"/>
          <p:cNvSpPr txBox="1"/>
          <p:nvPr/>
        </p:nvSpPr>
        <p:spPr>
          <a:xfrm>
            <a:off x="5486400" y="3330654"/>
            <a:ext cx="1600200" cy="381323"/>
          </a:xfrm>
          <a:prstGeom prst="rect">
            <a:avLst/>
          </a:prstGeom>
          <a:noFill/>
        </p:spPr>
        <p:txBody>
          <a:bodyPr wrap="square" rtlCol="0">
            <a:spAutoFit/>
          </a:bodyPr>
          <a:lstStyle/>
          <a:p>
            <a:pPr>
              <a:lnSpc>
                <a:spcPct val="75000"/>
              </a:lnSpc>
            </a:pPr>
            <a:r>
              <a:rPr lang="en-US" sz="2400" dirty="0" smtClean="0">
                <a:solidFill>
                  <a:schemeClr val="tx1">
                    <a:lumMod val="50000"/>
                    <a:lumOff val="50000"/>
                  </a:schemeClr>
                </a:solidFill>
              </a:rPr>
              <a:t>1.4</a:t>
            </a:r>
            <a:r>
              <a:rPr lang="en-US" sz="2400" dirty="0" smtClean="0">
                <a:solidFill>
                  <a:schemeClr val="tx1">
                    <a:lumMod val="50000"/>
                    <a:lumOff val="50000"/>
                  </a:schemeClr>
                </a:solidFill>
              </a:rPr>
              <a:t> MeV</a:t>
            </a:r>
            <a:endParaRPr lang="en-US" sz="2400" dirty="0" smtClean="0">
              <a:solidFill>
                <a:schemeClr val="tx1">
                  <a:lumMod val="50000"/>
                  <a:lumOff val="50000"/>
                </a:schemeClr>
              </a:solidFill>
            </a:endParaRPr>
          </a:p>
        </p:txBody>
      </p:sp>
      <p:cxnSp>
        <p:nvCxnSpPr>
          <p:cNvPr id="20" name="Straight Arrow Connector 19"/>
          <p:cNvCxnSpPr/>
          <p:nvPr/>
        </p:nvCxnSpPr>
        <p:spPr>
          <a:xfrm>
            <a:off x="6899119" y="3178010"/>
            <a:ext cx="0" cy="78439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867400" y="3570205"/>
            <a:ext cx="0" cy="533967"/>
          </a:xfrm>
          <a:prstGeom prst="straightConnector1">
            <a:avLst/>
          </a:prstGeom>
          <a:ln w="381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7696200" y="2704249"/>
            <a:ext cx="0" cy="533967"/>
          </a:xfrm>
          <a:prstGeom prst="straightConnector1">
            <a:avLst/>
          </a:prstGeom>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935707" y="1904999"/>
            <a:ext cx="0" cy="2362201"/>
          </a:xfrm>
          <a:prstGeom prst="straightConnector1">
            <a:avLst/>
          </a:prstGeom>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295400" y="2198132"/>
            <a:ext cx="792707" cy="516808"/>
          </a:xfrm>
          <a:prstGeom prst="rect">
            <a:avLst/>
          </a:prstGeom>
          <a:noFill/>
        </p:spPr>
        <p:txBody>
          <a:bodyPr wrap="square" rtlCol="0">
            <a:spAutoFit/>
          </a:bodyPr>
          <a:lstStyle/>
          <a:p>
            <a:pPr>
              <a:lnSpc>
                <a:spcPct val="75000"/>
              </a:lnSpc>
            </a:pPr>
            <a:r>
              <a:rPr lang="en-US" b="1" dirty="0" smtClean="0">
                <a:solidFill>
                  <a:schemeClr val="accent4">
                    <a:lumMod val="10000"/>
                  </a:schemeClr>
                </a:solidFill>
              </a:rPr>
              <a:t>Time Cut</a:t>
            </a:r>
            <a:endParaRPr lang="en-US" b="1" dirty="0" smtClean="0">
              <a:solidFill>
                <a:schemeClr val="accent4">
                  <a:lumMod val="10000"/>
                </a:schemeClr>
              </a:solidFill>
            </a:endParaRPr>
          </a:p>
        </p:txBody>
      </p:sp>
    </p:spTree>
    <p:extLst>
      <p:ext uri="{BB962C8B-B14F-4D97-AF65-F5344CB8AC3E}">
        <p14:creationId xmlns:p14="http://schemas.microsoft.com/office/powerpoint/2010/main" val="418467259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rot="3422614">
            <a:off x="4249643" y="3715437"/>
            <a:ext cx="4169456" cy="400110"/>
          </a:xfrm>
          <a:prstGeom prst="rect">
            <a:avLst/>
          </a:prstGeom>
          <a:noFill/>
        </p:spPr>
        <p:txBody>
          <a:bodyPr wrap="square" rtlCol="0">
            <a:spAutoFit/>
          </a:bodyPr>
          <a:lstStyle/>
          <a:p>
            <a:r>
              <a:rPr lang="en-US" sz="2000" b="1" dirty="0" smtClean="0">
                <a:solidFill>
                  <a:srgbClr val="151517"/>
                </a:solidFill>
              </a:rPr>
              <a:t> R&amp;D advances  move to production</a:t>
            </a:r>
          </a:p>
        </p:txBody>
      </p:sp>
      <p:sp>
        <p:nvSpPr>
          <p:cNvPr id="2" name="Title 1"/>
          <p:cNvSpPr>
            <a:spLocks noGrp="1"/>
          </p:cNvSpPr>
          <p:nvPr>
            <p:ph type="title"/>
          </p:nvPr>
        </p:nvSpPr>
        <p:spPr>
          <a:xfrm>
            <a:off x="0" y="-76200"/>
            <a:ext cx="9144000" cy="1143000"/>
          </a:xfrm>
        </p:spPr>
        <p:txBody>
          <a:bodyPr>
            <a:noAutofit/>
          </a:bodyPr>
          <a:lstStyle/>
          <a:p>
            <a:pPr>
              <a:lnSpc>
                <a:spcPct val="80000"/>
              </a:lnSpc>
            </a:pPr>
            <a:r>
              <a:rPr lang="en-US" sz="3200" b="1" dirty="0" smtClean="0"/>
              <a:t>The Transition from 3 Years of R&amp;D to Applications: Roles of SBIR/STTR and TTO</a:t>
            </a:r>
            <a:endParaRPr lang="en-US" sz="3200" b="1" dirty="0"/>
          </a:p>
        </p:txBody>
      </p:sp>
      <p:sp>
        <p:nvSpPr>
          <p:cNvPr id="3" name="Content Placeholder 2"/>
          <p:cNvSpPr>
            <a:spLocks noGrp="1"/>
          </p:cNvSpPr>
          <p:nvPr>
            <p:ph idx="1"/>
          </p:nvPr>
        </p:nvSpPr>
        <p:spPr>
          <a:xfrm>
            <a:off x="762000" y="5562600"/>
            <a:ext cx="1828800" cy="838200"/>
          </a:xfrm>
          <a:ln w="38100"/>
        </p:spPr>
        <p:txBody>
          <a:bodyPr>
            <a:normAutofit/>
          </a:bodyPr>
          <a:lstStyle/>
          <a:p>
            <a:pPr marL="0" indent="0">
              <a:buNone/>
            </a:pPr>
            <a:r>
              <a:rPr lang="en-US" sz="4000" b="1" dirty="0" smtClean="0">
                <a:solidFill>
                  <a:srgbClr val="FF0066"/>
                </a:solidFill>
              </a:rPr>
              <a:t>LAPPD</a:t>
            </a:r>
            <a:endParaRPr lang="en-US" sz="4000" b="1" dirty="0">
              <a:solidFill>
                <a:srgbClr val="FF0066"/>
              </a:solidFill>
            </a:endParaRPr>
          </a:p>
        </p:txBody>
      </p:sp>
      <p:sp>
        <p:nvSpPr>
          <p:cNvPr id="4" name="Date Placeholder 3"/>
          <p:cNvSpPr>
            <a:spLocks noGrp="1"/>
          </p:cNvSpPr>
          <p:nvPr>
            <p:ph type="dt" sz="half" idx="10"/>
          </p:nvPr>
        </p:nvSpPr>
        <p:spPr/>
        <p:txBody>
          <a:bodyPr/>
          <a:lstStyle/>
          <a:p>
            <a:fld id="{53B70B8E-6A92-42BD-86BD-A75C1086F66C}" type="datetime1">
              <a:rPr lang="en-US" smtClean="0"/>
              <a:t>6/4/2014</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TIPP June 5, 2014  </a:t>
            </a:r>
            <a:endParaRPr lang="en-US" dirty="0">
              <a:solidFill>
                <a:srgbClr val="151517"/>
              </a:solidFill>
            </a:endParaRPr>
          </a:p>
        </p:txBody>
      </p:sp>
      <p:sp>
        <p:nvSpPr>
          <p:cNvPr id="7" name="Isosceles Triangle 6"/>
          <p:cNvSpPr/>
          <p:nvPr/>
        </p:nvSpPr>
        <p:spPr>
          <a:xfrm>
            <a:off x="2133600" y="1828800"/>
            <a:ext cx="4800600" cy="3810000"/>
          </a:xfrm>
          <a:prstGeom prst="triangle">
            <a:avLst/>
          </a:prstGeom>
          <a:ln w="38100">
            <a:solidFill>
              <a:srgbClr val="002060"/>
            </a:solidFill>
          </a:ln>
        </p:spPr>
        <p:txBody>
          <a:bodyPr wrap="square" rtlCol="0" anchor="ctr">
            <a:spAutoFit/>
          </a:bodyPr>
          <a:lstStyle/>
          <a:p>
            <a:pPr algn="ctr">
              <a:lnSpc>
                <a:spcPct val="85000"/>
              </a:lnSpc>
            </a:pPr>
            <a:endParaRPr lang="en-US" sz="2400" b="1" dirty="0" smtClean="0">
              <a:solidFill>
                <a:srgbClr val="151517"/>
              </a:solidFill>
            </a:endParaRPr>
          </a:p>
        </p:txBody>
      </p:sp>
      <p:sp>
        <p:nvSpPr>
          <p:cNvPr id="8" name="Content Placeholder 2"/>
          <p:cNvSpPr txBox="1">
            <a:spLocks/>
          </p:cNvSpPr>
          <p:nvPr/>
        </p:nvSpPr>
        <p:spPr>
          <a:xfrm>
            <a:off x="6477000" y="5715000"/>
            <a:ext cx="2514600" cy="609600"/>
          </a:xfrm>
          <a:prstGeom prst="rect">
            <a:avLst/>
          </a:prstGeom>
          <a:ln w="38100">
            <a:noFill/>
          </a:ln>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rgbClr val="151517"/>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151517"/>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151517"/>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151517"/>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151517"/>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4000" b="1" dirty="0" smtClean="0">
                <a:solidFill>
                  <a:srgbClr val="FF0066"/>
                </a:solidFill>
              </a:rPr>
              <a:t>SBIR/STTRs</a:t>
            </a:r>
            <a:endParaRPr lang="en-US" sz="4000" b="1" dirty="0">
              <a:solidFill>
                <a:srgbClr val="FF0066"/>
              </a:solidFill>
            </a:endParaRPr>
          </a:p>
        </p:txBody>
      </p:sp>
      <p:sp>
        <p:nvSpPr>
          <p:cNvPr id="9" name="Content Placeholder 2"/>
          <p:cNvSpPr txBox="1">
            <a:spLocks/>
          </p:cNvSpPr>
          <p:nvPr/>
        </p:nvSpPr>
        <p:spPr>
          <a:xfrm>
            <a:off x="3142421" y="1066800"/>
            <a:ext cx="2960757" cy="616856"/>
          </a:xfrm>
          <a:prstGeom prst="rect">
            <a:avLst/>
          </a:prstGeom>
          <a:ln w="38100">
            <a:noFill/>
          </a:ln>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rgbClr val="151517"/>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151517"/>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151517"/>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151517"/>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151517"/>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4000" b="1" dirty="0" smtClean="0">
                <a:solidFill>
                  <a:srgbClr val="FF0066"/>
                </a:solidFill>
              </a:rPr>
              <a:t>Tech Transfer </a:t>
            </a:r>
            <a:endParaRPr lang="en-US" sz="4000" b="1" dirty="0">
              <a:solidFill>
                <a:srgbClr val="FF0066"/>
              </a:solidFill>
            </a:endParaRPr>
          </a:p>
        </p:txBody>
      </p:sp>
      <p:sp>
        <p:nvSpPr>
          <p:cNvPr id="10" name="TextBox 9"/>
          <p:cNvSpPr txBox="1"/>
          <p:nvPr/>
        </p:nvSpPr>
        <p:spPr>
          <a:xfrm>
            <a:off x="2838450" y="5791200"/>
            <a:ext cx="3409950" cy="400110"/>
          </a:xfrm>
          <a:prstGeom prst="rect">
            <a:avLst/>
          </a:prstGeom>
          <a:noFill/>
        </p:spPr>
        <p:txBody>
          <a:bodyPr wrap="square" rtlCol="0">
            <a:spAutoFit/>
          </a:bodyPr>
          <a:lstStyle/>
          <a:p>
            <a:r>
              <a:rPr lang="en-US" sz="2000" b="1" dirty="0" smtClean="0">
                <a:solidFill>
                  <a:srgbClr val="151517"/>
                </a:solidFill>
              </a:rPr>
              <a:t>R&amp;D effort moves to industry</a:t>
            </a:r>
          </a:p>
        </p:txBody>
      </p:sp>
      <p:cxnSp>
        <p:nvCxnSpPr>
          <p:cNvPr id="13" name="Straight Arrow Connector 12"/>
          <p:cNvCxnSpPr/>
          <p:nvPr/>
        </p:nvCxnSpPr>
        <p:spPr>
          <a:xfrm flipV="1">
            <a:off x="2133600" y="2057400"/>
            <a:ext cx="2020642" cy="3200400"/>
          </a:xfrm>
          <a:prstGeom prst="straightConnector1">
            <a:avLst/>
          </a:prstGeom>
          <a:ln w="38100">
            <a:solidFill>
              <a:srgbClr val="151517"/>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rot="18166377">
            <a:off x="530391" y="3388427"/>
            <a:ext cx="4800600" cy="400110"/>
          </a:xfrm>
          <a:prstGeom prst="rect">
            <a:avLst/>
          </a:prstGeom>
          <a:noFill/>
        </p:spPr>
        <p:txBody>
          <a:bodyPr wrap="square" rtlCol="0">
            <a:spAutoFit/>
          </a:bodyPr>
          <a:lstStyle/>
          <a:p>
            <a:r>
              <a:rPr lang="en-US" sz="2000" b="1" dirty="0">
                <a:solidFill>
                  <a:srgbClr val="151517"/>
                </a:solidFill>
              </a:rPr>
              <a:t> </a:t>
            </a:r>
            <a:r>
              <a:rPr lang="en-US" sz="2000" b="1" dirty="0" smtClean="0">
                <a:solidFill>
                  <a:srgbClr val="151517"/>
                </a:solidFill>
              </a:rPr>
              <a:t>Processes/designs move to production</a:t>
            </a:r>
          </a:p>
        </p:txBody>
      </p:sp>
      <p:cxnSp>
        <p:nvCxnSpPr>
          <p:cNvPr id="15" name="Straight Arrow Connector 14"/>
          <p:cNvCxnSpPr/>
          <p:nvPr/>
        </p:nvCxnSpPr>
        <p:spPr>
          <a:xfrm flipV="1">
            <a:off x="2438400" y="5867400"/>
            <a:ext cx="4114800" cy="1"/>
          </a:xfrm>
          <a:prstGeom prst="straightConnector1">
            <a:avLst/>
          </a:prstGeom>
          <a:ln w="38100">
            <a:solidFill>
              <a:srgbClr val="151517"/>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622799" y="2362199"/>
            <a:ext cx="1822744" cy="2923401"/>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4914900" y="2133600"/>
            <a:ext cx="2171700" cy="3352800"/>
          </a:xfrm>
          <a:prstGeom prst="straightConnector1">
            <a:avLst/>
          </a:prstGeom>
          <a:ln w="38100">
            <a:solidFill>
              <a:srgbClr val="151517"/>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2514600" y="2362199"/>
            <a:ext cx="1905000" cy="2971801"/>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2667000" y="5486400"/>
            <a:ext cx="3708400" cy="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959319" y="5117068"/>
            <a:ext cx="3212881" cy="369332"/>
          </a:xfrm>
          <a:prstGeom prst="rect">
            <a:avLst/>
          </a:prstGeom>
          <a:noFill/>
        </p:spPr>
        <p:txBody>
          <a:bodyPr wrap="square" rtlCol="0">
            <a:spAutoFit/>
          </a:bodyPr>
          <a:lstStyle/>
          <a:p>
            <a:r>
              <a:rPr lang="en-US" b="1" dirty="0" smtClean="0">
                <a:solidFill>
                  <a:srgbClr val="00B050"/>
                </a:solidFill>
              </a:rPr>
              <a:t>Advances  return for integration</a:t>
            </a:r>
          </a:p>
        </p:txBody>
      </p:sp>
      <p:sp>
        <p:nvSpPr>
          <p:cNvPr id="41" name="TextBox 40"/>
          <p:cNvSpPr txBox="1"/>
          <p:nvPr/>
        </p:nvSpPr>
        <p:spPr>
          <a:xfrm rot="18177858">
            <a:off x="1732136" y="3411142"/>
            <a:ext cx="4267200" cy="369332"/>
          </a:xfrm>
          <a:prstGeom prst="rect">
            <a:avLst/>
          </a:prstGeom>
          <a:noFill/>
        </p:spPr>
        <p:txBody>
          <a:bodyPr wrap="square" rtlCol="0">
            <a:spAutoFit/>
          </a:bodyPr>
          <a:lstStyle/>
          <a:p>
            <a:r>
              <a:rPr lang="en-US" b="1" dirty="0" smtClean="0">
                <a:solidFill>
                  <a:srgbClr val="00B050"/>
                </a:solidFill>
              </a:rPr>
              <a:t>Tubes return for testing, adopters</a:t>
            </a:r>
          </a:p>
        </p:txBody>
      </p:sp>
      <p:sp>
        <p:nvSpPr>
          <p:cNvPr id="42" name="TextBox 41"/>
          <p:cNvSpPr txBox="1"/>
          <p:nvPr/>
        </p:nvSpPr>
        <p:spPr>
          <a:xfrm rot="3483969">
            <a:off x="3715665" y="3978161"/>
            <a:ext cx="3654114" cy="369332"/>
          </a:xfrm>
          <a:prstGeom prst="rect">
            <a:avLst/>
          </a:prstGeom>
          <a:noFill/>
        </p:spPr>
        <p:txBody>
          <a:bodyPr wrap="square" rtlCol="0">
            <a:spAutoFit/>
          </a:bodyPr>
          <a:lstStyle/>
          <a:p>
            <a:r>
              <a:rPr lang="en-US" b="1" dirty="0" smtClean="0">
                <a:solidFill>
                  <a:srgbClr val="00B050"/>
                </a:solidFill>
              </a:rPr>
              <a:t>“Pull of the </a:t>
            </a:r>
            <a:r>
              <a:rPr lang="en-US" b="1" dirty="0" err="1" smtClean="0">
                <a:solidFill>
                  <a:srgbClr val="00B050"/>
                </a:solidFill>
              </a:rPr>
              <a:t>mkt</a:t>
            </a:r>
            <a:r>
              <a:rPr lang="en-US" b="1" dirty="0" smtClean="0">
                <a:solidFill>
                  <a:srgbClr val="00B050"/>
                </a:solidFill>
              </a:rPr>
              <a:t>” informs R&amp;D</a:t>
            </a:r>
          </a:p>
        </p:txBody>
      </p:sp>
      <p:sp>
        <p:nvSpPr>
          <p:cNvPr id="43" name="TextBox 42"/>
          <p:cNvSpPr txBox="1"/>
          <p:nvPr/>
        </p:nvSpPr>
        <p:spPr>
          <a:xfrm>
            <a:off x="609600" y="6172200"/>
            <a:ext cx="2482572" cy="507831"/>
          </a:xfrm>
          <a:prstGeom prst="rect">
            <a:avLst/>
          </a:prstGeom>
          <a:noFill/>
        </p:spPr>
        <p:txBody>
          <a:bodyPr wrap="square" rtlCol="0">
            <a:spAutoFit/>
          </a:bodyPr>
          <a:lstStyle/>
          <a:p>
            <a:pPr>
              <a:lnSpc>
                <a:spcPct val="75000"/>
              </a:lnSpc>
            </a:pPr>
            <a:r>
              <a:rPr lang="en-US" b="1" dirty="0" smtClean="0">
                <a:solidFill>
                  <a:schemeClr val="tx1">
                    <a:lumMod val="75000"/>
                  </a:schemeClr>
                </a:solidFill>
              </a:rPr>
              <a:t>Process development, Testing, Applications</a:t>
            </a:r>
          </a:p>
        </p:txBody>
      </p:sp>
      <p:sp>
        <p:nvSpPr>
          <p:cNvPr id="44" name="TextBox 43"/>
          <p:cNvSpPr txBox="1"/>
          <p:nvPr/>
        </p:nvSpPr>
        <p:spPr>
          <a:xfrm>
            <a:off x="6324599" y="6185337"/>
            <a:ext cx="2667001" cy="507831"/>
          </a:xfrm>
          <a:prstGeom prst="rect">
            <a:avLst/>
          </a:prstGeom>
          <a:noFill/>
        </p:spPr>
        <p:txBody>
          <a:bodyPr wrap="square" rtlCol="0">
            <a:spAutoFit/>
          </a:bodyPr>
          <a:lstStyle/>
          <a:p>
            <a:pPr>
              <a:lnSpc>
                <a:spcPct val="75000"/>
              </a:lnSpc>
            </a:pPr>
            <a:r>
              <a:rPr lang="en-US" b="1" dirty="0" smtClean="0">
                <a:solidFill>
                  <a:schemeClr val="tx1">
                    <a:lumMod val="75000"/>
                  </a:schemeClr>
                </a:solidFill>
              </a:rPr>
              <a:t>R&amp;D on cost, performance</a:t>
            </a:r>
          </a:p>
        </p:txBody>
      </p:sp>
      <p:sp>
        <p:nvSpPr>
          <p:cNvPr id="45" name="TextBox 44"/>
          <p:cNvSpPr txBox="1"/>
          <p:nvPr/>
        </p:nvSpPr>
        <p:spPr>
          <a:xfrm>
            <a:off x="2552700" y="1524000"/>
            <a:ext cx="4000500" cy="309059"/>
          </a:xfrm>
          <a:prstGeom prst="rect">
            <a:avLst/>
          </a:prstGeom>
          <a:noFill/>
        </p:spPr>
        <p:txBody>
          <a:bodyPr wrap="square" rtlCol="0">
            <a:spAutoFit/>
          </a:bodyPr>
          <a:lstStyle/>
          <a:p>
            <a:pPr>
              <a:lnSpc>
                <a:spcPct val="75000"/>
              </a:lnSpc>
            </a:pPr>
            <a:r>
              <a:rPr lang="en-US" b="1" dirty="0" smtClean="0">
                <a:solidFill>
                  <a:schemeClr val="tx1">
                    <a:lumMod val="75000"/>
                  </a:schemeClr>
                </a:solidFill>
              </a:rPr>
              <a:t>Tube Production,  Market Development</a:t>
            </a:r>
          </a:p>
        </p:txBody>
      </p:sp>
      <p:cxnSp>
        <p:nvCxnSpPr>
          <p:cNvPr id="47" name="Straight Connector 46"/>
          <p:cNvCxnSpPr/>
          <p:nvPr/>
        </p:nvCxnSpPr>
        <p:spPr>
          <a:xfrm>
            <a:off x="609600" y="914400"/>
            <a:ext cx="76962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6F3AE956-26F0-4794-8F4C-97BAC66ADD21}" type="slidenum">
              <a:rPr lang="en-US" smtClean="0"/>
              <a:pPr/>
              <a:t>50</a:t>
            </a:fld>
            <a:endParaRPr lang="en-US" dirty="0"/>
          </a:p>
        </p:txBody>
      </p:sp>
    </p:spTree>
    <p:extLst>
      <p:ext uri="{BB962C8B-B14F-4D97-AF65-F5344CB8AC3E}">
        <p14:creationId xmlns:p14="http://schemas.microsoft.com/office/powerpoint/2010/main" val="154526879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38200"/>
          </a:xfrm>
        </p:spPr>
        <p:txBody>
          <a:bodyPr>
            <a:noAutofit/>
          </a:bodyPr>
          <a:lstStyle/>
          <a:p>
            <a:r>
              <a:rPr lang="en-US" sz="4800" b="1" dirty="0" smtClean="0"/>
              <a:t>Complementarity of 2 Packages</a:t>
            </a:r>
            <a:endParaRPr lang="en-US" sz="4800" b="1" dirty="0"/>
          </a:p>
        </p:txBody>
      </p:sp>
      <p:sp>
        <p:nvSpPr>
          <p:cNvPr id="4" name="Date Placeholder 3"/>
          <p:cNvSpPr>
            <a:spLocks noGrp="1"/>
          </p:cNvSpPr>
          <p:nvPr>
            <p:ph type="dt" sz="half" idx="10"/>
          </p:nvPr>
        </p:nvSpPr>
        <p:spPr/>
        <p:txBody>
          <a:bodyPr/>
          <a:lstStyle/>
          <a:p>
            <a:fld id="{E7CAE315-693C-439B-9E89-048773C56396}" type="datetime1">
              <a:rPr lang="en-US" smtClean="0"/>
              <a:t>6/4/2014</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TIPP June 5, 2014  </a:t>
            </a:r>
            <a:endParaRPr lang="en-US" dirty="0">
              <a:solidFill>
                <a:srgbClr val="151517"/>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853948"/>
            <a:ext cx="8077200" cy="6004052"/>
          </a:xfrm>
          <a:prstGeom prst="rect">
            <a:avLst/>
          </a:prstGeom>
        </p:spPr>
      </p:pic>
      <p:sp>
        <p:nvSpPr>
          <p:cNvPr id="7" name="TextBox 6"/>
          <p:cNvSpPr txBox="1"/>
          <p:nvPr/>
        </p:nvSpPr>
        <p:spPr>
          <a:xfrm>
            <a:off x="1524000" y="5638800"/>
            <a:ext cx="2438400" cy="381323"/>
          </a:xfrm>
          <a:prstGeom prst="rect">
            <a:avLst/>
          </a:prstGeom>
          <a:noFill/>
        </p:spPr>
        <p:txBody>
          <a:bodyPr wrap="square" rtlCol="0">
            <a:spAutoFit/>
          </a:bodyPr>
          <a:lstStyle/>
          <a:p>
            <a:pPr>
              <a:lnSpc>
                <a:spcPct val="75000"/>
              </a:lnSpc>
            </a:pPr>
            <a:r>
              <a:rPr lang="en-US" sz="2400" dirty="0" smtClean="0">
                <a:solidFill>
                  <a:schemeClr val="accent4">
                    <a:lumMod val="10000"/>
                  </a:schemeClr>
                </a:solidFill>
              </a:rPr>
              <a:t>J. </a:t>
            </a:r>
            <a:r>
              <a:rPr lang="en-US" sz="2400" dirty="0" err="1" smtClean="0">
                <a:solidFill>
                  <a:schemeClr val="accent4">
                    <a:lumMod val="10000"/>
                  </a:schemeClr>
                </a:solidFill>
              </a:rPr>
              <a:t>McPhate</a:t>
            </a:r>
            <a:endParaRPr lang="en-US" sz="2400" dirty="0" smtClean="0">
              <a:solidFill>
                <a:schemeClr val="accent4">
                  <a:lumMod val="10000"/>
                </a:schemeClr>
              </a:solidFill>
            </a:endParaRPr>
          </a:p>
        </p:txBody>
      </p:sp>
      <p:sp>
        <p:nvSpPr>
          <p:cNvPr id="6" name="Slide Number Placeholder 5"/>
          <p:cNvSpPr>
            <a:spLocks noGrp="1"/>
          </p:cNvSpPr>
          <p:nvPr>
            <p:ph type="sldNum" sz="quarter" idx="12"/>
          </p:nvPr>
        </p:nvSpPr>
        <p:spPr/>
        <p:txBody>
          <a:bodyPr/>
          <a:lstStyle/>
          <a:p>
            <a:fld id="{6F3AE956-26F0-4794-8F4C-97BAC66ADD21}" type="slidenum">
              <a:rPr lang="en-US" smtClean="0"/>
              <a:pPr/>
              <a:t>51</a:t>
            </a:fld>
            <a:endParaRPr lang="en-US" dirty="0"/>
          </a:p>
        </p:txBody>
      </p:sp>
    </p:spTree>
    <p:extLst>
      <p:ext uri="{BB962C8B-B14F-4D97-AF65-F5344CB8AC3E}">
        <p14:creationId xmlns:p14="http://schemas.microsoft.com/office/powerpoint/2010/main" val="267697707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noAutofit/>
          </a:bodyPr>
          <a:lstStyle/>
          <a:p>
            <a:r>
              <a:rPr lang="en-US" b="1" dirty="0" smtClean="0"/>
              <a:t>Comparison with existing detectors</a:t>
            </a:r>
            <a:endParaRPr lang="en-US" b="1"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2924" y="1112837"/>
            <a:ext cx="7140476" cy="5440363"/>
          </a:xfrm>
        </p:spPr>
      </p:pic>
      <p:sp>
        <p:nvSpPr>
          <p:cNvPr id="4" name="Date Placeholder 3"/>
          <p:cNvSpPr>
            <a:spLocks noGrp="1"/>
          </p:cNvSpPr>
          <p:nvPr>
            <p:ph type="dt" sz="half" idx="10"/>
          </p:nvPr>
        </p:nvSpPr>
        <p:spPr/>
        <p:txBody>
          <a:bodyPr/>
          <a:lstStyle/>
          <a:p>
            <a:fld id="{5579167E-325C-4F63-862E-B800B5CE309D}" type="datetime1">
              <a:rPr lang="en-US" smtClean="0"/>
              <a:t>6/4/2014</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TIPP June 5, 2014  </a:t>
            </a:r>
            <a:endParaRPr lang="en-US" dirty="0">
              <a:solidFill>
                <a:srgbClr val="151517"/>
              </a:solidFill>
            </a:endParaRPr>
          </a:p>
        </p:txBody>
      </p:sp>
      <p:sp>
        <p:nvSpPr>
          <p:cNvPr id="8" name="TextBox 7"/>
          <p:cNvSpPr txBox="1"/>
          <p:nvPr/>
        </p:nvSpPr>
        <p:spPr>
          <a:xfrm>
            <a:off x="6324600" y="609600"/>
            <a:ext cx="2667000" cy="523220"/>
          </a:xfrm>
          <a:prstGeom prst="rect">
            <a:avLst/>
          </a:prstGeom>
          <a:noFill/>
        </p:spPr>
        <p:txBody>
          <a:bodyPr wrap="square" rtlCol="0">
            <a:spAutoFit/>
          </a:bodyPr>
          <a:lstStyle/>
          <a:p>
            <a:r>
              <a:rPr lang="en-US" sz="2800" b="1" dirty="0" smtClean="0">
                <a:solidFill>
                  <a:schemeClr val="accent4">
                    <a:lumMod val="10000"/>
                  </a:schemeClr>
                </a:solidFill>
              </a:rPr>
              <a:t>K. </a:t>
            </a:r>
            <a:r>
              <a:rPr lang="en-US" sz="2800" b="1" dirty="0" err="1" smtClean="0">
                <a:solidFill>
                  <a:schemeClr val="accent4">
                    <a:lumMod val="10000"/>
                  </a:schemeClr>
                </a:solidFill>
              </a:rPr>
              <a:t>Arisaka</a:t>
            </a:r>
            <a:r>
              <a:rPr lang="en-US" sz="2800" b="1" dirty="0" smtClean="0">
                <a:solidFill>
                  <a:schemeClr val="accent4">
                    <a:lumMod val="10000"/>
                  </a:schemeClr>
                </a:solidFill>
              </a:rPr>
              <a:t>; UCLA</a:t>
            </a:r>
          </a:p>
        </p:txBody>
      </p:sp>
      <p:sp>
        <p:nvSpPr>
          <p:cNvPr id="9" name="TextBox 8"/>
          <p:cNvSpPr txBox="1"/>
          <p:nvPr/>
        </p:nvSpPr>
        <p:spPr>
          <a:xfrm rot="16200000">
            <a:off x="834107" y="3501107"/>
            <a:ext cx="1252210" cy="584775"/>
          </a:xfrm>
          <a:prstGeom prst="rect">
            <a:avLst/>
          </a:prstGeom>
          <a:noFill/>
        </p:spPr>
        <p:txBody>
          <a:bodyPr wrap="square" rtlCol="0">
            <a:spAutoFit/>
          </a:bodyPr>
          <a:lstStyle/>
          <a:p>
            <a:r>
              <a:rPr lang="en-US" sz="3200" b="1" dirty="0" smtClean="0">
                <a:solidFill>
                  <a:schemeClr val="accent4">
                    <a:lumMod val="10000"/>
                  </a:schemeClr>
                </a:solidFill>
              </a:rPr>
              <a:t>Psec</a:t>
            </a:r>
          </a:p>
        </p:txBody>
      </p:sp>
      <p:sp>
        <p:nvSpPr>
          <p:cNvPr id="10" name="TextBox 9"/>
          <p:cNvSpPr txBox="1"/>
          <p:nvPr/>
        </p:nvSpPr>
        <p:spPr>
          <a:xfrm>
            <a:off x="6008385" y="5816025"/>
            <a:ext cx="2090410" cy="584775"/>
          </a:xfrm>
          <a:prstGeom prst="rect">
            <a:avLst/>
          </a:prstGeom>
          <a:noFill/>
        </p:spPr>
        <p:txBody>
          <a:bodyPr wrap="square" rtlCol="0">
            <a:spAutoFit/>
          </a:bodyPr>
          <a:lstStyle/>
          <a:p>
            <a:r>
              <a:rPr lang="en-US" sz="3200" b="1" dirty="0" smtClean="0">
                <a:solidFill>
                  <a:schemeClr val="accent4">
                    <a:lumMod val="10000"/>
                  </a:schemeClr>
                </a:solidFill>
              </a:rPr>
              <a:t>Cm</a:t>
            </a:r>
            <a:r>
              <a:rPr lang="en-US" sz="3200" b="1" baseline="30000" dirty="0" smtClean="0">
                <a:solidFill>
                  <a:schemeClr val="accent4">
                    <a:lumMod val="10000"/>
                  </a:schemeClr>
                </a:solidFill>
              </a:rPr>
              <a:t>2</a:t>
            </a:r>
          </a:p>
        </p:txBody>
      </p:sp>
      <p:sp>
        <p:nvSpPr>
          <p:cNvPr id="3" name="Slide Number Placeholder 2"/>
          <p:cNvSpPr>
            <a:spLocks noGrp="1"/>
          </p:cNvSpPr>
          <p:nvPr>
            <p:ph type="sldNum" sz="quarter" idx="12"/>
          </p:nvPr>
        </p:nvSpPr>
        <p:spPr/>
        <p:txBody>
          <a:bodyPr/>
          <a:lstStyle/>
          <a:p>
            <a:fld id="{6F3AE956-26F0-4794-8F4C-97BAC66ADD21}" type="slidenum">
              <a:rPr lang="en-US" smtClean="0"/>
              <a:pPr/>
              <a:t>52</a:t>
            </a:fld>
            <a:endParaRPr lang="en-US" dirty="0"/>
          </a:p>
        </p:txBody>
      </p:sp>
    </p:spTree>
    <p:extLst>
      <p:ext uri="{BB962C8B-B14F-4D97-AF65-F5344CB8AC3E}">
        <p14:creationId xmlns:p14="http://schemas.microsoft.com/office/powerpoint/2010/main" val="415606922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7F4D459-9A54-4464-871C-3A031392E72E}" type="datetime1">
              <a:rPr lang="en-US" smtClean="0"/>
              <a:t>6/4/2014</a:t>
            </a:fld>
            <a:endParaRPr lang="en-US"/>
          </a:p>
        </p:txBody>
      </p:sp>
      <p:sp>
        <p:nvSpPr>
          <p:cNvPr id="5" name="Footer Placeholder 4"/>
          <p:cNvSpPr>
            <a:spLocks noGrp="1"/>
          </p:cNvSpPr>
          <p:nvPr>
            <p:ph type="ftr" sz="quarter" idx="11"/>
          </p:nvPr>
        </p:nvSpPr>
        <p:spPr/>
        <p:txBody>
          <a:bodyPr/>
          <a:lstStyle/>
          <a:p>
            <a:r>
              <a:rPr lang="en-US" smtClean="0"/>
              <a:t>TIPP June 5, 2014  </a:t>
            </a:r>
            <a:endParaRPr lang="en-US"/>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5252" t="25183" r="18900" b="7642"/>
          <a:stretch/>
        </p:blipFill>
        <p:spPr>
          <a:xfrm>
            <a:off x="767494" y="715093"/>
            <a:ext cx="7538306" cy="5761907"/>
          </a:xfrm>
          <a:prstGeom prst="rect">
            <a:avLst/>
          </a:prstGeom>
        </p:spPr>
      </p:pic>
      <p:sp>
        <p:nvSpPr>
          <p:cNvPr id="9" name="Rectangle 8"/>
          <p:cNvSpPr/>
          <p:nvPr/>
        </p:nvSpPr>
        <p:spPr>
          <a:xfrm rot="16200000">
            <a:off x="-1709411" y="3260834"/>
            <a:ext cx="4572001" cy="523220"/>
          </a:xfrm>
          <a:prstGeom prst="rect">
            <a:avLst/>
          </a:prstGeom>
        </p:spPr>
        <p:txBody>
          <a:bodyPr wrap="square">
            <a:spAutoFit/>
          </a:bodyPr>
          <a:lstStyle/>
          <a:p>
            <a:pPr algn="ctr">
              <a:lnSpc>
                <a:spcPct val="70000"/>
              </a:lnSpc>
            </a:pPr>
            <a:r>
              <a:rPr lang="en-US" sz="4000" b="1" dirty="0" err="1" smtClean="0">
                <a:solidFill>
                  <a:srgbClr val="002060"/>
                </a:solidFill>
                <a:ea typeface="+mj-ea"/>
                <a:cs typeface="+mj-cs"/>
              </a:rPr>
              <a:t>pico</a:t>
            </a:r>
            <a:r>
              <a:rPr lang="en-US" sz="4000" b="1" dirty="0" smtClean="0">
                <a:solidFill>
                  <a:srgbClr val="002060"/>
                </a:solidFill>
                <a:ea typeface="+mj-ea"/>
                <a:cs typeface="+mj-cs"/>
              </a:rPr>
              <a:t>-seconds</a:t>
            </a:r>
            <a:endParaRPr lang="en-US" sz="1000" dirty="0"/>
          </a:p>
        </p:txBody>
      </p:sp>
      <p:sp>
        <p:nvSpPr>
          <p:cNvPr id="3" name="TextBox 2"/>
          <p:cNvSpPr txBox="1"/>
          <p:nvPr/>
        </p:nvSpPr>
        <p:spPr>
          <a:xfrm>
            <a:off x="0" y="76200"/>
            <a:ext cx="9144000" cy="574003"/>
          </a:xfrm>
          <a:prstGeom prst="rect">
            <a:avLst/>
          </a:prstGeom>
          <a:noFill/>
        </p:spPr>
        <p:txBody>
          <a:bodyPr wrap="square" rtlCol="0">
            <a:spAutoFit/>
          </a:bodyPr>
          <a:lstStyle/>
          <a:p>
            <a:pPr algn="ctr">
              <a:lnSpc>
                <a:spcPct val="75000"/>
              </a:lnSpc>
            </a:pPr>
            <a:r>
              <a:rPr lang="en-US" sz="4000" b="1" dirty="0" smtClean="0">
                <a:solidFill>
                  <a:srgbClr val="FF0000"/>
                </a:solidFill>
              </a:rPr>
              <a:t>Measured Timing Resolution on 8” Pair</a:t>
            </a:r>
          </a:p>
        </p:txBody>
      </p:sp>
      <p:cxnSp>
        <p:nvCxnSpPr>
          <p:cNvPr id="10" name="Straight Arrow Connector 9"/>
          <p:cNvCxnSpPr/>
          <p:nvPr/>
        </p:nvCxnSpPr>
        <p:spPr>
          <a:xfrm flipH="1">
            <a:off x="1600200" y="5181600"/>
            <a:ext cx="26670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419600" y="5040868"/>
            <a:ext cx="3540554" cy="381323"/>
          </a:xfrm>
          <a:prstGeom prst="rect">
            <a:avLst/>
          </a:prstGeom>
          <a:noFill/>
        </p:spPr>
        <p:txBody>
          <a:bodyPr wrap="square" rtlCol="0">
            <a:spAutoFit/>
          </a:bodyPr>
          <a:lstStyle/>
          <a:p>
            <a:pPr>
              <a:lnSpc>
                <a:spcPct val="75000"/>
              </a:lnSpc>
            </a:pPr>
            <a:r>
              <a:rPr lang="en-US" sz="2400" dirty="0" err="1" smtClean="0">
                <a:solidFill>
                  <a:srgbClr val="FF0000"/>
                </a:solidFill>
              </a:rPr>
              <a:t>Approx</a:t>
            </a:r>
            <a:r>
              <a:rPr lang="en-US" sz="2400" dirty="0" smtClean="0">
                <a:solidFill>
                  <a:srgbClr val="FF0000"/>
                </a:solidFill>
              </a:rPr>
              <a:t> Laser Spot Size </a:t>
            </a:r>
          </a:p>
        </p:txBody>
      </p:sp>
      <p:sp>
        <p:nvSpPr>
          <p:cNvPr id="6" name="Slide Number Placeholder 5"/>
          <p:cNvSpPr>
            <a:spLocks noGrp="1"/>
          </p:cNvSpPr>
          <p:nvPr>
            <p:ph type="sldNum" sz="quarter" idx="12"/>
          </p:nvPr>
        </p:nvSpPr>
        <p:spPr/>
        <p:txBody>
          <a:bodyPr/>
          <a:lstStyle/>
          <a:p>
            <a:fld id="{6F3AE956-26F0-4794-8F4C-97BAC66ADD21}" type="slidenum">
              <a:rPr lang="en-US" smtClean="0"/>
              <a:t>53</a:t>
            </a:fld>
            <a:endParaRPr lang="en-US"/>
          </a:p>
        </p:txBody>
      </p:sp>
    </p:spTree>
    <p:extLst>
      <p:ext uri="{BB962C8B-B14F-4D97-AF65-F5344CB8AC3E}">
        <p14:creationId xmlns:p14="http://schemas.microsoft.com/office/powerpoint/2010/main" val="394795185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228600"/>
            <a:ext cx="9296400" cy="1447800"/>
          </a:xfrm>
        </p:spPr>
        <p:txBody>
          <a:bodyPr>
            <a:normAutofit fontScale="90000"/>
          </a:bodyPr>
          <a:lstStyle/>
          <a:p>
            <a:pPr>
              <a:lnSpc>
                <a:spcPct val="75000"/>
              </a:lnSpc>
            </a:pPr>
            <a:r>
              <a:rPr lang="en-US" b="1" dirty="0" smtClean="0">
                <a:solidFill>
                  <a:srgbClr val="FF0000"/>
                </a:solidFill>
              </a:rPr>
              <a:t>  </a:t>
            </a:r>
            <a:r>
              <a:rPr lang="en-US" b="1" dirty="0">
                <a:solidFill>
                  <a:schemeClr val="accent4">
                    <a:lumMod val="10000"/>
                  </a:schemeClr>
                </a:solidFill>
              </a:rPr>
              <a:t/>
            </a:r>
            <a:br>
              <a:rPr lang="en-US" b="1" dirty="0">
                <a:solidFill>
                  <a:schemeClr val="accent4">
                    <a:lumMod val="10000"/>
                  </a:schemeClr>
                </a:solidFill>
              </a:rPr>
            </a:br>
            <a:r>
              <a:rPr lang="en-US" b="1" dirty="0">
                <a:solidFill>
                  <a:schemeClr val="accent4">
                    <a:lumMod val="10000"/>
                  </a:schemeClr>
                </a:solidFill>
              </a:rPr>
              <a:t>The 2013 Transition from LAPPD to Production: The 4 Parallel Paths</a:t>
            </a:r>
            <a:br>
              <a:rPr lang="en-US" b="1" dirty="0">
                <a:solidFill>
                  <a:schemeClr val="accent4">
                    <a:lumMod val="10000"/>
                  </a:schemeClr>
                </a:solidFill>
              </a:rPr>
            </a:br>
            <a:endParaRPr lang="en-US" b="1" dirty="0">
              <a:solidFill>
                <a:srgbClr val="FF0000"/>
              </a:solidFill>
              <a:latin typeface="Comic Sans MS" panose="030F0702030302020204" pitchFamily="66"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 r="4914" b="5961"/>
          <a:stretch/>
        </p:blipFill>
        <p:spPr>
          <a:xfrm>
            <a:off x="0" y="1066801"/>
            <a:ext cx="7807569" cy="5791199"/>
          </a:xfrm>
          <a:prstGeom prst="rect">
            <a:avLst/>
          </a:prstGeom>
        </p:spPr>
      </p:pic>
      <p:sp>
        <p:nvSpPr>
          <p:cNvPr id="5" name="TextBox 4"/>
          <p:cNvSpPr txBox="1"/>
          <p:nvPr/>
        </p:nvSpPr>
        <p:spPr>
          <a:xfrm>
            <a:off x="228600" y="914400"/>
            <a:ext cx="3429000" cy="309059"/>
          </a:xfrm>
          <a:prstGeom prst="rect">
            <a:avLst/>
          </a:prstGeom>
          <a:noFill/>
        </p:spPr>
        <p:txBody>
          <a:bodyPr wrap="square" rtlCol="0">
            <a:spAutoFit/>
          </a:bodyPr>
          <a:lstStyle/>
          <a:p>
            <a:pPr>
              <a:lnSpc>
                <a:spcPct val="75000"/>
              </a:lnSpc>
            </a:pPr>
            <a:r>
              <a:rPr lang="en-US" b="1" dirty="0" smtClean="0">
                <a:solidFill>
                  <a:schemeClr val="accent4">
                    <a:lumMod val="10000"/>
                  </a:schemeClr>
                </a:solidFill>
              </a:rPr>
              <a:t>Dec 12, 2012 Presentation to DOE</a:t>
            </a:r>
          </a:p>
        </p:txBody>
      </p:sp>
      <p:sp>
        <p:nvSpPr>
          <p:cNvPr id="6" name="TextBox 5"/>
          <p:cNvSpPr txBox="1"/>
          <p:nvPr/>
        </p:nvSpPr>
        <p:spPr>
          <a:xfrm>
            <a:off x="7467600" y="2057400"/>
            <a:ext cx="1752600" cy="429477"/>
          </a:xfrm>
          <a:prstGeom prst="rect">
            <a:avLst/>
          </a:prstGeom>
          <a:noFill/>
        </p:spPr>
        <p:txBody>
          <a:bodyPr wrap="square" rtlCol="0">
            <a:spAutoFit/>
          </a:bodyPr>
          <a:lstStyle/>
          <a:p>
            <a:pPr>
              <a:lnSpc>
                <a:spcPct val="75000"/>
              </a:lnSpc>
            </a:pPr>
            <a:r>
              <a:rPr lang="en-US" sz="2800" b="1" dirty="0" smtClean="0">
                <a:solidFill>
                  <a:srgbClr val="FF0000"/>
                </a:solidFill>
              </a:rPr>
              <a:t>SSL (</a:t>
            </a:r>
            <a:r>
              <a:rPr lang="en-US" sz="2800" b="1" dirty="0" err="1" smtClean="0">
                <a:solidFill>
                  <a:srgbClr val="FF0000"/>
                </a:solidFill>
              </a:rPr>
              <a:t>Ossy</a:t>
            </a:r>
            <a:r>
              <a:rPr lang="en-US" sz="2800" b="1" dirty="0" smtClean="0">
                <a:solidFill>
                  <a:srgbClr val="FF0000"/>
                </a:solidFill>
              </a:rPr>
              <a:t>)</a:t>
            </a:r>
          </a:p>
        </p:txBody>
      </p:sp>
      <p:sp>
        <p:nvSpPr>
          <p:cNvPr id="8" name="TextBox 7"/>
          <p:cNvSpPr txBox="1"/>
          <p:nvPr/>
        </p:nvSpPr>
        <p:spPr>
          <a:xfrm>
            <a:off x="7467600" y="3276600"/>
            <a:ext cx="1752600" cy="429477"/>
          </a:xfrm>
          <a:prstGeom prst="rect">
            <a:avLst/>
          </a:prstGeom>
          <a:noFill/>
        </p:spPr>
        <p:txBody>
          <a:bodyPr wrap="square" rtlCol="0">
            <a:spAutoFit/>
          </a:bodyPr>
          <a:lstStyle/>
          <a:p>
            <a:pPr>
              <a:lnSpc>
                <a:spcPct val="75000"/>
              </a:lnSpc>
            </a:pPr>
            <a:r>
              <a:rPr lang="en-US" sz="2800" b="1" dirty="0" smtClean="0">
                <a:solidFill>
                  <a:srgbClr val="FF0000"/>
                </a:solidFill>
              </a:rPr>
              <a:t>Incom</a:t>
            </a:r>
          </a:p>
        </p:txBody>
      </p:sp>
      <p:sp>
        <p:nvSpPr>
          <p:cNvPr id="9" name="TextBox 8"/>
          <p:cNvSpPr txBox="1"/>
          <p:nvPr/>
        </p:nvSpPr>
        <p:spPr>
          <a:xfrm>
            <a:off x="7467600" y="4371123"/>
            <a:ext cx="1752600" cy="429477"/>
          </a:xfrm>
          <a:prstGeom prst="rect">
            <a:avLst/>
          </a:prstGeom>
          <a:noFill/>
        </p:spPr>
        <p:txBody>
          <a:bodyPr wrap="square" rtlCol="0">
            <a:spAutoFit/>
          </a:bodyPr>
          <a:lstStyle/>
          <a:p>
            <a:pPr>
              <a:lnSpc>
                <a:spcPct val="75000"/>
              </a:lnSpc>
            </a:pPr>
            <a:r>
              <a:rPr lang="en-US" sz="2800" b="1" dirty="0" smtClean="0">
                <a:solidFill>
                  <a:srgbClr val="FF0000"/>
                </a:solidFill>
              </a:rPr>
              <a:t>ANL/HEPD</a:t>
            </a:r>
          </a:p>
        </p:txBody>
      </p:sp>
      <p:sp>
        <p:nvSpPr>
          <p:cNvPr id="7" name="Rectangle 6"/>
          <p:cNvSpPr/>
          <p:nvPr/>
        </p:nvSpPr>
        <p:spPr>
          <a:xfrm>
            <a:off x="7467600" y="914400"/>
            <a:ext cx="1588897" cy="327782"/>
          </a:xfrm>
          <a:prstGeom prst="rect">
            <a:avLst/>
          </a:prstGeom>
        </p:spPr>
        <p:txBody>
          <a:bodyPr wrap="none">
            <a:spAutoFit/>
          </a:bodyPr>
          <a:lstStyle/>
          <a:p>
            <a:pPr algn="ctr">
              <a:lnSpc>
                <a:spcPct val="85000"/>
              </a:lnSpc>
            </a:pPr>
            <a:r>
              <a:rPr lang="en-US" dirty="0">
                <a:latin typeface="Comic Sans MS" panose="030F0702030302020204" pitchFamily="66" charset="0"/>
              </a:rPr>
              <a:t> (a UC  view) </a:t>
            </a:r>
          </a:p>
        </p:txBody>
      </p:sp>
      <p:sp>
        <p:nvSpPr>
          <p:cNvPr id="12" name="TextBox 11"/>
          <p:cNvSpPr txBox="1"/>
          <p:nvPr/>
        </p:nvSpPr>
        <p:spPr>
          <a:xfrm>
            <a:off x="7467600" y="5486400"/>
            <a:ext cx="1752600" cy="752642"/>
          </a:xfrm>
          <a:prstGeom prst="rect">
            <a:avLst/>
          </a:prstGeom>
          <a:noFill/>
        </p:spPr>
        <p:txBody>
          <a:bodyPr wrap="square" rtlCol="0">
            <a:spAutoFit/>
          </a:bodyPr>
          <a:lstStyle/>
          <a:p>
            <a:pPr>
              <a:lnSpc>
                <a:spcPct val="75000"/>
              </a:lnSpc>
            </a:pPr>
            <a:r>
              <a:rPr lang="en-US" sz="2800" b="1" dirty="0" smtClean="0">
                <a:solidFill>
                  <a:srgbClr val="FF0000"/>
                </a:solidFill>
              </a:rPr>
              <a:t>BNL,RMD,UC,….</a:t>
            </a:r>
          </a:p>
        </p:txBody>
      </p:sp>
    </p:spTree>
    <p:extLst>
      <p:ext uri="{BB962C8B-B14F-4D97-AF65-F5344CB8AC3E}">
        <p14:creationId xmlns:p14="http://schemas.microsoft.com/office/powerpoint/2010/main" val="116566200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24A005D-9242-4C51-B293-52C265CF8FEE}" type="datetime1">
              <a:rPr lang="en-US" smtClean="0"/>
              <a:t>6/4/2014</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TIPP June 5, 2014  </a:t>
            </a:r>
            <a:endParaRPr lang="en-US" dirty="0">
              <a:solidFill>
                <a:srgbClr val="151517"/>
              </a:solidFill>
            </a:endParaRPr>
          </a:p>
        </p:txBody>
      </p:sp>
      <p:sp>
        <p:nvSpPr>
          <p:cNvPr id="7" name="Title 1"/>
          <p:cNvSpPr>
            <a:spLocks noGrp="1"/>
          </p:cNvSpPr>
          <p:nvPr>
            <p:ph type="title"/>
          </p:nvPr>
        </p:nvSpPr>
        <p:spPr>
          <a:xfrm>
            <a:off x="0" y="152400"/>
            <a:ext cx="9144000" cy="838200"/>
          </a:xfrm>
        </p:spPr>
        <p:txBody>
          <a:bodyPr>
            <a:noAutofit/>
          </a:bodyPr>
          <a:lstStyle/>
          <a:p>
            <a:pPr>
              <a:lnSpc>
                <a:spcPct val="75000"/>
              </a:lnSpc>
            </a:pPr>
            <a:r>
              <a:rPr lang="en-US" sz="4800" b="1" dirty="0" smtClean="0"/>
              <a:t>Position Measuring ANL APS </a:t>
            </a:r>
            <a:br>
              <a:rPr lang="en-US" sz="4800" b="1" dirty="0" smtClean="0"/>
            </a:br>
            <a:r>
              <a:rPr lang="en-US" sz="4800" b="1" dirty="0" smtClean="0"/>
              <a:t>Demountable Tile</a:t>
            </a:r>
            <a:endParaRPr lang="en-US" sz="4800" b="1"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8088" r="8692" b="2383"/>
          <a:stretch/>
        </p:blipFill>
        <p:spPr>
          <a:xfrm>
            <a:off x="859528" y="1050314"/>
            <a:ext cx="7446271" cy="5502886"/>
          </a:xfrm>
          <a:prstGeom prst="rect">
            <a:avLst/>
          </a:prstGeom>
        </p:spPr>
      </p:pic>
      <p:sp>
        <p:nvSpPr>
          <p:cNvPr id="3" name="TextBox 2"/>
          <p:cNvSpPr txBox="1"/>
          <p:nvPr/>
        </p:nvSpPr>
        <p:spPr>
          <a:xfrm>
            <a:off x="304800" y="2133600"/>
            <a:ext cx="1371600" cy="429477"/>
          </a:xfrm>
          <a:prstGeom prst="rect">
            <a:avLst/>
          </a:prstGeom>
          <a:noFill/>
        </p:spPr>
        <p:txBody>
          <a:bodyPr wrap="square" rtlCol="0">
            <a:spAutoFit/>
          </a:bodyPr>
          <a:lstStyle/>
          <a:p>
            <a:pPr>
              <a:lnSpc>
                <a:spcPct val="75000"/>
              </a:lnSpc>
            </a:pPr>
            <a:r>
              <a:rPr lang="en-US" sz="2800" b="1" dirty="0" smtClean="0">
                <a:solidFill>
                  <a:srgbClr val="FF0000"/>
                </a:solidFill>
              </a:rPr>
              <a:t>1 nsec</a:t>
            </a:r>
          </a:p>
        </p:txBody>
      </p:sp>
      <p:sp>
        <p:nvSpPr>
          <p:cNvPr id="8" name="TextBox 7"/>
          <p:cNvSpPr txBox="1"/>
          <p:nvPr/>
        </p:nvSpPr>
        <p:spPr>
          <a:xfrm>
            <a:off x="304800" y="5181600"/>
            <a:ext cx="1371600" cy="429477"/>
          </a:xfrm>
          <a:prstGeom prst="rect">
            <a:avLst/>
          </a:prstGeom>
          <a:noFill/>
        </p:spPr>
        <p:txBody>
          <a:bodyPr wrap="square" rtlCol="0">
            <a:spAutoFit/>
          </a:bodyPr>
          <a:lstStyle/>
          <a:p>
            <a:pPr>
              <a:lnSpc>
                <a:spcPct val="75000"/>
              </a:lnSpc>
            </a:pPr>
            <a:r>
              <a:rPr lang="en-US" sz="2800" b="1" dirty="0">
                <a:solidFill>
                  <a:srgbClr val="FF0000"/>
                </a:solidFill>
              </a:rPr>
              <a:t>0</a:t>
            </a:r>
            <a:r>
              <a:rPr lang="en-US" sz="2800" b="1" dirty="0" smtClean="0">
                <a:solidFill>
                  <a:srgbClr val="FF0000"/>
                </a:solidFill>
              </a:rPr>
              <a:t> nsec</a:t>
            </a:r>
          </a:p>
        </p:txBody>
      </p:sp>
      <p:sp>
        <p:nvSpPr>
          <p:cNvPr id="9" name="TextBox 8"/>
          <p:cNvSpPr txBox="1"/>
          <p:nvPr/>
        </p:nvSpPr>
        <p:spPr>
          <a:xfrm rot="19657466">
            <a:off x="3367665" y="3137103"/>
            <a:ext cx="2220463" cy="415498"/>
          </a:xfrm>
          <a:prstGeom prst="rect">
            <a:avLst/>
          </a:prstGeom>
          <a:noFill/>
        </p:spPr>
        <p:txBody>
          <a:bodyPr wrap="square" rtlCol="0">
            <a:spAutoFit/>
          </a:bodyPr>
          <a:lstStyle/>
          <a:p>
            <a:pPr>
              <a:lnSpc>
                <a:spcPct val="75000"/>
              </a:lnSpc>
            </a:pPr>
            <a:r>
              <a:rPr lang="en-US" sz="2800" b="1" dirty="0" smtClean="0">
                <a:solidFill>
                  <a:srgbClr val="FF0000"/>
                </a:solidFill>
              </a:rPr>
              <a:t>Slope=0.55c</a:t>
            </a:r>
          </a:p>
        </p:txBody>
      </p:sp>
      <p:cxnSp>
        <p:nvCxnSpPr>
          <p:cNvPr id="10" name="Straight Arrow Connector 9"/>
          <p:cNvCxnSpPr/>
          <p:nvPr/>
        </p:nvCxnSpPr>
        <p:spPr>
          <a:xfrm>
            <a:off x="1447800" y="5410200"/>
            <a:ext cx="457200" cy="0"/>
          </a:xfrm>
          <a:prstGeom prst="straightConnector1">
            <a:avLst/>
          </a:prstGeom>
          <a:ln>
            <a:solidFill>
              <a:srgbClr val="FF0000"/>
            </a:solidFill>
            <a:tailEnd type="arrow"/>
          </a:ln>
        </p:spPr>
        <p:style>
          <a:lnRef idx="3">
            <a:schemeClr val="accent1"/>
          </a:lnRef>
          <a:fillRef idx="0">
            <a:schemeClr val="accent1"/>
          </a:fillRef>
          <a:effectRef idx="2">
            <a:schemeClr val="accent1"/>
          </a:effectRef>
          <a:fontRef idx="minor">
            <a:schemeClr val="tx1"/>
          </a:fontRef>
        </p:style>
      </p:cxnSp>
      <p:cxnSp>
        <p:nvCxnSpPr>
          <p:cNvPr id="14" name="Straight Arrow Connector 13"/>
          <p:cNvCxnSpPr/>
          <p:nvPr/>
        </p:nvCxnSpPr>
        <p:spPr>
          <a:xfrm>
            <a:off x="1371600" y="2348338"/>
            <a:ext cx="457200" cy="0"/>
          </a:xfrm>
          <a:prstGeom prst="straightConnector1">
            <a:avLst/>
          </a:prstGeom>
          <a:ln>
            <a:solidFill>
              <a:srgbClr val="FF0000"/>
            </a:solidFill>
            <a:tailEnd type="arrow"/>
          </a:ln>
        </p:spPr>
        <p:style>
          <a:lnRef idx="3">
            <a:schemeClr val="accent1"/>
          </a:lnRef>
          <a:fillRef idx="0">
            <a:schemeClr val="accent1"/>
          </a:fillRef>
          <a:effectRef idx="2">
            <a:schemeClr val="accent1"/>
          </a:effectRef>
          <a:fontRef idx="minor">
            <a:schemeClr val="tx1"/>
          </a:fontRef>
        </p:style>
      </p:cxnSp>
      <p:sp>
        <p:nvSpPr>
          <p:cNvPr id="15" name="TextBox 14"/>
          <p:cNvSpPr txBox="1"/>
          <p:nvPr/>
        </p:nvSpPr>
        <p:spPr>
          <a:xfrm>
            <a:off x="5943600" y="5257800"/>
            <a:ext cx="2286000" cy="784830"/>
          </a:xfrm>
          <a:prstGeom prst="rect">
            <a:avLst/>
          </a:prstGeom>
          <a:noFill/>
        </p:spPr>
        <p:txBody>
          <a:bodyPr wrap="square" rtlCol="0">
            <a:spAutoFit/>
          </a:bodyPr>
          <a:lstStyle/>
          <a:p>
            <a:pPr>
              <a:lnSpc>
                <a:spcPct val="75000"/>
              </a:lnSpc>
            </a:pPr>
            <a:r>
              <a:rPr lang="en-US" sz="2000" dirty="0" smtClean="0">
                <a:solidFill>
                  <a:schemeClr val="accent4">
                    <a:lumMod val="10000"/>
                  </a:schemeClr>
                </a:solidFill>
              </a:rPr>
              <a:t>B. Adams, A. </a:t>
            </a:r>
            <a:r>
              <a:rPr lang="en-US" sz="2000" dirty="0" err="1" smtClean="0">
                <a:solidFill>
                  <a:schemeClr val="accent4">
                    <a:lumMod val="10000"/>
                  </a:schemeClr>
                </a:solidFill>
              </a:rPr>
              <a:t>Elagin</a:t>
            </a:r>
            <a:r>
              <a:rPr lang="en-US" sz="2000" dirty="0" smtClean="0">
                <a:solidFill>
                  <a:schemeClr val="accent4">
                    <a:lumMod val="10000"/>
                  </a:schemeClr>
                </a:solidFill>
              </a:rPr>
              <a:t>, R. </a:t>
            </a:r>
            <a:r>
              <a:rPr lang="en-US" sz="2000" dirty="0" err="1" smtClean="0">
                <a:solidFill>
                  <a:schemeClr val="accent4">
                    <a:lumMod val="10000"/>
                  </a:schemeClr>
                </a:solidFill>
              </a:rPr>
              <a:t>Obaid</a:t>
            </a:r>
            <a:r>
              <a:rPr lang="en-US" sz="2000" dirty="0" smtClean="0">
                <a:solidFill>
                  <a:schemeClr val="accent4">
                    <a:lumMod val="10000"/>
                  </a:schemeClr>
                </a:solidFill>
              </a:rPr>
              <a:t>, E. </a:t>
            </a:r>
            <a:r>
              <a:rPr lang="en-US" sz="2000" dirty="0" err="1" smtClean="0">
                <a:solidFill>
                  <a:schemeClr val="accent4">
                    <a:lumMod val="10000"/>
                  </a:schemeClr>
                </a:solidFill>
              </a:rPr>
              <a:t>Oberla</a:t>
            </a:r>
            <a:r>
              <a:rPr lang="en-US" sz="2000" dirty="0" smtClean="0">
                <a:solidFill>
                  <a:schemeClr val="accent4">
                    <a:lumMod val="10000"/>
                  </a:schemeClr>
                </a:solidFill>
              </a:rPr>
              <a:t>, M. </a:t>
            </a:r>
            <a:r>
              <a:rPr lang="en-US" sz="2000" dirty="0" err="1" smtClean="0">
                <a:solidFill>
                  <a:schemeClr val="accent4">
                    <a:lumMod val="10000"/>
                  </a:schemeClr>
                </a:solidFill>
              </a:rPr>
              <a:t>Wetstein</a:t>
            </a:r>
            <a:r>
              <a:rPr lang="en-US" sz="2000" dirty="0" smtClean="0">
                <a:solidFill>
                  <a:schemeClr val="accent4">
                    <a:lumMod val="10000"/>
                  </a:schemeClr>
                </a:solidFill>
              </a:rPr>
              <a:t> et al.</a:t>
            </a:r>
          </a:p>
        </p:txBody>
      </p:sp>
      <p:sp>
        <p:nvSpPr>
          <p:cNvPr id="6" name="Slide Number Placeholder 5"/>
          <p:cNvSpPr>
            <a:spLocks noGrp="1"/>
          </p:cNvSpPr>
          <p:nvPr>
            <p:ph type="sldNum" sz="quarter" idx="12"/>
          </p:nvPr>
        </p:nvSpPr>
        <p:spPr/>
        <p:txBody>
          <a:bodyPr/>
          <a:lstStyle/>
          <a:p>
            <a:fld id="{6F3AE956-26F0-4794-8F4C-97BAC66ADD21}" type="slidenum">
              <a:rPr lang="en-US" smtClean="0"/>
              <a:pPr/>
              <a:t>55</a:t>
            </a:fld>
            <a:endParaRPr lang="en-US" dirty="0"/>
          </a:p>
        </p:txBody>
      </p:sp>
    </p:spTree>
    <p:extLst>
      <p:ext uri="{BB962C8B-B14F-4D97-AF65-F5344CB8AC3E}">
        <p14:creationId xmlns:p14="http://schemas.microsoft.com/office/powerpoint/2010/main" val="12041588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normAutofit fontScale="90000"/>
          </a:bodyPr>
          <a:lstStyle/>
          <a:p>
            <a:pPr>
              <a:lnSpc>
                <a:spcPct val="80000"/>
              </a:lnSpc>
            </a:pPr>
            <a:r>
              <a:rPr lang="en-US" dirty="0" smtClean="0"/>
              <a:t>Next Gen Waveform Sampling PSEC5 specs</a:t>
            </a:r>
            <a:br>
              <a:rPr lang="en-US" dirty="0" smtClean="0"/>
            </a:br>
            <a:r>
              <a:rPr lang="en-US" dirty="0" smtClean="0"/>
              <a:t>(Hawaii, </a:t>
            </a:r>
            <a:r>
              <a:rPr lang="en-US" dirty="0" err="1" smtClean="0"/>
              <a:t>Innosys</a:t>
            </a:r>
            <a:r>
              <a:rPr lang="en-US" dirty="0" smtClean="0"/>
              <a:t>, and Chicago)</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831" y="1054423"/>
            <a:ext cx="9165831" cy="5117777"/>
          </a:xfrm>
        </p:spPr>
      </p:pic>
      <p:sp>
        <p:nvSpPr>
          <p:cNvPr id="4" name="Date Placeholder 3"/>
          <p:cNvSpPr>
            <a:spLocks noGrp="1"/>
          </p:cNvSpPr>
          <p:nvPr>
            <p:ph type="dt" sz="half" idx="10"/>
          </p:nvPr>
        </p:nvSpPr>
        <p:spPr/>
        <p:txBody>
          <a:bodyPr/>
          <a:lstStyle/>
          <a:p>
            <a:fld id="{A463A133-2F79-4AA9-BF75-CD1E9C215D4E}" type="datetime1">
              <a:rPr lang="en-US" smtClean="0"/>
              <a:t>6/4/2014</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TIPP June 5, 2014  </a:t>
            </a:r>
            <a:endParaRPr lang="en-US" dirty="0">
              <a:solidFill>
                <a:srgbClr val="151517"/>
              </a:solidFill>
            </a:endParaRPr>
          </a:p>
        </p:txBody>
      </p:sp>
      <p:sp>
        <p:nvSpPr>
          <p:cNvPr id="8" name="TextBox 7"/>
          <p:cNvSpPr txBox="1"/>
          <p:nvPr/>
        </p:nvSpPr>
        <p:spPr>
          <a:xfrm>
            <a:off x="4724400" y="6172200"/>
            <a:ext cx="2743200" cy="429477"/>
          </a:xfrm>
          <a:prstGeom prst="rect">
            <a:avLst/>
          </a:prstGeom>
          <a:noFill/>
        </p:spPr>
        <p:txBody>
          <a:bodyPr wrap="square" rtlCol="0">
            <a:spAutoFit/>
          </a:bodyPr>
          <a:lstStyle/>
          <a:p>
            <a:pPr>
              <a:lnSpc>
                <a:spcPct val="75000"/>
              </a:lnSpc>
            </a:pPr>
            <a:r>
              <a:rPr lang="en-US" sz="2800" dirty="0" smtClean="0">
                <a:solidFill>
                  <a:schemeClr val="accent4">
                    <a:lumMod val="10000"/>
                  </a:schemeClr>
                </a:solidFill>
              </a:rPr>
              <a:t>Eric </a:t>
            </a:r>
            <a:r>
              <a:rPr lang="en-US" sz="2800" dirty="0" err="1" smtClean="0">
                <a:solidFill>
                  <a:schemeClr val="accent4">
                    <a:lumMod val="10000"/>
                  </a:schemeClr>
                </a:solidFill>
              </a:rPr>
              <a:t>Oberla</a:t>
            </a:r>
            <a:r>
              <a:rPr lang="en-US" sz="2800" dirty="0" smtClean="0">
                <a:solidFill>
                  <a:schemeClr val="accent4">
                    <a:lumMod val="10000"/>
                  </a:schemeClr>
                </a:solidFill>
              </a:rPr>
              <a:t> table</a:t>
            </a:r>
          </a:p>
        </p:txBody>
      </p:sp>
      <p:sp>
        <p:nvSpPr>
          <p:cNvPr id="3" name="Slide Number Placeholder 2"/>
          <p:cNvSpPr>
            <a:spLocks noGrp="1"/>
          </p:cNvSpPr>
          <p:nvPr>
            <p:ph type="sldNum" sz="quarter" idx="12"/>
          </p:nvPr>
        </p:nvSpPr>
        <p:spPr/>
        <p:txBody>
          <a:bodyPr/>
          <a:lstStyle/>
          <a:p>
            <a:fld id="{6F3AE956-26F0-4794-8F4C-97BAC66ADD21}" type="slidenum">
              <a:rPr lang="en-US" smtClean="0"/>
              <a:pPr/>
              <a:t>56</a:t>
            </a:fld>
            <a:endParaRPr lang="en-US" dirty="0"/>
          </a:p>
        </p:txBody>
      </p:sp>
    </p:spTree>
    <p:extLst>
      <p:ext uri="{BB962C8B-B14F-4D97-AF65-F5344CB8AC3E}">
        <p14:creationId xmlns:p14="http://schemas.microsoft.com/office/powerpoint/2010/main" val="372291268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38200"/>
          </a:xfrm>
        </p:spPr>
        <p:txBody>
          <a:bodyPr>
            <a:noAutofit/>
          </a:bodyPr>
          <a:lstStyle/>
          <a:p>
            <a:r>
              <a:rPr lang="en-US" sz="4800" b="1" dirty="0" smtClean="0"/>
              <a:t>Alkali Cathode Spectral Responses</a:t>
            </a:r>
            <a:endParaRPr lang="en-US" sz="4800" b="1"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0" y="762000"/>
            <a:ext cx="4766695" cy="6096000"/>
          </a:xfrm>
        </p:spPr>
      </p:pic>
      <p:sp>
        <p:nvSpPr>
          <p:cNvPr id="4" name="Date Placeholder 3"/>
          <p:cNvSpPr>
            <a:spLocks noGrp="1"/>
          </p:cNvSpPr>
          <p:nvPr>
            <p:ph type="dt" sz="half" idx="10"/>
          </p:nvPr>
        </p:nvSpPr>
        <p:spPr/>
        <p:txBody>
          <a:bodyPr/>
          <a:lstStyle/>
          <a:p>
            <a:fld id="{E02650CC-A17B-451E-B677-166AC464E720}" type="datetime1">
              <a:rPr lang="en-US" smtClean="0"/>
              <a:t>6/4/2014</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TIPP June 5, 2014  </a:t>
            </a:r>
            <a:endParaRPr lang="en-US" dirty="0">
              <a:solidFill>
                <a:srgbClr val="151517"/>
              </a:solidFill>
            </a:endParaRPr>
          </a:p>
        </p:txBody>
      </p:sp>
      <p:sp>
        <p:nvSpPr>
          <p:cNvPr id="8" name="TextBox 7"/>
          <p:cNvSpPr txBox="1"/>
          <p:nvPr/>
        </p:nvSpPr>
        <p:spPr>
          <a:xfrm>
            <a:off x="6629400" y="1295400"/>
            <a:ext cx="2514600" cy="1015663"/>
          </a:xfrm>
          <a:prstGeom prst="rect">
            <a:avLst/>
          </a:prstGeom>
          <a:noFill/>
        </p:spPr>
        <p:txBody>
          <a:bodyPr wrap="square" rtlCol="0">
            <a:spAutoFit/>
          </a:bodyPr>
          <a:lstStyle/>
          <a:p>
            <a:pPr>
              <a:lnSpc>
                <a:spcPct val="75000"/>
              </a:lnSpc>
            </a:pPr>
            <a:r>
              <a:rPr lang="en-US" sz="2000" dirty="0" smtClean="0">
                <a:solidFill>
                  <a:schemeClr val="accent4">
                    <a:lumMod val="10000"/>
                  </a:schemeClr>
                </a:solidFill>
              </a:rPr>
              <a:t>From A. </a:t>
            </a:r>
            <a:r>
              <a:rPr lang="en-US" sz="2000" dirty="0" err="1" smtClean="0">
                <a:solidFill>
                  <a:schemeClr val="accent4">
                    <a:lumMod val="10000"/>
                  </a:schemeClr>
                </a:solidFill>
              </a:rPr>
              <a:t>Lyashenko</a:t>
            </a:r>
            <a:endParaRPr lang="en-US" sz="2000" dirty="0" smtClean="0">
              <a:solidFill>
                <a:schemeClr val="accent4">
                  <a:lumMod val="10000"/>
                </a:schemeClr>
              </a:solidFill>
            </a:endParaRPr>
          </a:p>
          <a:p>
            <a:pPr>
              <a:lnSpc>
                <a:spcPct val="75000"/>
              </a:lnSpc>
            </a:pPr>
            <a:r>
              <a:rPr lang="en-US" sz="2000" dirty="0" smtClean="0">
                <a:solidFill>
                  <a:schemeClr val="accent4">
                    <a:lumMod val="10000"/>
                  </a:schemeClr>
                </a:solidFill>
              </a:rPr>
              <a:t>First Photocathode Workshop</a:t>
            </a:r>
          </a:p>
          <a:p>
            <a:pPr>
              <a:lnSpc>
                <a:spcPct val="75000"/>
              </a:lnSpc>
            </a:pPr>
            <a:r>
              <a:rPr lang="en-US" sz="2000" dirty="0" smtClean="0">
                <a:solidFill>
                  <a:schemeClr val="accent4">
                    <a:lumMod val="10000"/>
                  </a:schemeClr>
                </a:solidFill>
              </a:rPr>
              <a:t>UC July 2009</a:t>
            </a:r>
          </a:p>
        </p:txBody>
      </p:sp>
      <p:sp>
        <p:nvSpPr>
          <p:cNvPr id="3" name="Slide Number Placeholder 2"/>
          <p:cNvSpPr>
            <a:spLocks noGrp="1"/>
          </p:cNvSpPr>
          <p:nvPr>
            <p:ph type="sldNum" sz="quarter" idx="12"/>
          </p:nvPr>
        </p:nvSpPr>
        <p:spPr/>
        <p:txBody>
          <a:bodyPr/>
          <a:lstStyle/>
          <a:p>
            <a:fld id="{6F3AE956-26F0-4794-8F4C-97BAC66ADD21}" type="slidenum">
              <a:rPr lang="en-US" smtClean="0"/>
              <a:pPr/>
              <a:t>57</a:t>
            </a:fld>
            <a:endParaRPr lang="en-US" dirty="0"/>
          </a:p>
        </p:txBody>
      </p:sp>
    </p:spTree>
    <p:extLst>
      <p:ext uri="{BB962C8B-B14F-4D97-AF65-F5344CB8AC3E}">
        <p14:creationId xmlns:p14="http://schemas.microsoft.com/office/powerpoint/2010/main" val="53688132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5"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725385"/>
            <a:ext cx="9143999" cy="6056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 y="-17318"/>
            <a:ext cx="9143998" cy="1151084"/>
          </a:xfrm>
          <a:prstGeom prst="rect">
            <a:avLst/>
          </a:prstGeom>
          <a:noFill/>
        </p:spPr>
        <p:txBody>
          <a:bodyPr wrap="square" rtlCol="0">
            <a:spAutoFit/>
          </a:bodyPr>
          <a:lstStyle/>
          <a:p>
            <a:pPr>
              <a:lnSpc>
                <a:spcPct val="80000"/>
              </a:lnSpc>
            </a:pPr>
            <a:r>
              <a:rPr lang="en-US" sz="3000" b="1" dirty="0" smtClean="0"/>
              <a:t>LAPPD system example: </a:t>
            </a:r>
            <a:r>
              <a:rPr lang="en-US" sz="2600" dirty="0" smtClean="0"/>
              <a:t>The ‘</a:t>
            </a:r>
            <a:r>
              <a:rPr lang="en-US" sz="2600" dirty="0" err="1" smtClean="0"/>
              <a:t>supermodule</a:t>
            </a:r>
            <a:r>
              <a:rPr lang="en-US" sz="2600" dirty="0" smtClean="0"/>
              <a:t>’: APS testing</a:t>
            </a:r>
          </a:p>
          <a:p>
            <a:pPr>
              <a:lnSpc>
                <a:spcPct val="80000"/>
              </a:lnSpc>
            </a:pPr>
            <a:r>
              <a:rPr lang="en-US" sz="2600" b="1" dirty="0" smtClean="0"/>
              <a:t>(</a:t>
            </a:r>
            <a:r>
              <a:rPr lang="en-US" sz="2600" dirty="0" smtClean="0"/>
              <a:t>many thanks to Bernhard  Adams, ANL+ others- see RSI paper</a:t>
            </a:r>
            <a:r>
              <a:rPr lang="en-US" sz="2600" b="1" dirty="0" smtClean="0"/>
              <a:t>)</a:t>
            </a:r>
            <a:endParaRPr lang="en-US" sz="3000" b="1" dirty="0" smtClean="0"/>
          </a:p>
          <a:p>
            <a:pPr marL="457200" indent="-457200">
              <a:lnSpc>
                <a:spcPct val="80000"/>
              </a:lnSpc>
              <a:buFont typeface="Arial" pitchFamily="34" charset="0"/>
              <a:buChar char="•"/>
            </a:pPr>
            <a:endParaRPr lang="en-US" sz="3000"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79784" y="3124200"/>
            <a:ext cx="5598083"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0" y="990600"/>
            <a:ext cx="2743200" cy="429477"/>
          </a:xfrm>
          <a:prstGeom prst="rect">
            <a:avLst/>
          </a:prstGeom>
          <a:noFill/>
        </p:spPr>
        <p:txBody>
          <a:bodyPr wrap="square" rtlCol="0">
            <a:spAutoFit/>
          </a:bodyPr>
          <a:lstStyle/>
          <a:p>
            <a:pPr>
              <a:lnSpc>
                <a:spcPct val="75000"/>
              </a:lnSpc>
            </a:pPr>
            <a:r>
              <a:rPr lang="en-US" sz="2800" dirty="0" smtClean="0">
                <a:solidFill>
                  <a:schemeClr val="bg2"/>
                </a:solidFill>
              </a:rPr>
              <a:t>Eric </a:t>
            </a:r>
            <a:r>
              <a:rPr lang="en-US" sz="2800" dirty="0" err="1" smtClean="0">
                <a:solidFill>
                  <a:schemeClr val="bg2"/>
                </a:solidFill>
              </a:rPr>
              <a:t>Oberla</a:t>
            </a:r>
            <a:r>
              <a:rPr lang="en-US" sz="2800" dirty="0" smtClean="0">
                <a:solidFill>
                  <a:schemeClr val="bg2"/>
                </a:solidFill>
              </a:rPr>
              <a:t> slide</a:t>
            </a:r>
          </a:p>
        </p:txBody>
      </p:sp>
      <p:sp>
        <p:nvSpPr>
          <p:cNvPr id="2" name="Date Placeholder 1"/>
          <p:cNvSpPr>
            <a:spLocks noGrp="1"/>
          </p:cNvSpPr>
          <p:nvPr>
            <p:ph type="dt" sz="half" idx="10"/>
          </p:nvPr>
        </p:nvSpPr>
        <p:spPr/>
        <p:txBody>
          <a:bodyPr/>
          <a:lstStyle/>
          <a:p>
            <a:fld id="{7CED6B18-87FA-4761-BBAE-A18130A4158A}" type="datetime1">
              <a:rPr lang="en-US" smtClean="0"/>
              <a:t>6/4/2014</a:t>
            </a:fld>
            <a:endParaRPr lang="en-US" dirty="0"/>
          </a:p>
        </p:txBody>
      </p:sp>
      <p:sp>
        <p:nvSpPr>
          <p:cNvPr id="9" name="Footer Placeholder 8"/>
          <p:cNvSpPr>
            <a:spLocks noGrp="1"/>
          </p:cNvSpPr>
          <p:nvPr>
            <p:ph type="ftr" sz="quarter" idx="11"/>
          </p:nvPr>
        </p:nvSpPr>
        <p:spPr/>
        <p:txBody>
          <a:bodyPr/>
          <a:lstStyle/>
          <a:p>
            <a:r>
              <a:rPr lang="en-US" smtClean="0">
                <a:solidFill>
                  <a:srgbClr val="151517"/>
                </a:solidFill>
              </a:rPr>
              <a:t>TIPP June 5, 2014  </a:t>
            </a:r>
            <a:endParaRPr lang="en-US" dirty="0">
              <a:solidFill>
                <a:srgbClr val="151517"/>
              </a:solidFill>
            </a:endParaRPr>
          </a:p>
        </p:txBody>
      </p:sp>
      <p:sp>
        <p:nvSpPr>
          <p:cNvPr id="4" name="Slide Number Placeholder 3"/>
          <p:cNvSpPr>
            <a:spLocks noGrp="1"/>
          </p:cNvSpPr>
          <p:nvPr>
            <p:ph type="sldNum" sz="quarter" idx="12"/>
          </p:nvPr>
        </p:nvSpPr>
        <p:spPr/>
        <p:txBody>
          <a:bodyPr/>
          <a:lstStyle/>
          <a:p>
            <a:fld id="{6F3AE956-26F0-4794-8F4C-97BAC66ADD21}" type="slidenum">
              <a:rPr lang="en-US" smtClean="0"/>
              <a:pPr/>
              <a:t>58</a:t>
            </a:fld>
            <a:endParaRPr lang="en-US" dirty="0"/>
          </a:p>
        </p:txBody>
      </p:sp>
    </p:spTree>
    <p:extLst>
      <p:ext uri="{BB962C8B-B14F-4D97-AF65-F5344CB8AC3E}">
        <p14:creationId xmlns:p14="http://schemas.microsoft.com/office/powerpoint/2010/main" val="119273326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2"/>
          <p:cNvSpPr>
            <a:spLocks noGrp="1" noChangeArrowheads="1"/>
          </p:cNvSpPr>
          <p:nvPr>
            <p:ph type="ctrTitle"/>
          </p:nvPr>
        </p:nvSpPr>
        <p:spPr>
          <a:xfrm>
            <a:off x="228600" y="0"/>
            <a:ext cx="9144000" cy="914400"/>
          </a:xfrm>
        </p:spPr>
        <p:txBody>
          <a:bodyPr>
            <a:normAutofit/>
          </a:bodyPr>
          <a:lstStyle/>
          <a:p>
            <a:pPr>
              <a:lnSpc>
                <a:spcPct val="75000"/>
              </a:lnSpc>
            </a:pPr>
            <a:r>
              <a:rPr lang="en-US" sz="4800" b="1" dirty="0" smtClean="0">
                <a:solidFill>
                  <a:srgbClr val="FF0000"/>
                </a:solidFill>
              </a:rPr>
              <a:t>What’s the limit? (2009 cartoon)</a:t>
            </a:r>
            <a:endParaRPr lang="en-US" sz="4800" b="1" dirty="0">
              <a:solidFill>
                <a:srgbClr val="FF0000"/>
              </a:solidFill>
            </a:endParaRPr>
          </a:p>
        </p:txBody>
      </p:sp>
      <p:sp>
        <p:nvSpPr>
          <p:cNvPr id="479235" name="Rectangle 3"/>
          <p:cNvSpPr>
            <a:spLocks noChangeArrowheads="1"/>
          </p:cNvSpPr>
          <p:nvPr/>
        </p:nvSpPr>
        <p:spPr bwMode="auto">
          <a:xfrm>
            <a:off x="1981200" y="2276475"/>
            <a:ext cx="5562600" cy="771525"/>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37" name="Rectangle 5"/>
          <p:cNvSpPr>
            <a:spLocks noChangeArrowheads="1"/>
          </p:cNvSpPr>
          <p:nvPr/>
        </p:nvSpPr>
        <p:spPr bwMode="auto">
          <a:xfrm>
            <a:off x="2209800" y="3352800"/>
            <a:ext cx="228600" cy="762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38" name="Rectangle 6"/>
          <p:cNvSpPr>
            <a:spLocks noChangeArrowheads="1"/>
          </p:cNvSpPr>
          <p:nvPr/>
        </p:nvSpPr>
        <p:spPr bwMode="auto">
          <a:xfrm>
            <a:off x="1806575" y="6149975"/>
            <a:ext cx="6491288" cy="96838"/>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a:latin typeface="Arial" charset="0"/>
            </a:endParaRPr>
          </a:p>
        </p:txBody>
      </p:sp>
      <p:sp>
        <p:nvSpPr>
          <p:cNvPr id="479239" name="Rectangle 7" descr="Denim"/>
          <p:cNvSpPr>
            <a:spLocks noChangeArrowheads="1"/>
          </p:cNvSpPr>
          <p:nvPr/>
        </p:nvSpPr>
        <p:spPr bwMode="auto">
          <a:xfrm>
            <a:off x="1981200" y="6246813"/>
            <a:ext cx="6049963" cy="217487"/>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79240" name="Group 8"/>
          <p:cNvGrpSpPr>
            <a:grpSpLocks/>
          </p:cNvGrpSpPr>
          <p:nvPr/>
        </p:nvGrpSpPr>
        <p:grpSpPr bwMode="auto">
          <a:xfrm>
            <a:off x="1981200" y="3341688"/>
            <a:ext cx="1538288" cy="2830512"/>
            <a:chOff x="1248" y="2105"/>
            <a:chExt cx="969" cy="1783"/>
          </a:xfrm>
        </p:grpSpPr>
        <p:grpSp>
          <p:nvGrpSpPr>
            <p:cNvPr id="479241" name="Group 9"/>
            <p:cNvGrpSpPr>
              <a:grpSpLocks/>
            </p:cNvGrpSpPr>
            <p:nvPr/>
          </p:nvGrpSpPr>
          <p:grpSpPr bwMode="auto">
            <a:xfrm>
              <a:off x="1248" y="2105"/>
              <a:ext cx="341" cy="1776"/>
              <a:chOff x="1248" y="2112"/>
              <a:chExt cx="341" cy="1776"/>
            </a:xfrm>
          </p:grpSpPr>
          <p:grpSp>
            <p:nvGrpSpPr>
              <p:cNvPr id="479242" name="Group 10"/>
              <p:cNvGrpSpPr>
                <a:grpSpLocks/>
              </p:cNvGrpSpPr>
              <p:nvPr/>
            </p:nvGrpSpPr>
            <p:grpSpPr bwMode="auto">
              <a:xfrm>
                <a:off x="1248" y="2160"/>
                <a:ext cx="288" cy="1728"/>
                <a:chOff x="1296" y="2160"/>
                <a:chExt cx="288" cy="1728"/>
              </a:xfrm>
            </p:grpSpPr>
            <p:sp>
              <p:nvSpPr>
                <p:cNvPr id="479243" name="Line 11"/>
                <p:cNvSpPr>
                  <a:spLocks noChangeShapeType="1"/>
                </p:cNvSpPr>
                <p:nvPr/>
              </p:nvSpPr>
              <p:spPr bwMode="auto">
                <a:xfrm>
                  <a:off x="1296" y="2160"/>
                  <a:ext cx="14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244" name="Line 12"/>
                <p:cNvSpPr>
                  <a:spLocks noChangeShapeType="1"/>
                </p:cNvSpPr>
                <p:nvPr/>
              </p:nvSpPr>
              <p:spPr bwMode="auto">
                <a:xfrm>
                  <a:off x="1584" y="2304"/>
                  <a:ext cx="0" cy="158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245" name="Line 13"/>
                <p:cNvSpPr>
                  <a:spLocks noChangeShapeType="1"/>
                </p:cNvSpPr>
                <p:nvPr/>
              </p:nvSpPr>
              <p:spPr bwMode="auto">
                <a:xfrm>
                  <a:off x="1440" y="2160"/>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79246" name="Rectangle 14"/>
              <p:cNvSpPr>
                <a:spLocks noChangeArrowheads="1"/>
              </p:cNvSpPr>
              <p:nvPr/>
            </p:nvSpPr>
            <p:spPr bwMode="auto">
              <a:xfrm rot="2700000">
                <a:off x="1392" y="2184"/>
                <a:ext cx="192" cy="4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47" name="Rectangle 15"/>
              <p:cNvSpPr>
                <a:spLocks noChangeArrowheads="1"/>
              </p:cNvSpPr>
              <p:nvPr/>
            </p:nvSpPr>
            <p:spPr bwMode="auto">
              <a:xfrm>
                <a:off x="1536" y="2304"/>
                <a:ext cx="53" cy="238"/>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48" name="Rectangle 16"/>
              <p:cNvSpPr>
                <a:spLocks noChangeArrowheads="1"/>
              </p:cNvSpPr>
              <p:nvPr/>
            </p:nvSpPr>
            <p:spPr bwMode="auto">
              <a:xfrm>
                <a:off x="1536" y="2542"/>
                <a:ext cx="53" cy="28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49" name="Rectangle 17"/>
              <p:cNvSpPr>
                <a:spLocks noChangeArrowheads="1"/>
              </p:cNvSpPr>
              <p:nvPr/>
            </p:nvSpPr>
            <p:spPr bwMode="auto">
              <a:xfrm>
                <a:off x="1536" y="2781"/>
                <a:ext cx="53" cy="81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50" name="Rectangle 18"/>
              <p:cNvSpPr>
                <a:spLocks noChangeArrowheads="1"/>
              </p:cNvSpPr>
              <p:nvPr/>
            </p:nvSpPr>
            <p:spPr bwMode="auto">
              <a:xfrm>
                <a:off x="1536" y="3594"/>
                <a:ext cx="53" cy="287"/>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79251" name="Group 19"/>
            <p:cNvGrpSpPr>
              <a:grpSpLocks/>
            </p:cNvGrpSpPr>
            <p:nvPr/>
          </p:nvGrpSpPr>
          <p:grpSpPr bwMode="auto">
            <a:xfrm flipH="1">
              <a:off x="1876" y="2112"/>
              <a:ext cx="341" cy="1776"/>
              <a:chOff x="1685" y="2105"/>
              <a:chExt cx="341" cy="1776"/>
            </a:xfrm>
          </p:grpSpPr>
          <p:grpSp>
            <p:nvGrpSpPr>
              <p:cNvPr id="479252" name="Group 20"/>
              <p:cNvGrpSpPr>
                <a:grpSpLocks/>
              </p:cNvGrpSpPr>
              <p:nvPr/>
            </p:nvGrpSpPr>
            <p:grpSpPr bwMode="auto">
              <a:xfrm>
                <a:off x="1685" y="2153"/>
                <a:ext cx="288" cy="1728"/>
                <a:chOff x="1296" y="2160"/>
                <a:chExt cx="288" cy="1728"/>
              </a:xfrm>
            </p:grpSpPr>
            <p:sp>
              <p:nvSpPr>
                <p:cNvPr id="479253" name="Line 21"/>
                <p:cNvSpPr>
                  <a:spLocks noChangeShapeType="1"/>
                </p:cNvSpPr>
                <p:nvPr/>
              </p:nvSpPr>
              <p:spPr bwMode="auto">
                <a:xfrm flipH="1">
                  <a:off x="1296" y="2160"/>
                  <a:ext cx="14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254" name="Line 22"/>
                <p:cNvSpPr>
                  <a:spLocks noChangeShapeType="1"/>
                </p:cNvSpPr>
                <p:nvPr/>
              </p:nvSpPr>
              <p:spPr bwMode="auto">
                <a:xfrm>
                  <a:off x="1584" y="2304"/>
                  <a:ext cx="0" cy="158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255" name="Line 23"/>
                <p:cNvSpPr>
                  <a:spLocks noChangeShapeType="1"/>
                </p:cNvSpPr>
                <p:nvPr/>
              </p:nvSpPr>
              <p:spPr bwMode="auto">
                <a:xfrm>
                  <a:off x="1440" y="2160"/>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79256" name="Rectangle 24"/>
              <p:cNvSpPr>
                <a:spLocks noChangeArrowheads="1"/>
              </p:cNvSpPr>
              <p:nvPr/>
            </p:nvSpPr>
            <p:spPr bwMode="auto">
              <a:xfrm rot="2700000">
                <a:off x="1829" y="2177"/>
                <a:ext cx="192" cy="4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57" name="Rectangle 25"/>
              <p:cNvSpPr>
                <a:spLocks noChangeArrowheads="1"/>
              </p:cNvSpPr>
              <p:nvPr/>
            </p:nvSpPr>
            <p:spPr bwMode="auto">
              <a:xfrm flipH="1">
                <a:off x="1973" y="2297"/>
                <a:ext cx="53" cy="238"/>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58" name="Rectangle 26"/>
              <p:cNvSpPr>
                <a:spLocks noChangeArrowheads="1"/>
              </p:cNvSpPr>
              <p:nvPr/>
            </p:nvSpPr>
            <p:spPr bwMode="auto">
              <a:xfrm flipH="1">
                <a:off x="1973" y="2535"/>
                <a:ext cx="53" cy="28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59" name="Rectangle 27"/>
              <p:cNvSpPr>
                <a:spLocks noChangeArrowheads="1"/>
              </p:cNvSpPr>
              <p:nvPr/>
            </p:nvSpPr>
            <p:spPr bwMode="auto">
              <a:xfrm>
                <a:off x="1973" y="2774"/>
                <a:ext cx="53" cy="81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60" name="Rectangle 28"/>
              <p:cNvSpPr>
                <a:spLocks noChangeArrowheads="1"/>
              </p:cNvSpPr>
              <p:nvPr/>
            </p:nvSpPr>
            <p:spPr bwMode="auto">
              <a:xfrm>
                <a:off x="1973" y="3587"/>
                <a:ext cx="53" cy="287"/>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79261" name="Group 29"/>
          <p:cNvGrpSpPr>
            <a:grpSpLocks/>
          </p:cNvGrpSpPr>
          <p:nvPr/>
        </p:nvGrpSpPr>
        <p:grpSpPr bwMode="auto">
          <a:xfrm>
            <a:off x="3205163" y="3352800"/>
            <a:ext cx="1538287" cy="2830513"/>
            <a:chOff x="1248" y="2105"/>
            <a:chExt cx="969" cy="1783"/>
          </a:xfrm>
        </p:grpSpPr>
        <p:grpSp>
          <p:nvGrpSpPr>
            <p:cNvPr id="479262" name="Group 30"/>
            <p:cNvGrpSpPr>
              <a:grpSpLocks/>
            </p:cNvGrpSpPr>
            <p:nvPr/>
          </p:nvGrpSpPr>
          <p:grpSpPr bwMode="auto">
            <a:xfrm>
              <a:off x="1248" y="2105"/>
              <a:ext cx="341" cy="1776"/>
              <a:chOff x="1248" y="2112"/>
              <a:chExt cx="341" cy="1776"/>
            </a:xfrm>
          </p:grpSpPr>
          <p:grpSp>
            <p:nvGrpSpPr>
              <p:cNvPr id="479263" name="Group 31"/>
              <p:cNvGrpSpPr>
                <a:grpSpLocks/>
              </p:cNvGrpSpPr>
              <p:nvPr/>
            </p:nvGrpSpPr>
            <p:grpSpPr bwMode="auto">
              <a:xfrm>
                <a:off x="1248" y="2160"/>
                <a:ext cx="288" cy="1728"/>
                <a:chOff x="1296" y="2160"/>
                <a:chExt cx="288" cy="1728"/>
              </a:xfrm>
            </p:grpSpPr>
            <p:sp>
              <p:nvSpPr>
                <p:cNvPr id="479264" name="Line 32"/>
                <p:cNvSpPr>
                  <a:spLocks noChangeShapeType="1"/>
                </p:cNvSpPr>
                <p:nvPr/>
              </p:nvSpPr>
              <p:spPr bwMode="auto">
                <a:xfrm>
                  <a:off x="1296" y="2160"/>
                  <a:ext cx="14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265" name="Line 33"/>
                <p:cNvSpPr>
                  <a:spLocks noChangeShapeType="1"/>
                </p:cNvSpPr>
                <p:nvPr/>
              </p:nvSpPr>
              <p:spPr bwMode="auto">
                <a:xfrm>
                  <a:off x="1584" y="2304"/>
                  <a:ext cx="0" cy="158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266" name="Line 34"/>
                <p:cNvSpPr>
                  <a:spLocks noChangeShapeType="1"/>
                </p:cNvSpPr>
                <p:nvPr/>
              </p:nvSpPr>
              <p:spPr bwMode="auto">
                <a:xfrm>
                  <a:off x="1440" y="2160"/>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79267" name="Rectangle 35"/>
              <p:cNvSpPr>
                <a:spLocks noChangeArrowheads="1"/>
              </p:cNvSpPr>
              <p:nvPr/>
            </p:nvSpPr>
            <p:spPr bwMode="auto">
              <a:xfrm rot="2700000">
                <a:off x="1392" y="2184"/>
                <a:ext cx="192" cy="4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68" name="Rectangle 36"/>
              <p:cNvSpPr>
                <a:spLocks noChangeArrowheads="1"/>
              </p:cNvSpPr>
              <p:nvPr/>
            </p:nvSpPr>
            <p:spPr bwMode="auto">
              <a:xfrm>
                <a:off x="1536" y="2304"/>
                <a:ext cx="53" cy="238"/>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69" name="Rectangle 37"/>
              <p:cNvSpPr>
                <a:spLocks noChangeArrowheads="1"/>
              </p:cNvSpPr>
              <p:nvPr/>
            </p:nvSpPr>
            <p:spPr bwMode="auto">
              <a:xfrm>
                <a:off x="1536" y="2542"/>
                <a:ext cx="53" cy="28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70" name="Rectangle 38"/>
              <p:cNvSpPr>
                <a:spLocks noChangeArrowheads="1"/>
              </p:cNvSpPr>
              <p:nvPr/>
            </p:nvSpPr>
            <p:spPr bwMode="auto">
              <a:xfrm>
                <a:off x="1536" y="2781"/>
                <a:ext cx="53" cy="81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71" name="Rectangle 39"/>
              <p:cNvSpPr>
                <a:spLocks noChangeArrowheads="1"/>
              </p:cNvSpPr>
              <p:nvPr/>
            </p:nvSpPr>
            <p:spPr bwMode="auto">
              <a:xfrm>
                <a:off x="1536" y="3594"/>
                <a:ext cx="53" cy="287"/>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79272" name="Group 40"/>
            <p:cNvGrpSpPr>
              <a:grpSpLocks/>
            </p:cNvGrpSpPr>
            <p:nvPr/>
          </p:nvGrpSpPr>
          <p:grpSpPr bwMode="auto">
            <a:xfrm flipH="1">
              <a:off x="1876" y="2112"/>
              <a:ext cx="341" cy="1776"/>
              <a:chOff x="1685" y="2105"/>
              <a:chExt cx="341" cy="1776"/>
            </a:xfrm>
          </p:grpSpPr>
          <p:grpSp>
            <p:nvGrpSpPr>
              <p:cNvPr id="479273" name="Group 41"/>
              <p:cNvGrpSpPr>
                <a:grpSpLocks/>
              </p:cNvGrpSpPr>
              <p:nvPr/>
            </p:nvGrpSpPr>
            <p:grpSpPr bwMode="auto">
              <a:xfrm>
                <a:off x="1685" y="2153"/>
                <a:ext cx="288" cy="1728"/>
                <a:chOff x="1296" y="2160"/>
                <a:chExt cx="288" cy="1728"/>
              </a:xfrm>
            </p:grpSpPr>
            <p:sp>
              <p:nvSpPr>
                <p:cNvPr id="479274" name="Line 42"/>
                <p:cNvSpPr>
                  <a:spLocks noChangeShapeType="1"/>
                </p:cNvSpPr>
                <p:nvPr/>
              </p:nvSpPr>
              <p:spPr bwMode="auto">
                <a:xfrm flipH="1">
                  <a:off x="1296" y="2160"/>
                  <a:ext cx="14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275" name="Line 43"/>
                <p:cNvSpPr>
                  <a:spLocks noChangeShapeType="1"/>
                </p:cNvSpPr>
                <p:nvPr/>
              </p:nvSpPr>
              <p:spPr bwMode="auto">
                <a:xfrm>
                  <a:off x="1584" y="2304"/>
                  <a:ext cx="0" cy="158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276" name="Line 44"/>
                <p:cNvSpPr>
                  <a:spLocks noChangeShapeType="1"/>
                </p:cNvSpPr>
                <p:nvPr/>
              </p:nvSpPr>
              <p:spPr bwMode="auto">
                <a:xfrm>
                  <a:off x="1440" y="2160"/>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79277" name="Rectangle 45"/>
              <p:cNvSpPr>
                <a:spLocks noChangeArrowheads="1"/>
              </p:cNvSpPr>
              <p:nvPr/>
            </p:nvSpPr>
            <p:spPr bwMode="auto">
              <a:xfrm rot="2700000">
                <a:off x="1829" y="2177"/>
                <a:ext cx="192" cy="4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78" name="Rectangle 46"/>
              <p:cNvSpPr>
                <a:spLocks noChangeArrowheads="1"/>
              </p:cNvSpPr>
              <p:nvPr/>
            </p:nvSpPr>
            <p:spPr bwMode="auto">
              <a:xfrm flipH="1">
                <a:off x="1973" y="2297"/>
                <a:ext cx="53" cy="238"/>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79" name="Rectangle 47"/>
              <p:cNvSpPr>
                <a:spLocks noChangeArrowheads="1"/>
              </p:cNvSpPr>
              <p:nvPr/>
            </p:nvSpPr>
            <p:spPr bwMode="auto">
              <a:xfrm flipH="1">
                <a:off x="1973" y="2535"/>
                <a:ext cx="53" cy="28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80" name="Rectangle 48"/>
              <p:cNvSpPr>
                <a:spLocks noChangeArrowheads="1"/>
              </p:cNvSpPr>
              <p:nvPr/>
            </p:nvSpPr>
            <p:spPr bwMode="auto">
              <a:xfrm>
                <a:off x="1973" y="2774"/>
                <a:ext cx="53" cy="81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81" name="Rectangle 49"/>
              <p:cNvSpPr>
                <a:spLocks noChangeArrowheads="1"/>
              </p:cNvSpPr>
              <p:nvPr/>
            </p:nvSpPr>
            <p:spPr bwMode="auto">
              <a:xfrm>
                <a:off x="1973" y="3587"/>
                <a:ext cx="53" cy="287"/>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79282" name="Group 50"/>
          <p:cNvGrpSpPr>
            <a:grpSpLocks/>
          </p:cNvGrpSpPr>
          <p:nvPr/>
        </p:nvGrpSpPr>
        <p:grpSpPr bwMode="auto">
          <a:xfrm>
            <a:off x="4495800" y="3352800"/>
            <a:ext cx="1538288" cy="2830513"/>
            <a:chOff x="1248" y="2105"/>
            <a:chExt cx="969" cy="1783"/>
          </a:xfrm>
        </p:grpSpPr>
        <p:grpSp>
          <p:nvGrpSpPr>
            <p:cNvPr id="479283" name="Group 51"/>
            <p:cNvGrpSpPr>
              <a:grpSpLocks/>
            </p:cNvGrpSpPr>
            <p:nvPr/>
          </p:nvGrpSpPr>
          <p:grpSpPr bwMode="auto">
            <a:xfrm>
              <a:off x="1248" y="2105"/>
              <a:ext cx="341" cy="1776"/>
              <a:chOff x="1248" y="2112"/>
              <a:chExt cx="341" cy="1776"/>
            </a:xfrm>
          </p:grpSpPr>
          <p:grpSp>
            <p:nvGrpSpPr>
              <p:cNvPr id="479284" name="Group 52"/>
              <p:cNvGrpSpPr>
                <a:grpSpLocks/>
              </p:cNvGrpSpPr>
              <p:nvPr/>
            </p:nvGrpSpPr>
            <p:grpSpPr bwMode="auto">
              <a:xfrm>
                <a:off x="1248" y="2160"/>
                <a:ext cx="288" cy="1728"/>
                <a:chOff x="1296" y="2160"/>
                <a:chExt cx="288" cy="1728"/>
              </a:xfrm>
            </p:grpSpPr>
            <p:sp>
              <p:nvSpPr>
                <p:cNvPr id="479285" name="Line 53"/>
                <p:cNvSpPr>
                  <a:spLocks noChangeShapeType="1"/>
                </p:cNvSpPr>
                <p:nvPr/>
              </p:nvSpPr>
              <p:spPr bwMode="auto">
                <a:xfrm>
                  <a:off x="1296" y="2160"/>
                  <a:ext cx="14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286" name="Line 54"/>
                <p:cNvSpPr>
                  <a:spLocks noChangeShapeType="1"/>
                </p:cNvSpPr>
                <p:nvPr/>
              </p:nvSpPr>
              <p:spPr bwMode="auto">
                <a:xfrm>
                  <a:off x="1584" y="2304"/>
                  <a:ext cx="0" cy="158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287" name="Line 55"/>
                <p:cNvSpPr>
                  <a:spLocks noChangeShapeType="1"/>
                </p:cNvSpPr>
                <p:nvPr/>
              </p:nvSpPr>
              <p:spPr bwMode="auto">
                <a:xfrm>
                  <a:off x="1440" y="2160"/>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79288" name="Rectangle 56"/>
              <p:cNvSpPr>
                <a:spLocks noChangeArrowheads="1"/>
              </p:cNvSpPr>
              <p:nvPr/>
            </p:nvSpPr>
            <p:spPr bwMode="auto">
              <a:xfrm rot="2700000">
                <a:off x="1392" y="2184"/>
                <a:ext cx="192" cy="4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89" name="Rectangle 57"/>
              <p:cNvSpPr>
                <a:spLocks noChangeArrowheads="1"/>
              </p:cNvSpPr>
              <p:nvPr/>
            </p:nvSpPr>
            <p:spPr bwMode="auto">
              <a:xfrm>
                <a:off x="1536" y="2304"/>
                <a:ext cx="53" cy="238"/>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90" name="Rectangle 58"/>
              <p:cNvSpPr>
                <a:spLocks noChangeArrowheads="1"/>
              </p:cNvSpPr>
              <p:nvPr/>
            </p:nvSpPr>
            <p:spPr bwMode="auto">
              <a:xfrm>
                <a:off x="1536" y="2542"/>
                <a:ext cx="53" cy="28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91" name="Rectangle 59"/>
              <p:cNvSpPr>
                <a:spLocks noChangeArrowheads="1"/>
              </p:cNvSpPr>
              <p:nvPr/>
            </p:nvSpPr>
            <p:spPr bwMode="auto">
              <a:xfrm>
                <a:off x="1536" y="2781"/>
                <a:ext cx="53" cy="81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92" name="Rectangle 60"/>
              <p:cNvSpPr>
                <a:spLocks noChangeArrowheads="1"/>
              </p:cNvSpPr>
              <p:nvPr/>
            </p:nvSpPr>
            <p:spPr bwMode="auto">
              <a:xfrm>
                <a:off x="1536" y="3594"/>
                <a:ext cx="53" cy="287"/>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79293" name="Group 61"/>
            <p:cNvGrpSpPr>
              <a:grpSpLocks/>
            </p:cNvGrpSpPr>
            <p:nvPr/>
          </p:nvGrpSpPr>
          <p:grpSpPr bwMode="auto">
            <a:xfrm flipH="1">
              <a:off x="1876" y="2112"/>
              <a:ext cx="341" cy="1776"/>
              <a:chOff x="1685" y="2105"/>
              <a:chExt cx="341" cy="1776"/>
            </a:xfrm>
          </p:grpSpPr>
          <p:grpSp>
            <p:nvGrpSpPr>
              <p:cNvPr id="479294" name="Group 62"/>
              <p:cNvGrpSpPr>
                <a:grpSpLocks/>
              </p:cNvGrpSpPr>
              <p:nvPr/>
            </p:nvGrpSpPr>
            <p:grpSpPr bwMode="auto">
              <a:xfrm>
                <a:off x="1685" y="2153"/>
                <a:ext cx="288" cy="1728"/>
                <a:chOff x="1296" y="2160"/>
                <a:chExt cx="288" cy="1728"/>
              </a:xfrm>
            </p:grpSpPr>
            <p:sp>
              <p:nvSpPr>
                <p:cNvPr id="479295" name="Line 63"/>
                <p:cNvSpPr>
                  <a:spLocks noChangeShapeType="1"/>
                </p:cNvSpPr>
                <p:nvPr/>
              </p:nvSpPr>
              <p:spPr bwMode="auto">
                <a:xfrm flipH="1">
                  <a:off x="1296" y="2160"/>
                  <a:ext cx="14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296" name="Line 64"/>
                <p:cNvSpPr>
                  <a:spLocks noChangeShapeType="1"/>
                </p:cNvSpPr>
                <p:nvPr/>
              </p:nvSpPr>
              <p:spPr bwMode="auto">
                <a:xfrm>
                  <a:off x="1584" y="2304"/>
                  <a:ext cx="0" cy="158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297" name="Line 65"/>
                <p:cNvSpPr>
                  <a:spLocks noChangeShapeType="1"/>
                </p:cNvSpPr>
                <p:nvPr/>
              </p:nvSpPr>
              <p:spPr bwMode="auto">
                <a:xfrm>
                  <a:off x="1440" y="2160"/>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79298" name="Rectangle 66"/>
              <p:cNvSpPr>
                <a:spLocks noChangeArrowheads="1"/>
              </p:cNvSpPr>
              <p:nvPr/>
            </p:nvSpPr>
            <p:spPr bwMode="auto">
              <a:xfrm rot="2700000">
                <a:off x="1829" y="2177"/>
                <a:ext cx="192" cy="4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99" name="Rectangle 67"/>
              <p:cNvSpPr>
                <a:spLocks noChangeArrowheads="1"/>
              </p:cNvSpPr>
              <p:nvPr/>
            </p:nvSpPr>
            <p:spPr bwMode="auto">
              <a:xfrm flipH="1">
                <a:off x="1973" y="2297"/>
                <a:ext cx="53" cy="238"/>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300" name="Rectangle 68"/>
              <p:cNvSpPr>
                <a:spLocks noChangeArrowheads="1"/>
              </p:cNvSpPr>
              <p:nvPr/>
            </p:nvSpPr>
            <p:spPr bwMode="auto">
              <a:xfrm flipH="1">
                <a:off x="1973" y="2535"/>
                <a:ext cx="53" cy="28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301" name="Rectangle 69"/>
              <p:cNvSpPr>
                <a:spLocks noChangeArrowheads="1"/>
              </p:cNvSpPr>
              <p:nvPr/>
            </p:nvSpPr>
            <p:spPr bwMode="auto">
              <a:xfrm>
                <a:off x="1973" y="2774"/>
                <a:ext cx="53" cy="81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302" name="Rectangle 70"/>
              <p:cNvSpPr>
                <a:spLocks noChangeArrowheads="1"/>
              </p:cNvSpPr>
              <p:nvPr/>
            </p:nvSpPr>
            <p:spPr bwMode="auto">
              <a:xfrm>
                <a:off x="1973" y="3587"/>
                <a:ext cx="53" cy="287"/>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79303" name="Group 71"/>
          <p:cNvGrpSpPr>
            <a:grpSpLocks/>
          </p:cNvGrpSpPr>
          <p:nvPr/>
        </p:nvGrpSpPr>
        <p:grpSpPr bwMode="auto">
          <a:xfrm>
            <a:off x="5805488" y="3352800"/>
            <a:ext cx="1538287" cy="2830513"/>
            <a:chOff x="1248" y="2105"/>
            <a:chExt cx="969" cy="1783"/>
          </a:xfrm>
        </p:grpSpPr>
        <p:grpSp>
          <p:nvGrpSpPr>
            <p:cNvPr id="479304" name="Group 72"/>
            <p:cNvGrpSpPr>
              <a:grpSpLocks/>
            </p:cNvGrpSpPr>
            <p:nvPr/>
          </p:nvGrpSpPr>
          <p:grpSpPr bwMode="auto">
            <a:xfrm>
              <a:off x="1248" y="2105"/>
              <a:ext cx="341" cy="1776"/>
              <a:chOff x="1248" y="2112"/>
              <a:chExt cx="341" cy="1776"/>
            </a:xfrm>
          </p:grpSpPr>
          <p:grpSp>
            <p:nvGrpSpPr>
              <p:cNvPr id="479305" name="Group 73"/>
              <p:cNvGrpSpPr>
                <a:grpSpLocks/>
              </p:cNvGrpSpPr>
              <p:nvPr/>
            </p:nvGrpSpPr>
            <p:grpSpPr bwMode="auto">
              <a:xfrm>
                <a:off x="1248" y="2160"/>
                <a:ext cx="288" cy="1728"/>
                <a:chOff x="1296" y="2160"/>
                <a:chExt cx="288" cy="1728"/>
              </a:xfrm>
            </p:grpSpPr>
            <p:sp>
              <p:nvSpPr>
                <p:cNvPr id="479306" name="Line 74"/>
                <p:cNvSpPr>
                  <a:spLocks noChangeShapeType="1"/>
                </p:cNvSpPr>
                <p:nvPr/>
              </p:nvSpPr>
              <p:spPr bwMode="auto">
                <a:xfrm>
                  <a:off x="1296" y="2160"/>
                  <a:ext cx="14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307" name="Line 75"/>
                <p:cNvSpPr>
                  <a:spLocks noChangeShapeType="1"/>
                </p:cNvSpPr>
                <p:nvPr/>
              </p:nvSpPr>
              <p:spPr bwMode="auto">
                <a:xfrm>
                  <a:off x="1584" y="2304"/>
                  <a:ext cx="0" cy="158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308" name="Line 76"/>
                <p:cNvSpPr>
                  <a:spLocks noChangeShapeType="1"/>
                </p:cNvSpPr>
                <p:nvPr/>
              </p:nvSpPr>
              <p:spPr bwMode="auto">
                <a:xfrm>
                  <a:off x="1440" y="2160"/>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79309" name="Rectangle 77"/>
              <p:cNvSpPr>
                <a:spLocks noChangeArrowheads="1"/>
              </p:cNvSpPr>
              <p:nvPr/>
            </p:nvSpPr>
            <p:spPr bwMode="auto">
              <a:xfrm rot="2700000">
                <a:off x="1392" y="2184"/>
                <a:ext cx="192" cy="4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310" name="Rectangle 78"/>
              <p:cNvSpPr>
                <a:spLocks noChangeArrowheads="1"/>
              </p:cNvSpPr>
              <p:nvPr/>
            </p:nvSpPr>
            <p:spPr bwMode="auto">
              <a:xfrm>
                <a:off x="1536" y="2304"/>
                <a:ext cx="53" cy="238"/>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311" name="Rectangle 79"/>
              <p:cNvSpPr>
                <a:spLocks noChangeArrowheads="1"/>
              </p:cNvSpPr>
              <p:nvPr/>
            </p:nvSpPr>
            <p:spPr bwMode="auto">
              <a:xfrm>
                <a:off x="1536" y="2542"/>
                <a:ext cx="53" cy="28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312" name="Rectangle 80"/>
              <p:cNvSpPr>
                <a:spLocks noChangeArrowheads="1"/>
              </p:cNvSpPr>
              <p:nvPr/>
            </p:nvSpPr>
            <p:spPr bwMode="auto">
              <a:xfrm>
                <a:off x="1536" y="2781"/>
                <a:ext cx="53" cy="81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313" name="Rectangle 81"/>
              <p:cNvSpPr>
                <a:spLocks noChangeArrowheads="1"/>
              </p:cNvSpPr>
              <p:nvPr/>
            </p:nvSpPr>
            <p:spPr bwMode="auto">
              <a:xfrm>
                <a:off x="1536" y="3594"/>
                <a:ext cx="53" cy="287"/>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79314" name="Group 82"/>
            <p:cNvGrpSpPr>
              <a:grpSpLocks/>
            </p:cNvGrpSpPr>
            <p:nvPr/>
          </p:nvGrpSpPr>
          <p:grpSpPr bwMode="auto">
            <a:xfrm flipH="1">
              <a:off x="1876" y="2112"/>
              <a:ext cx="341" cy="1776"/>
              <a:chOff x="1685" y="2105"/>
              <a:chExt cx="341" cy="1776"/>
            </a:xfrm>
          </p:grpSpPr>
          <p:grpSp>
            <p:nvGrpSpPr>
              <p:cNvPr id="479315" name="Group 83"/>
              <p:cNvGrpSpPr>
                <a:grpSpLocks/>
              </p:cNvGrpSpPr>
              <p:nvPr/>
            </p:nvGrpSpPr>
            <p:grpSpPr bwMode="auto">
              <a:xfrm>
                <a:off x="1685" y="2153"/>
                <a:ext cx="288" cy="1728"/>
                <a:chOff x="1296" y="2160"/>
                <a:chExt cx="288" cy="1728"/>
              </a:xfrm>
            </p:grpSpPr>
            <p:sp>
              <p:nvSpPr>
                <p:cNvPr id="479316" name="Line 84"/>
                <p:cNvSpPr>
                  <a:spLocks noChangeShapeType="1"/>
                </p:cNvSpPr>
                <p:nvPr/>
              </p:nvSpPr>
              <p:spPr bwMode="auto">
                <a:xfrm flipH="1">
                  <a:off x="1296" y="2160"/>
                  <a:ext cx="14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317" name="Line 85"/>
                <p:cNvSpPr>
                  <a:spLocks noChangeShapeType="1"/>
                </p:cNvSpPr>
                <p:nvPr/>
              </p:nvSpPr>
              <p:spPr bwMode="auto">
                <a:xfrm>
                  <a:off x="1584" y="2304"/>
                  <a:ext cx="0" cy="158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318" name="Line 86"/>
                <p:cNvSpPr>
                  <a:spLocks noChangeShapeType="1"/>
                </p:cNvSpPr>
                <p:nvPr/>
              </p:nvSpPr>
              <p:spPr bwMode="auto">
                <a:xfrm>
                  <a:off x="1440" y="2160"/>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79319" name="Rectangle 87"/>
              <p:cNvSpPr>
                <a:spLocks noChangeArrowheads="1"/>
              </p:cNvSpPr>
              <p:nvPr/>
            </p:nvSpPr>
            <p:spPr bwMode="auto">
              <a:xfrm rot="2700000">
                <a:off x="1829" y="2177"/>
                <a:ext cx="192" cy="4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320" name="Rectangle 88"/>
              <p:cNvSpPr>
                <a:spLocks noChangeArrowheads="1"/>
              </p:cNvSpPr>
              <p:nvPr/>
            </p:nvSpPr>
            <p:spPr bwMode="auto">
              <a:xfrm flipH="1">
                <a:off x="1973" y="2297"/>
                <a:ext cx="53" cy="238"/>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321" name="Rectangle 89"/>
              <p:cNvSpPr>
                <a:spLocks noChangeArrowheads="1"/>
              </p:cNvSpPr>
              <p:nvPr/>
            </p:nvSpPr>
            <p:spPr bwMode="auto">
              <a:xfrm flipH="1">
                <a:off x="1973" y="2535"/>
                <a:ext cx="53" cy="28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322" name="Rectangle 90"/>
              <p:cNvSpPr>
                <a:spLocks noChangeArrowheads="1"/>
              </p:cNvSpPr>
              <p:nvPr/>
            </p:nvSpPr>
            <p:spPr bwMode="auto">
              <a:xfrm>
                <a:off x="1973" y="2774"/>
                <a:ext cx="53" cy="81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323" name="Rectangle 91"/>
              <p:cNvSpPr>
                <a:spLocks noChangeArrowheads="1"/>
              </p:cNvSpPr>
              <p:nvPr/>
            </p:nvSpPr>
            <p:spPr bwMode="auto">
              <a:xfrm>
                <a:off x="1973" y="3587"/>
                <a:ext cx="53" cy="287"/>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479324" name="Rectangle 92"/>
          <p:cNvSpPr>
            <a:spLocks noChangeArrowheads="1"/>
          </p:cNvSpPr>
          <p:nvPr/>
        </p:nvSpPr>
        <p:spPr bwMode="auto">
          <a:xfrm>
            <a:off x="1981200" y="6464300"/>
            <a:ext cx="2533650" cy="74613"/>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325" name="Rectangle 93"/>
          <p:cNvSpPr>
            <a:spLocks noChangeArrowheads="1"/>
          </p:cNvSpPr>
          <p:nvPr/>
        </p:nvSpPr>
        <p:spPr bwMode="auto">
          <a:xfrm>
            <a:off x="4514850" y="6464300"/>
            <a:ext cx="2828925" cy="76200"/>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326" name="Rectangle 94"/>
          <p:cNvSpPr>
            <a:spLocks noChangeArrowheads="1"/>
          </p:cNvSpPr>
          <p:nvPr/>
        </p:nvSpPr>
        <p:spPr bwMode="auto">
          <a:xfrm>
            <a:off x="7343775" y="6464300"/>
            <a:ext cx="954088" cy="74613"/>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327" name="Text Box 95"/>
          <p:cNvSpPr txBox="1">
            <a:spLocks noChangeArrowheads="1"/>
          </p:cNvSpPr>
          <p:nvPr/>
        </p:nvSpPr>
        <p:spPr bwMode="auto">
          <a:xfrm>
            <a:off x="292100" y="1798638"/>
            <a:ext cx="3028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atin typeface="Arial" charset="0"/>
              </a:rPr>
              <a:t>Front Window and Radiator </a:t>
            </a:r>
          </a:p>
        </p:txBody>
      </p:sp>
      <p:sp>
        <p:nvSpPr>
          <p:cNvPr id="479328" name="Line 96"/>
          <p:cNvSpPr>
            <a:spLocks noChangeShapeType="1"/>
          </p:cNvSpPr>
          <p:nvPr/>
        </p:nvSpPr>
        <p:spPr bwMode="auto">
          <a:xfrm>
            <a:off x="3205163" y="2008188"/>
            <a:ext cx="419100" cy="41275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329" name="Text Box 97"/>
          <p:cNvSpPr txBox="1">
            <a:spLocks noChangeArrowheads="1"/>
          </p:cNvSpPr>
          <p:nvPr/>
        </p:nvSpPr>
        <p:spPr bwMode="auto">
          <a:xfrm>
            <a:off x="0" y="2660650"/>
            <a:ext cx="18065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b="1" dirty="0">
                <a:solidFill>
                  <a:srgbClr val="FF0000"/>
                </a:solidFill>
                <a:latin typeface="Arial" charset="0"/>
              </a:rPr>
              <a:t>Photocathode</a:t>
            </a:r>
          </a:p>
        </p:txBody>
      </p:sp>
      <p:sp>
        <p:nvSpPr>
          <p:cNvPr id="479330" name="Text Box 98"/>
          <p:cNvSpPr txBox="1">
            <a:spLocks noChangeArrowheads="1"/>
          </p:cNvSpPr>
          <p:nvPr/>
        </p:nvSpPr>
        <p:spPr bwMode="auto">
          <a:xfrm>
            <a:off x="0" y="3124200"/>
            <a:ext cx="16144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atin typeface="Arial" charset="0"/>
              </a:rPr>
              <a:t>Pump Gap</a:t>
            </a:r>
          </a:p>
        </p:txBody>
      </p:sp>
      <p:sp>
        <p:nvSpPr>
          <p:cNvPr id="479331" name="Text Box 99"/>
          <p:cNvSpPr txBox="1">
            <a:spLocks noChangeArrowheads="1"/>
          </p:cNvSpPr>
          <p:nvPr/>
        </p:nvSpPr>
        <p:spPr bwMode="auto">
          <a:xfrm>
            <a:off x="-1" y="3668713"/>
            <a:ext cx="210740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US" sz="1600" b="1" dirty="0">
                <a:solidFill>
                  <a:srgbClr val="FF0000"/>
                </a:solidFill>
                <a:latin typeface="Arial" charset="0"/>
              </a:rPr>
              <a:t>High Emissivity Material</a:t>
            </a:r>
          </a:p>
        </p:txBody>
      </p:sp>
      <p:sp>
        <p:nvSpPr>
          <p:cNvPr id="479332" name="Rectangle 100"/>
          <p:cNvSpPr>
            <a:spLocks noChangeArrowheads="1"/>
          </p:cNvSpPr>
          <p:nvPr/>
        </p:nvSpPr>
        <p:spPr bwMode="auto">
          <a:xfrm>
            <a:off x="7497763" y="3646488"/>
            <a:ext cx="1758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atin typeface="Arial" charset="0"/>
              </a:rPr>
              <a:t>Low Emissivity Material</a:t>
            </a:r>
          </a:p>
        </p:txBody>
      </p:sp>
      <p:sp>
        <p:nvSpPr>
          <p:cNvPr id="479333" name="Rectangle 101"/>
          <p:cNvSpPr>
            <a:spLocks noChangeArrowheads="1"/>
          </p:cNvSpPr>
          <p:nvPr/>
        </p:nvSpPr>
        <p:spPr bwMode="auto">
          <a:xfrm>
            <a:off x="7605713" y="4619625"/>
            <a:ext cx="1614487"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atin typeface="Arial" charset="0"/>
              </a:rPr>
              <a:t>`Normal’ MCP pore material</a:t>
            </a:r>
          </a:p>
        </p:txBody>
      </p:sp>
      <p:sp>
        <p:nvSpPr>
          <p:cNvPr id="479334" name="Text Box 102"/>
          <p:cNvSpPr txBox="1">
            <a:spLocks noChangeArrowheads="1"/>
          </p:cNvSpPr>
          <p:nvPr/>
        </p:nvSpPr>
        <p:spPr bwMode="auto">
          <a:xfrm>
            <a:off x="1588" y="5387975"/>
            <a:ext cx="18065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atin typeface="Arial" charset="0"/>
              </a:rPr>
              <a:t>Gold Anode</a:t>
            </a:r>
          </a:p>
        </p:txBody>
      </p:sp>
      <p:sp>
        <p:nvSpPr>
          <p:cNvPr id="479335" name="Text Box 103"/>
          <p:cNvSpPr txBox="1">
            <a:spLocks noChangeArrowheads="1"/>
          </p:cNvSpPr>
          <p:nvPr/>
        </p:nvSpPr>
        <p:spPr bwMode="auto">
          <a:xfrm>
            <a:off x="6924675" y="5462588"/>
            <a:ext cx="1979613"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600">
                <a:latin typeface="Arial" charset="0"/>
              </a:rPr>
              <a:t>50 Ohm Transmission Line</a:t>
            </a:r>
          </a:p>
        </p:txBody>
      </p:sp>
      <p:sp>
        <p:nvSpPr>
          <p:cNvPr id="479336" name="Text Box 104"/>
          <p:cNvSpPr txBox="1">
            <a:spLocks noChangeArrowheads="1"/>
          </p:cNvSpPr>
          <p:nvPr/>
        </p:nvSpPr>
        <p:spPr bwMode="auto">
          <a:xfrm>
            <a:off x="0" y="5916613"/>
            <a:ext cx="1257300" cy="6413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b="1" dirty="0">
                <a:solidFill>
                  <a:srgbClr val="FF0000"/>
                </a:solidFill>
                <a:latin typeface="Arial" charset="0"/>
              </a:rPr>
              <a:t>Rogers PC Card</a:t>
            </a:r>
          </a:p>
        </p:txBody>
      </p:sp>
      <p:sp>
        <p:nvSpPr>
          <p:cNvPr id="479337" name="Text Box 105"/>
          <p:cNvSpPr txBox="1">
            <a:spLocks noChangeArrowheads="1"/>
          </p:cNvSpPr>
          <p:nvPr/>
        </p:nvSpPr>
        <p:spPr bwMode="auto">
          <a:xfrm>
            <a:off x="461963" y="6540500"/>
            <a:ext cx="51530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atin typeface="Arial" charset="0"/>
              </a:rPr>
              <a:t>Capacitive Pickup to Sampling Readout </a:t>
            </a:r>
          </a:p>
        </p:txBody>
      </p:sp>
      <p:sp>
        <p:nvSpPr>
          <p:cNvPr id="479338" name="Line 106"/>
          <p:cNvSpPr>
            <a:spLocks noChangeShapeType="1"/>
          </p:cNvSpPr>
          <p:nvPr/>
        </p:nvSpPr>
        <p:spPr bwMode="auto">
          <a:xfrm>
            <a:off x="1614488" y="2898775"/>
            <a:ext cx="1423987" cy="592138"/>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339" name="Line 107"/>
          <p:cNvSpPr>
            <a:spLocks noChangeShapeType="1"/>
          </p:cNvSpPr>
          <p:nvPr/>
        </p:nvSpPr>
        <p:spPr bwMode="auto">
          <a:xfrm flipV="1">
            <a:off x="1257300" y="3286125"/>
            <a:ext cx="723900" cy="55563"/>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341" name="Line 109"/>
          <p:cNvSpPr>
            <a:spLocks noChangeShapeType="1"/>
          </p:cNvSpPr>
          <p:nvPr/>
        </p:nvSpPr>
        <p:spPr bwMode="auto">
          <a:xfrm>
            <a:off x="1614488" y="3865563"/>
            <a:ext cx="709612" cy="384175"/>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342" name="Line 110"/>
          <p:cNvSpPr>
            <a:spLocks noChangeShapeType="1"/>
          </p:cNvSpPr>
          <p:nvPr/>
        </p:nvSpPr>
        <p:spPr bwMode="auto">
          <a:xfrm flipH="1" flipV="1">
            <a:off x="6924675" y="3865563"/>
            <a:ext cx="573088" cy="0"/>
          </a:xfrm>
          <a:prstGeom prst="line">
            <a:avLst/>
          </a:prstGeom>
          <a:noFill/>
          <a:ln w="28575">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343" name="Line 111"/>
          <p:cNvSpPr>
            <a:spLocks noChangeShapeType="1"/>
          </p:cNvSpPr>
          <p:nvPr/>
        </p:nvSpPr>
        <p:spPr bwMode="auto">
          <a:xfrm flipH="1" flipV="1">
            <a:off x="7000875" y="4865688"/>
            <a:ext cx="604838" cy="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344" name="Line 112"/>
          <p:cNvSpPr>
            <a:spLocks noChangeShapeType="1"/>
          </p:cNvSpPr>
          <p:nvPr/>
        </p:nvSpPr>
        <p:spPr bwMode="auto">
          <a:xfrm>
            <a:off x="1470025" y="5535613"/>
            <a:ext cx="854075" cy="355600"/>
          </a:xfrm>
          <a:prstGeom prst="line">
            <a:avLst/>
          </a:prstGeom>
          <a:noFill/>
          <a:ln w="28575">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345" name="Line 113"/>
          <p:cNvSpPr>
            <a:spLocks noChangeShapeType="1"/>
          </p:cNvSpPr>
          <p:nvPr/>
        </p:nvSpPr>
        <p:spPr bwMode="auto">
          <a:xfrm flipV="1">
            <a:off x="4610100" y="6584950"/>
            <a:ext cx="595313" cy="139700"/>
          </a:xfrm>
          <a:prstGeom prst="line">
            <a:avLst/>
          </a:prstGeom>
          <a:noFill/>
          <a:ln w="28575">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346" name="Line 114"/>
          <p:cNvSpPr>
            <a:spLocks noChangeShapeType="1"/>
          </p:cNvSpPr>
          <p:nvPr/>
        </p:nvSpPr>
        <p:spPr bwMode="auto">
          <a:xfrm flipH="1">
            <a:off x="8053388" y="6010275"/>
            <a:ext cx="266700" cy="88900"/>
          </a:xfrm>
          <a:prstGeom prst="line">
            <a:avLst/>
          </a:prstGeom>
          <a:noFill/>
          <a:ln w="28575">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347" name="Line 115"/>
          <p:cNvSpPr>
            <a:spLocks noChangeShapeType="1"/>
          </p:cNvSpPr>
          <p:nvPr/>
        </p:nvSpPr>
        <p:spPr bwMode="auto">
          <a:xfrm>
            <a:off x="1049338" y="6386513"/>
            <a:ext cx="854075" cy="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349" name="Text Box 117"/>
          <p:cNvSpPr txBox="1">
            <a:spLocks noChangeArrowheads="1"/>
          </p:cNvSpPr>
          <p:nvPr/>
        </p:nvSpPr>
        <p:spPr bwMode="auto">
          <a:xfrm>
            <a:off x="5486400" y="1371600"/>
            <a:ext cx="3352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N.B.- this is a `cartoon’- working on workable designs-join us…</a:t>
            </a:r>
          </a:p>
        </p:txBody>
      </p:sp>
      <p:sp>
        <p:nvSpPr>
          <p:cNvPr id="2" name="TextBox 1"/>
          <p:cNvSpPr txBox="1"/>
          <p:nvPr/>
        </p:nvSpPr>
        <p:spPr>
          <a:xfrm>
            <a:off x="628649" y="914400"/>
            <a:ext cx="7558089" cy="400110"/>
          </a:xfrm>
          <a:prstGeom prst="rect">
            <a:avLst/>
          </a:prstGeom>
          <a:noFill/>
        </p:spPr>
        <p:txBody>
          <a:bodyPr wrap="square" rtlCol="0">
            <a:spAutoFit/>
          </a:bodyPr>
          <a:lstStyle/>
          <a:p>
            <a:r>
              <a:rPr lang="en-US" sz="2000" b="1" dirty="0" smtClean="0">
                <a:solidFill>
                  <a:srgbClr val="FF0000"/>
                </a:solidFill>
              </a:rPr>
              <a:t>Funnel pore with reflection cathode, dynode rings, ceramic anode,…</a:t>
            </a:r>
          </a:p>
        </p:txBody>
      </p:sp>
    </p:spTree>
    <p:extLst>
      <p:ext uri="{BB962C8B-B14F-4D97-AF65-F5344CB8AC3E}">
        <p14:creationId xmlns:p14="http://schemas.microsoft.com/office/powerpoint/2010/main" val="27792929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9372600" cy="978794"/>
          </a:xfrm>
          <a:ln>
            <a:noFill/>
          </a:ln>
        </p:spPr>
        <p:txBody>
          <a:bodyPr>
            <a:noAutofit/>
          </a:bodyPr>
          <a:lstStyle/>
          <a:p>
            <a:pPr lvl="1" algn="ctr" rtl="0">
              <a:spcBef>
                <a:spcPct val="0"/>
              </a:spcBef>
            </a:pPr>
            <a:r>
              <a:rPr lang="en-US" sz="3600" b="1" dirty="0" smtClean="0">
                <a:solidFill>
                  <a:srgbClr val="FF0000"/>
                </a:solidFill>
              </a:rPr>
              <a:t>Number of </a:t>
            </a:r>
            <a:r>
              <a:rPr lang="en-US" sz="3600" b="1" dirty="0" err="1" smtClean="0">
                <a:solidFill>
                  <a:srgbClr val="FF0000"/>
                </a:solidFill>
              </a:rPr>
              <a:t>PhotoElectrons</a:t>
            </a:r>
            <a:r>
              <a:rPr lang="en-US" sz="3600" b="1" dirty="0" smtClean="0">
                <a:solidFill>
                  <a:srgbClr val="FF0000"/>
                </a:solidFill>
              </a:rPr>
              <a:t> After Time Cut</a:t>
            </a:r>
            <a:r>
              <a:rPr lang="en-US" b="1" dirty="0" smtClean="0"/>
              <a:t/>
            </a:r>
            <a:br>
              <a:rPr lang="en-US" b="1" dirty="0" smtClean="0"/>
            </a:br>
            <a:endParaRPr lang="en-US" b="1" dirty="0"/>
          </a:p>
        </p:txBody>
      </p:sp>
      <p:sp>
        <p:nvSpPr>
          <p:cNvPr id="3" name="Content Placeholder 2"/>
          <p:cNvSpPr>
            <a:spLocks noGrp="1"/>
          </p:cNvSpPr>
          <p:nvPr>
            <p:ph idx="1"/>
          </p:nvPr>
        </p:nvSpPr>
        <p:spPr>
          <a:xfrm>
            <a:off x="0" y="5334000"/>
            <a:ext cx="9144000" cy="1066800"/>
          </a:xfrm>
        </p:spPr>
        <p:txBody>
          <a:bodyPr>
            <a:normAutofit/>
          </a:bodyPr>
          <a:lstStyle/>
          <a:p>
            <a:pPr marL="0" indent="0">
              <a:lnSpc>
                <a:spcPct val="70000"/>
              </a:lnSpc>
              <a:buNone/>
            </a:pPr>
            <a:r>
              <a:rPr lang="en-US" sz="2400" b="1" dirty="0">
                <a:solidFill>
                  <a:schemeClr val="tx1">
                    <a:lumMod val="50000"/>
                    <a:lumOff val="50000"/>
                  </a:schemeClr>
                </a:solidFill>
              </a:rPr>
              <a:t>T</a:t>
            </a:r>
            <a:r>
              <a:rPr lang="en-US" sz="2400" b="1" dirty="0" smtClean="0">
                <a:solidFill>
                  <a:schemeClr val="tx1">
                    <a:lumMod val="50000"/>
                    <a:lumOff val="50000"/>
                  </a:schemeClr>
                </a:solidFill>
              </a:rPr>
              <a:t>he expected number of photo-electrons (PE) from Cherenkov (C) and Scintillation (S) light after the 34 nsec time cut, for electron energies of 1.4, 2.1, and 5 MeV, generated at the center of the 6.5m-radius liquid scintillator detector. The right-hand ordinate is the ratio C/S.</a:t>
            </a:r>
            <a:endParaRPr lang="en-US" sz="2400" b="1" dirty="0">
              <a:solidFill>
                <a:schemeClr val="tx1">
                  <a:lumMod val="50000"/>
                  <a:lumOff val="50000"/>
                </a:schemeClr>
              </a:solidFill>
            </a:endParaRPr>
          </a:p>
        </p:txBody>
      </p:sp>
      <p:sp>
        <p:nvSpPr>
          <p:cNvPr id="4" name="Date Placeholder 3"/>
          <p:cNvSpPr>
            <a:spLocks noGrp="1"/>
          </p:cNvSpPr>
          <p:nvPr>
            <p:ph type="dt" sz="half" idx="10"/>
          </p:nvPr>
        </p:nvSpPr>
        <p:spPr/>
        <p:txBody>
          <a:bodyPr/>
          <a:lstStyle/>
          <a:p>
            <a:fld id="{F9359670-6383-482C-B1C5-690C99A9A0A5}" type="datetime1">
              <a:rPr lang="en-US" smtClean="0"/>
              <a:t>6/4/2014</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TIPP June 5, 2014  </a:t>
            </a:r>
            <a:endParaRPr lang="en-US" dirty="0">
              <a:solidFill>
                <a:srgbClr val="151517"/>
              </a:solidFill>
            </a:endParaRPr>
          </a:p>
        </p:txBody>
      </p:sp>
      <p:sp>
        <p:nvSpPr>
          <p:cNvPr id="6" name="Slide Number Placeholder 5"/>
          <p:cNvSpPr>
            <a:spLocks noGrp="1"/>
          </p:cNvSpPr>
          <p:nvPr>
            <p:ph type="sldNum" sz="quarter" idx="12"/>
          </p:nvPr>
        </p:nvSpPr>
        <p:spPr/>
        <p:txBody>
          <a:bodyPr/>
          <a:lstStyle/>
          <a:p>
            <a:fld id="{6F3AE956-26F0-4794-8F4C-97BAC66ADD21}" type="slidenum">
              <a:rPr lang="en-US" smtClean="0"/>
              <a:pPr/>
              <a:t>6</a:t>
            </a:fld>
            <a:endParaRPr lang="en-US" dirty="0"/>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496483"/>
            <a:ext cx="6639358" cy="4837517"/>
          </a:xfrm>
          <a:prstGeom prst="rect">
            <a:avLst/>
          </a:prstGeom>
        </p:spPr>
      </p:pic>
      <p:sp>
        <p:nvSpPr>
          <p:cNvPr id="12" name="Rectangle 11"/>
          <p:cNvSpPr/>
          <p:nvPr/>
        </p:nvSpPr>
        <p:spPr>
          <a:xfrm>
            <a:off x="32197" y="6406928"/>
            <a:ext cx="9144000" cy="298672"/>
          </a:xfrm>
          <a:prstGeom prst="rect">
            <a:avLst/>
          </a:prstGeom>
        </p:spPr>
        <p:txBody>
          <a:bodyPr wrap="square">
            <a:spAutoFit/>
          </a:bodyPr>
          <a:lstStyle/>
          <a:p>
            <a:pPr lvl="0">
              <a:lnSpc>
                <a:spcPct val="70000"/>
              </a:lnSpc>
              <a:spcBef>
                <a:spcPct val="20000"/>
              </a:spcBef>
            </a:pPr>
            <a:r>
              <a:rPr lang="en-US" dirty="0" err="1" smtClean="0">
                <a:solidFill>
                  <a:srgbClr val="151517"/>
                </a:solidFill>
              </a:rPr>
              <a:t>Christof</a:t>
            </a:r>
            <a:r>
              <a:rPr lang="en-US" dirty="0" smtClean="0">
                <a:solidFill>
                  <a:srgbClr val="151517"/>
                </a:solidFill>
              </a:rPr>
              <a:t> </a:t>
            </a:r>
            <a:r>
              <a:rPr lang="en-US" dirty="0" err="1" smtClean="0">
                <a:solidFill>
                  <a:srgbClr val="151517"/>
                </a:solidFill>
              </a:rPr>
              <a:t>Aberle</a:t>
            </a:r>
            <a:r>
              <a:rPr lang="en-US" dirty="0" smtClean="0">
                <a:solidFill>
                  <a:srgbClr val="151517"/>
                </a:solidFill>
              </a:rPr>
              <a:t>, Andrey </a:t>
            </a:r>
            <a:r>
              <a:rPr lang="en-US" dirty="0" err="1" smtClean="0">
                <a:solidFill>
                  <a:srgbClr val="151517"/>
                </a:solidFill>
              </a:rPr>
              <a:t>Elagin</a:t>
            </a:r>
            <a:r>
              <a:rPr lang="en-US" dirty="0" smtClean="0">
                <a:solidFill>
                  <a:srgbClr val="151517"/>
                </a:solidFill>
              </a:rPr>
              <a:t>, Matt </a:t>
            </a:r>
            <a:r>
              <a:rPr lang="en-US" dirty="0" err="1" smtClean="0">
                <a:solidFill>
                  <a:srgbClr val="151517"/>
                </a:solidFill>
              </a:rPr>
              <a:t>Wetstein</a:t>
            </a:r>
            <a:r>
              <a:rPr lang="en-US" dirty="0" smtClean="0">
                <a:solidFill>
                  <a:srgbClr val="151517"/>
                </a:solidFill>
              </a:rPr>
              <a:t>, Lindley Winslow, HJF;  arXiv:1307.5813 (</a:t>
            </a:r>
            <a:r>
              <a:rPr lang="en-US" sz="1600" dirty="0" smtClean="0">
                <a:solidFill>
                  <a:srgbClr val="151517"/>
                </a:solidFill>
              </a:rPr>
              <a:t>TBP JINST</a:t>
            </a:r>
            <a:r>
              <a:rPr lang="en-US" dirty="0" smtClean="0">
                <a:solidFill>
                  <a:srgbClr val="151517"/>
                </a:solidFill>
              </a:rPr>
              <a:t>) </a:t>
            </a:r>
            <a:endParaRPr lang="en-US" dirty="0">
              <a:solidFill>
                <a:srgbClr val="151517"/>
              </a:solidFill>
            </a:endParaRPr>
          </a:p>
        </p:txBody>
      </p:sp>
      <p:sp>
        <p:nvSpPr>
          <p:cNvPr id="8" name="TextBox 7"/>
          <p:cNvSpPr txBox="1"/>
          <p:nvPr/>
        </p:nvSpPr>
        <p:spPr>
          <a:xfrm>
            <a:off x="4876800" y="1219200"/>
            <a:ext cx="1117485" cy="429477"/>
          </a:xfrm>
          <a:prstGeom prst="rect">
            <a:avLst/>
          </a:prstGeom>
          <a:noFill/>
        </p:spPr>
        <p:txBody>
          <a:bodyPr wrap="none" rtlCol="0">
            <a:spAutoFit/>
          </a:bodyPr>
          <a:lstStyle/>
          <a:p>
            <a:pPr>
              <a:lnSpc>
                <a:spcPct val="75000"/>
              </a:lnSpc>
            </a:pPr>
            <a:r>
              <a:rPr lang="en-US" sz="2800" b="1" dirty="0" err="1" smtClean="0">
                <a:solidFill>
                  <a:schemeClr val="accent4">
                    <a:lumMod val="10000"/>
                  </a:schemeClr>
                </a:solidFill>
              </a:rPr>
              <a:t>Nscint</a:t>
            </a:r>
            <a:endParaRPr lang="en-US" sz="2800" b="1" dirty="0" smtClean="0">
              <a:solidFill>
                <a:schemeClr val="accent4">
                  <a:lumMod val="10000"/>
                </a:schemeClr>
              </a:solidFill>
            </a:endParaRPr>
          </a:p>
        </p:txBody>
      </p:sp>
      <p:sp>
        <p:nvSpPr>
          <p:cNvPr id="13" name="TextBox 12"/>
          <p:cNvSpPr txBox="1"/>
          <p:nvPr/>
        </p:nvSpPr>
        <p:spPr>
          <a:xfrm>
            <a:off x="4724400" y="3607131"/>
            <a:ext cx="2008050" cy="429477"/>
          </a:xfrm>
          <a:prstGeom prst="rect">
            <a:avLst/>
          </a:prstGeom>
          <a:noFill/>
        </p:spPr>
        <p:txBody>
          <a:bodyPr wrap="none" rtlCol="0">
            <a:spAutoFit/>
          </a:bodyPr>
          <a:lstStyle/>
          <a:p>
            <a:pPr>
              <a:lnSpc>
                <a:spcPct val="75000"/>
              </a:lnSpc>
            </a:pPr>
            <a:r>
              <a:rPr lang="en-US" sz="2800" b="1" dirty="0" err="1" smtClean="0">
                <a:solidFill>
                  <a:schemeClr val="accent4">
                    <a:lumMod val="10000"/>
                  </a:schemeClr>
                </a:solidFill>
              </a:rPr>
              <a:t>NCherenkov</a:t>
            </a:r>
            <a:endParaRPr lang="en-US" sz="2800" b="1" dirty="0" smtClean="0">
              <a:solidFill>
                <a:schemeClr val="accent4">
                  <a:lumMod val="10000"/>
                </a:schemeClr>
              </a:solidFill>
            </a:endParaRPr>
          </a:p>
        </p:txBody>
      </p:sp>
      <p:sp>
        <p:nvSpPr>
          <p:cNvPr id="9" name="TextBox 8"/>
          <p:cNvSpPr txBox="1"/>
          <p:nvPr/>
        </p:nvSpPr>
        <p:spPr>
          <a:xfrm>
            <a:off x="2895600" y="1981200"/>
            <a:ext cx="1795679" cy="429477"/>
          </a:xfrm>
          <a:prstGeom prst="rect">
            <a:avLst/>
          </a:prstGeom>
          <a:noFill/>
        </p:spPr>
        <p:txBody>
          <a:bodyPr wrap="square" rtlCol="0">
            <a:spAutoFit/>
          </a:bodyPr>
          <a:lstStyle/>
          <a:p>
            <a:pPr>
              <a:lnSpc>
                <a:spcPct val="75000"/>
              </a:lnSpc>
            </a:pPr>
            <a:r>
              <a:rPr lang="en-US" sz="2800" b="1" dirty="0" smtClean="0">
                <a:solidFill>
                  <a:schemeClr val="tx1">
                    <a:lumMod val="50000"/>
                    <a:lumOff val="50000"/>
                  </a:schemeClr>
                </a:solidFill>
              </a:rPr>
              <a:t>Ratio C/S</a:t>
            </a:r>
            <a:endParaRPr lang="en-US" sz="2800" b="1" dirty="0" smtClean="0">
              <a:solidFill>
                <a:schemeClr val="tx1">
                  <a:lumMod val="50000"/>
                  <a:lumOff val="50000"/>
                </a:schemeClr>
              </a:solidFill>
            </a:endParaRPr>
          </a:p>
        </p:txBody>
      </p:sp>
      <p:cxnSp>
        <p:nvCxnSpPr>
          <p:cNvPr id="15" name="Straight Arrow Connector 14"/>
          <p:cNvCxnSpPr/>
          <p:nvPr/>
        </p:nvCxnSpPr>
        <p:spPr>
          <a:xfrm flipH="1" flipV="1">
            <a:off x="5867400" y="2819400"/>
            <a:ext cx="153043" cy="735485"/>
          </a:xfrm>
          <a:prstGeom prst="straightConnector1">
            <a:avLst/>
          </a:prstGeom>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105400" y="1599633"/>
            <a:ext cx="0" cy="533967"/>
          </a:xfrm>
          <a:prstGeom prst="straightConnector1">
            <a:avLst/>
          </a:prstGeom>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429000" y="2381274"/>
            <a:ext cx="381000" cy="266983"/>
          </a:xfrm>
          <a:prstGeom prst="straightConnector1">
            <a:avLst/>
          </a:prstGeom>
          <a:ln w="381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925727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normAutofit fontScale="90000"/>
          </a:bodyPr>
          <a:lstStyle/>
          <a:p>
            <a:r>
              <a:rPr lang="en-US" sz="4900" b="1" dirty="0" smtClean="0"/>
              <a:t>Going Another Order-of-Magnitude</a:t>
            </a:r>
            <a:r>
              <a:rPr lang="en-US" b="1" dirty="0" smtClean="0"/>
              <a:t/>
            </a:r>
            <a:br>
              <a:rPr lang="en-US" b="1" dirty="0" smtClean="0"/>
            </a:br>
            <a:endParaRPr lang="en-US" sz="2700" b="1" dirty="0"/>
          </a:p>
        </p:txBody>
      </p:sp>
      <p:pic>
        <p:nvPicPr>
          <p:cNvPr id="7"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l="25347" t="8555" r="4854" b="38026"/>
          <a:stretch/>
        </p:blipFill>
        <p:spPr>
          <a:xfrm>
            <a:off x="2362200" y="685801"/>
            <a:ext cx="6324600" cy="3657600"/>
          </a:xfrm>
        </p:spPr>
      </p:pic>
      <p:cxnSp>
        <p:nvCxnSpPr>
          <p:cNvPr id="13" name="Straight Arrow Connector 12"/>
          <p:cNvCxnSpPr/>
          <p:nvPr/>
        </p:nvCxnSpPr>
        <p:spPr>
          <a:xfrm flipV="1">
            <a:off x="1981200" y="4626018"/>
            <a:ext cx="822632" cy="629014"/>
          </a:xfrm>
          <a:prstGeom prst="straightConnector1">
            <a:avLst/>
          </a:prstGeom>
          <a:ln w="57150">
            <a:solidFill>
              <a:srgbClr val="04CC47"/>
            </a:solidFill>
            <a:tailEnd type="arrow"/>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7162800" y="3760788"/>
            <a:ext cx="914400" cy="354012"/>
          </a:xfrm>
          <a:prstGeom prst="rect">
            <a:avLst/>
          </a:prstGeom>
          <a:ln w="57150">
            <a:solidFill>
              <a:srgbClr val="002060"/>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lnSpc>
                <a:spcPct val="85000"/>
              </a:lnSpc>
            </a:pPr>
            <a:endParaRPr lang="en-US" sz="2400" b="1" dirty="0" smtClean="0">
              <a:solidFill>
                <a:srgbClr val="151517"/>
              </a:solidFill>
            </a:endParaRPr>
          </a:p>
        </p:txBody>
      </p:sp>
      <p:cxnSp>
        <p:nvCxnSpPr>
          <p:cNvPr id="28" name="Straight Arrow Connector 27"/>
          <p:cNvCxnSpPr/>
          <p:nvPr/>
        </p:nvCxnSpPr>
        <p:spPr>
          <a:xfrm flipV="1">
            <a:off x="7391400" y="4114801"/>
            <a:ext cx="228600" cy="772180"/>
          </a:xfrm>
          <a:prstGeom prst="straightConnector1">
            <a:avLst/>
          </a:prstGeom>
          <a:ln w="57150">
            <a:solidFill>
              <a:schemeClr val="bg2">
                <a:lumMod val="10000"/>
              </a:schemeClr>
            </a:solidFill>
            <a:tailEnd type="arrow"/>
          </a:ln>
        </p:spPr>
        <p:style>
          <a:lnRef idx="1">
            <a:schemeClr val="accent1"/>
          </a:lnRef>
          <a:fillRef idx="0">
            <a:schemeClr val="accent1"/>
          </a:fillRef>
          <a:effectRef idx="0">
            <a:schemeClr val="accent1"/>
          </a:effectRef>
          <a:fontRef idx="minor">
            <a:schemeClr val="tx1"/>
          </a:fontRef>
        </p:style>
      </p:cxnSp>
      <p:sp>
        <p:nvSpPr>
          <p:cNvPr id="3073" name="TextBox 3072"/>
          <p:cNvSpPr txBox="1"/>
          <p:nvPr/>
        </p:nvSpPr>
        <p:spPr>
          <a:xfrm>
            <a:off x="6172200" y="4777979"/>
            <a:ext cx="3124200" cy="584775"/>
          </a:xfrm>
          <a:prstGeom prst="rect">
            <a:avLst/>
          </a:prstGeom>
          <a:noFill/>
        </p:spPr>
        <p:txBody>
          <a:bodyPr wrap="square" rtlCol="0">
            <a:spAutoFit/>
          </a:bodyPr>
          <a:lstStyle/>
          <a:p>
            <a:r>
              <a:rPr lang="en-US" sz="3200" b="1" dirty="0" smtClean="0">
                <a:solidFill>
                  <a:schemeClr val="tx1">
                    <a:lumMod val="50000"/>
                  </a:schemeClr>
                </a:solidFill>
              </a:rPr>
              <a:t>100 </a:t>
            </a:r>
            <a:r>
              <a:rPr lang="en-US" sz="3200" b="1" dirty="0" err="1" smtClean="0">
                <a:solidFill>
                  <a:schemeClr val="tx1">
                    <a:lumMod val="50000"/>
                  </a:schemeClr>
                </a:solidFill>
              </a:rPr>
              <a:t>Femtosec</a:t>
            </a:r>
            <a:r>
              <a:rPr lang="en-US" sz="3200" b="1" dirty="0" smtClean="0">
                <a:solidFill>
                  <a:schemeClr val="tx1">
                    <a:lumMod val="50000"/>
                  </a:schemeClr>
                </a:solidFill>
              </a:rPr>
              <a:t> (!) </a:t>
            </a:r>
          </a:p>
        </p:txBody>
      </p:sp>
      <p:sp>
        <p:nvSpPr>
          <p:cNvPr id="3078" name="TextBox 3077"/>
          <p:cNvSpPr txBox="1"/>
          <p:nvPr/>
        </p:nvSpPr>
        <p:spPr>
          <a:xfrm>
            <a:off x="76200" y="1600200"/>
            <a:ext cx="1905000" cy="1126462"/>
          </a:xfrm>
          <a:prstGeom prst="rect">
            <a:avLst/>
          </a:prstGeom>
          <a:noFill/>
        </p:spPr>
        <p:txBody>
          <a:bodyPr wrap="square" rtlCol="0">
            <a:spAutoFit/>
          </a:bodyPr>
          <a:lstStyle/>
          <a:p>
            <a:pPr>
              <a:lnSpc>
                <a:spcPct val="80000"/>
              </a:lnSpc>
            </a:pPr>
            <a:r>
              <a:rPr lang="en-US" sz="2800" b="1" dirty="0" smtClean="0">
                <a:solidFill>
                  <a:schemeClr val="accent4">
                    <a:lumMod val="10000"/>
                  </a:schemeClr>
                </a:solidFill>
              </a:rPr>
              <a:t>Stefan </a:t>
            </a:r>
            <a:r>
              <a:rPr lang="en-US" sz="2800" b="1" dirty="0" err="1" smtClean="0">
                <a:solidFill>
                  <a:schemeClr val="accent4">
                    <a:lumMod val="10000"/>
                  </a:schemeClr>
                </a:solidFill>
              </a:rPr>
              <a:t>Ritt</a:t>
            </a:r>
            <a:r>
              <a:rPr lang="en-US" sz="2800" b="1" dirty="0" smtClean="0">
                <a:solidFill>
                  <a:schemeClr val="accent4">
                    <a:lumMod val="10000"/>
                  </a:schemeClr>
                </a:solidFill>
              </a:rPr>
              <a:t> slide, doctored</a:t>
            </a:r>
          </a:p>
        </p:txBody>
      </p:sp>
      <p:sp>
        <p:nvSpPr>
          <p:cNvPr id="4" name="Footer Placeholder 3"/>
          <p:cNvSpPr>
            <a:spLocks noGrp="1"/>
          </p:cNvSpPr>
          <p:nvPr>
            <p:ph type="ftr" sz="quarter" idx="11"/>
          </p:nvPr>
        </p:nvSpPr>
        <p:spPr/>
        <p:txBody>
          <a:bodyPr/>
          <a:lstStyle/>
          <a:p>
            <a:r>
              <a:rPr lang="en-US" smtClean="0">
                <a:solidFill>
                  <a:srgbClr val="151517"/>
                </a:solidFill>
              </a:rPr>
              <a:t>TIPP June 5, 2014  </a:t>
            </a:r>
            <a:endParaRPr lang="en-US" dirty="0">
              <a:solidFill>
                <a:srgbClr val="151517"/>
              </a:solidFill>
            </a:endParaRPr>
          </a:p>
        </p:txBody>
      </p:sp>
      <p:sp>
        <p:nvSpPr>
          <p:cNvPr id="11" name="Date Placeholder 10"/>
          <p:cNvSpPr>
            <a:spLocks noGrp="1"/>
          </p:cNvSpPr>
          <p:nvPr>
            <p:ph type="dt" sz="half" idx="10"/>
          </p:nvPr>
        </p:nvSpPr>
        <p:spPr>
          <a:xfrm>
            <a:off x="6438900" y="6552745"/>
            <a:ext cx="2133600" cy="365125"/>
          </a:xfrm>
        </p:spPr>
        <p:txBody>
          <a:bodyPr/>
          <a:lstStyle/>
          <a:p>
            <a:fld id="{73B68818-CD14-4A14-8986-7E9C174D4767}" type="datetime1">
              <a:rPr lang="en-US" smtClean="0"/>
              <a:t>6/4/2014</a:t>
            </a:fld>
            <a:endParaRPr lang="en-US" dirty="0"/>
          </a:p>
        </p:txBody>
      </p:sp>
      <p:sp>
        <p:nvSpPr>
          <p:cNvPr id="3" name="TextBox 2"/>
          <p:cNvSpPr txBox="1"/>
          <p:nvPr/>
        </p:nvSpPr>
        <p:spPr>
          <a:xfrm>
            <a:off x="3818755" y="5257800"/>
            <a:ext cx="5325245" cy="461665"/>
          </a:xfrm>
          <a:prstGeom prst="rect">
            <a:avLst/>
          </a:prstGeom>
          <a:noFill/>
        </p:spPr>
        <p:txBody>
          <a:bodyPr wrap="square" rtlCol="0">
            <a:spAutoFit/>
          </a:bodyPr>
          <a:lstStyle/>
          <a:p>
            <a:r>
              <a:rPr lang="en-US" sz="2400" b="1" dirty="0" smtClean="0">
                <a:solidFill>
                  <a:srgbClr val="FF3300"/>
                </a:solidFill>
              </a:rPr>
              <a:t>Subject of a 2013 SBIR with </a:t>
            </a:r>
            <a:r>
              <a:rPr lang="en-US" sz="2400" b="1" dirty="0" err="1" smtClean="0">
                <a:solidFill>
                  <a:srgbClr val="FF3300"/>
                </a:solidFill>
              </a:rPr>
              <a:t>Innosys</a:t>
            </a:r>
            <a:r>
              <a:rPr lang="en-US" sz="2400" b="1" dirty="0" smtClean="0">
                <a:solidFill>
                  <a:srgbClr val="FF3300"/>
                </a:solidFill>
              </a:rPr>
              <a:t>, SLC</a:t>
            </a:r>
          </a:p>
        </p:txBody>
      </p:sp>
      <p:sp>
        <p:nvSpPr>
          <p:cNvPr id="5" name="Rectangle 4"/>
          <p:cNvSpPr/>
          <p:nvPr/>
        </p:nvSpPr>
        <p:spPr>
          <a:xfrm>
            <a:off x="49306" y="2637385"/>
            <a:ext cx="2049600" cy="369332"/>
          </a:xfrm>
          <a:prstGeom prst="rect">
            <a:avLst/>
          </a:prstGeom>
        </p:spPr>
        <p:txBody>
          <a:bodyPr wrap="none">
            <a:spAutoFit/>
          </a:bodyPr>
          <a:lstStyle/>
          <a:p>
            <a:r>
              <a:rPr lang="en-US" b="1" dirty="0">
                <a:solidFill>
                  <a:schemeClr val="bg2">
                    <a:lumMod val="10000"/>
                  </a:schemeClr>
                </a:solidFill>
              </a:rPr>
              <a:t>(agrees with JF MC)</a:t>
            </a:r>
            <a:endParaRPr lang="en-US" dirty="0"/>
          </a:p>
        </p:txBody>
      </p:sp>
      <p:sp>
        <p:nvSpPr>
          <p:cNvPr id="15" name="TextBox 14"/>
          <p:cNvSpPr txBox="1"/>
          <p:nvPr/>
        </p:nvSpPr>
        <p:spPr>
          <a:xfrm>
            <a:off x="2514600" y="4124980"/>
            <a:ext cx="685800" cy="523220"/>
          </a:xfrm>
          <a:prstGeom prst="rect">
            <a:avLst/>
          </a:prstGeom>
          <a:solidFill>
            <a:schemeClr val="bg1"/>
          </a:solidFill>
        </p:spPr>
        <p:txBody>
          <a:bodyPr wrap="square" rtlCol="0">
            <a:spAutoFit/>
          </a:bodyPr>
          <a:lstStyle/>
          <a:p>
            <a:r>
              <a:rPr lang="en-US" sz="2800" b="1" dirty="0" smtClean="0">
                <a:solidFill>
                  <a:srgbClr val="04CC47"/>
                </a:solidFill>
              </a:rPr>
              <a:t>1.0</a:t>
            </a:r>
          </a:p>
        </p:txBody>
      </p:sp>
      <p:sp>
        <p:nvSpPr>
          <p:cNvPr id="23" name="TextBox 22"/>
          <p:cNvSpPr txBox="1"/>
          <p:nvPr/>
        </p:nvSpPr>
        <p:spPr>
          <a:xfrm>
            <a:off x="3818755" y="4124980"/>
            <a:ext cx="753245" cy="523220"/>
          </a:xfrm>
          <a:prstGeom prst="rect">
            <a:avLst/>
          </a:prstGeom>
          <a:solidFill>
            <a:schemeClr val="bg1"/>
          </a:solidFill>
        </p:spPr>
        <p:txBody>
          <a:bodyPr wrap="square" rtlCol="0">
            <a:spAutoFit/>
          </a:bodyPr>
          <a:lstStyle/>
          <a:p>
            <a:r>
              <a:rPr lang="en-US" sz="2800" b="1" dirty="0" smtClean="0">
                <a:solidFill>
                  <a:srgbClr val="04CC47"/>
                </a:solidFill>
              </a:rPr>
              <a:t>0.7</a:t>
            </a:r>
          </a:p>
        </p:txBody>
      </p:sp>
      <p:sp>
        <p:nvSpPr>
          <p:cNvPr id="25" name="TextBox 24"/>
          <p:cNvSpPr txBox="1"/>
          <p:nvPr/>
        </p:nvSpPr>
        <p:spPr>
          <a:xfrm>
            <a:off x="4760259" y="4124980"/>
            <a:ext cx="1066800" cy="523220"/>
          </a:xfrm>
          <a:prstGeom prst="rect">
            <a:avLst/>
          </a:prstGeom>
          <a:solidFill>
            <a:schemeClr val="bg1"/>
          </a:solidFill>
        </p:spPr>
        <p:txBody>
          <a:bodyPr wrap="square" rtlCol="0">
            <a:spAutoFit/>
          </a:bodyPr>
          <a:lstStyle/>
          <a:p>
            <a:r>
              <a:rPr lang="en-US" sz="2800" b="1" dirty="0">
                <a:solidFill>
                  <a:srgbClr val="04CC47"/>
                </a:solidFill>
              </a:rPr>
              <a:t> </a:t>
            </a:r>
            <a:r>
              <a:rPr lang="en-US" sz="2800" b="1" dirty="0" smtClean="0">
                <a:solidFill>
                  <a:srgbClr val="04CC47"/>
                </a:solidFill>
              </a:rPr>
              <a:t>17</a:t>
            </a:r>
          </a:p>
        </p:txBody>
      </p:sp>
      <p:sp>
        <p:nvSpPr>
          <p:cNvPr id="29" name="TextBox 28"/>
          <p:cNvSpPr txBox="1"/>
          <p:nvPr/>
        </p:nvSpPr>
        <p:spPr>
          <a:xfrm>
            <a:off x="6172200" y="4114800"/>
            <a:ext cx="762000" cy="523220"/>
          </a:xfrm>
          <a:prstGeom prst="rect">
            <a:avLst/>
          </a:prstGeom>
          <a:solidFill>
            <a:schemeClr val="bg1"/>
          </a:solidFill>
        </p:spPr>
        <p:txBody>
          <a:bodyPr wrap="square" rtlCol="0">
            <a:spAutoFit/>
          </a:bodyPr>
          <a:lstStyle/>
          <a:p>
            <a:r>
              <a:rPr lang="en-US" sz="2800" b="1" dirty="0">
                <a:solidFill>
                  <a:srgbClr val="04CC47"/>
                </a:solidFill>
              </a:rPr>
              <a:t> </a:t>
            </a:r>
            <a:r>
              <a:rPr lang="en-US" sz="2800" b="1" dirty="0" smtClean="0">
                <a:solidFill>
                  <a:srgbClr val="04CC47"/>
                </a:solidFill>
              </a:rPr>
              <a:t>1.6 </a:t>
            </a:r>
          </a:p>
        </p:txBody>
      </p:sp>
      <p:sp>
        <p:nvSpPr>
          <p:cNvPr id="30" name="TextBox 29"/>
          <p:cNvSpPr txBox="1"/>
          <p:nvPr/>
        </p:nvSpPr>
        <p:spPr>
          <a:xfrm>
            <a:off x="5011270" y="4114801"/>
            <a:ext cx="802341" cy="523220"/>
          </a:xfrm>
          <a:prstGeom prst="rect">
            <a:avLst/>
          </a:prstGeom>
          <a:solidFill>
            <a:schemeClr val="bg1"/>
          </a:solidFill>
        </p:spPr>
        <p:txBody>
          <a:bodyPr wrap="square" rtlCol="0">
            <a:spAutoFit/>
          </a:bodyPr>
          <a:lstStyle/>
          <a:p>
            <a:r>
              <a:rPr lang="en-US" sz="2800" b="1" dirty="0">
                <a:solidFill>
                  <a:srgbClr val="04CC47"/>
                </a:solidFill>
              </a:rPr>
              <a:t> </a:t>
            </a:r>
            <a:r>
              <a:rPr lang="en-US" sz="2800" b="1" dirty="0" smtClean="0">
                <a:solidFill>
                  <a:srgbClr val="04CC47"/>
                </a:solidFill>
              </a:rPr>
              <a:t>17</a:t>
            </a:r>
          </a:p>
        </p:txBody>
      </p:sp>
      <p:cxnSp>
        <p:nvCxnSpPr>
          <p:cNvPr id="16" name="Straight Arrow Connector 15"/>
          <p:cNvCxnSpPr/>
          <p:nvPr/>
        </p:nvCxnSpPr>
        <p:spPr>
          <a:xfrm flipV="1">
            <a:off x="5562600" y="4124980"/>
            <a:ext cx="609600" cy="1130052"/>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72" name="TextBox 3071"/>
          <p:cNvSpPr txBox="1"/>
          <p:nvPr/>
        </p:nvSpPr>
        <p:spPr>
          <a:xfrm>
            <a:off x="0" y="5070366"/>
            <a:ext cx="2400300" cy="954107"/>
          </a:xfrm>
          <a:prstGeom prst="rect">
            <a:avLst/>
          </a:prstGeom>
          <a:noFill/>
        </p:spPr>
        <p:txBody>
          <a:bodyPr wrap="square" rtlCol="0">
            <a:spAutoFit/>
          </a:bodyPr>
          <a:lstStyle/>
          <a:p>
            <a:r>
              <a:rPr lang="en-US" sz="2800" b="1" dirty="0" smtClean="0">
                <a:solidFill>
                  <a:srgbClr val="04CC47"/>
                </a:solidFill>
                <a:latin typeface="Comic Sans MS" pitchFamily="66" charset="0"/>
              </a:rPr>
              <a:t>Achieved</a:t>
            </a:r>
            <a:r>
              <a:rPr lang="en-US" sz="2800" b="1" dirty="0" smtClean="0">
                <a:solidFill>
                  <a:srgbClr val="04CC47"/>
                </a:solidFill>
              </a:rPr>
              <a:t> by LAPPD</a:t>
            </a:r>
          </a:p>
        </p:txBody>
      </p:sp>
      <p:cxnSp>
        <p:nvCxnSpPr>
          <p:cNvPr id="38" name="Straight Arrow Connector 37"/>
          <p:cNvCxnSpPr/>
          <p:nvPr/>
        </p:nvCxnSpPr>
        <p:spPr>
          <a:xfrm flipV="1">
            <a:off x="2133600" y="4648200"/>
            <a:ext cx="1905000" cy="597126"/>
          </a:xfrm>
          <a:prstGeom prst="straightConnector1">
            <a:avLst/>
          </a:prstGeom>
          <a:ln w="57150">
            <a:solidFill>
              <a:srgbClr val="04CC47"/>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2194232" y="4626018"/>
            <a:ext cx="2991850" cy="736736"/>
          </a:xfrm>
          <a:prstGeom prst="straightConnector1">
            <a:avLst/>
          </a:prstGeom>
          <a:ln w="57150">
            <a:solidFill>
              <a:srgbClr val="04CC47"/>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2133600" y="4500891"/>
            <a:ext cx="4191000" cy="1014263"/>
          </a:xfrm>
          <a:prstGeom prst="straightConnector1">
            <a:avLst/>
          </a:prstGeom>
          <a:ln w="57150">
            <a:solidFill>
              <a:srgbClr val="04CC47"/>
            </a:solidFill>
            <a:tailEnd type="arrow"/>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30718" y="3657600"/>
            <a:ext cx="2400300" cy="523220"/>
          </a:xfrm>
          <a:prstGeom prst="rect">
            <a:avLst/>
          </a:prstGeom>
          <a:noFill/>
        </p:spPr>
        <p:txBody>
          <a:bodyPr wrap="square" rtlCol="0">
            <a:spAutoFit/>
          </a:bodyPr>
          <a:lstStyle/>
          <a:p>
            <a:r>
              <a:rPr lang="en-US" sz="2800" b="1" dirty="0" smtClean="0">
                <a:solidFill>
                  <a:schemeClr val="accent1">
                    <a:lumMod val="75000"/>
                  </a:schemeClr>
                </a:solidFill>
              </a:rPr>
              <a:t>For 100 </a:t>
            </a:r>
            <a:r>
              <a:rPr lang="en-US" sz="2800" b="1" dirty="0" err="1" smtClean="0">
                <a:solidFill>
                  <a:schemeClr val="accent1">
                    <a:lumMod val="75000"/>
                  </a:schemeClr>
                </a:solidFill>
              </a:rPr>
              <a:t>fsec</a:t>
            </a:r>
            <a:endParaRPr lang="en-US" sz="2800" b="1" dirty="0" smtClean="0">
              <a:solidFill>
                <a:schemeClr val="accent1">
                  <a:lumMod val="75000"/>
                </a:schemeClr>
              </a:solidFill>
            </a:endParaRPr>
          </a:p>
        </p:txBody>
      </p:sp>
      <p:cxnSp>
        <p:nvCxnSpPr>
          <p:cNvPr id="49" name="Straight Arrow Connector 48"/>
          <p:cNvCxnSpPr/>
          <p:nvPr/>
        </p:nvCxnSpPr>
        <p:spPr>
          <a:xfrm>
            <a:off x="1958266" y="3962400"/>
            <a:ext cx="434250" cy="0"/>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3089" name="TextBox 3088"/>
          <p:cNvSpPr txBox="1"/>
          <p:nvPr/>
        </p:nvSpPr>
        <p:spPr>
          <a:xfrm>
            <a:off x="2803832" y="5719465"/>
            <a:ext cx="5425768" cy="1015663"/>
          </a:xfrm>
          <a:prstGeom prst="rect">
            <a:avLst/>
          </a:prstGeom>
          <a:noFill/>
        </p:spPr>
        <p:txBody>
          <a:bodyPr wrap="square" rtlCol="0">
            <a:spAutoFit/>
          </a:bodyPr>
          <a:lstStyle/>
          <a:p>
            <a:r>
              <a:rPr lang="en-US" sz="2800" b="1" u="sng" dirty="0" err="1" smtClean="0">
                <a:solidFill>
                  <a:schemeClr val="accent4">
                    <a:lumMod val="10000"/>
                  </a:schemeClr>
                </a:solidFill>
                <a:latin typeface="Symbol" pitchFamily="18" charset="2"/>
              </a:rPr>
              <a:t>D</a:t>
            </a:r>
            <a:r>
              <a:rPr lang="en-US" sz="2800" b="1" u="sng" dirty="0" err="1" smtClean="0">
                <a:solidFill>
                  <a:schemeClr val="accent4">
                    <a:lumMod val="10000"/>
                  </a:schemeClr>
                </a:solidFill>
              </a:rPr>
              <a:t>t</a:t>
            </a:r>
            <a:r>
              <a:rPr lang="en-US" sz="2800" b="1" u="sng" dirty="0" smtClean="0">
                <a:solidFill>
                  <a:schemeClr val="accent4">
                    <a:lumMod val="10000"/>
                  </a:schemeClr>
                </a:solidFill>
              </a:rPr>
              <a:t>:    </a:t>
            </a:r>
            <a:r>
              <a:rPr lang="en-US" sz="2800" b="1" u="sng" dirty="0" smtClean="0">
                <a:solidFill>
                  <a:schemeClr val="accent4">
                    <a:lumMod val="10000"/>
                  </a:schemeClr>
                </a:solidFill>
                <a:latin typeface="Symbol" pitchFamily="18" charset="2"/>
              </a:rPr>
              <a:t>g </a:t>
            </a:r>
            <a:r>
              <a:rPr lang="en-US" sz="2800" b="1" u="sng" dirty="0" smtClean="0">
                <a:solidFill>
                  <a:schemeClr val="accent4">
                    <a:lumMod val="10000"/>
                  </a:schemeClr>
                </a:solidFill>
              </a:rPr>
              <a:t>   e      </a:t>
            </a:r>
            <a:r>
              <a:rPr lang="en-US" sz="2800" b="1" u="sng" dirty="0" smtClean="0">
                <a:solidFill>
                  <a:schemeClr val="accent4">
                    <a:lumMod val="10000"/>
                  </a:schemeClr>
                </a:solidFill>
                <a:latin typeface="Symbol" pitchFamily="18" charset="2"/>
              </a:rPr>
              <a:t>p </a:t>
            </a:r>
            <a:r>
              <a:rPr lang="en-US" sz="2800" b="1" u="sng" dirty="0" smtClean="0">
                <a:solidFill>
                  <a:schemeClr val="accent4">
                    <a:lumMod val="10000"/>
                  </a:schemeClr>
                </a:solidFill>
              </a:rPr>
              <a:t>    K     p     </a:t>
            </a:r>
          </a:p>
          <a:p>
            <a:r>
              <a:rPr lang="en-US" sz="2400" b="1" dirty="0" smtClean="0">
                <a:solidFill>
                  <a:schemeClr val="accent4">
                    <a:lumMod val="10000"/>
                  </a:schemeClr>
                </a:solidFill>
              </a:rPr>
              <a:t>(</a:t>
            </a:r>
            <a:r>
              <a:rPr lang="en-US" sz="2400" b="1" dirty="0" err="1" smtClean="0">
                <a:solidFill>
                  <a:schemeClr val="accent4">
                    <a:lumMod val="10000"/>
                  </a:schemeClr>
                </a:solidFill>
              </a:rPr>
              <a:t>ps</a:t>
            </a:r>
            <a:r>
              <a:rPr lang="en-US" sz="2400" b="1" dirty="0" smtClean="0">
                <a:solidFill>
                  <a:schemeClr val="accent4">
                    <a:lumMod val="10000"/>
                  </a:schemeClr>
                </a:solidFill>
              </a:rPr>
              <a:t>)</a:t>
            </a:r>
            <a:r>
              <a:rPr lang="en-US" sz="3200" b="1" dirty="0" smtClean="0">
                <a:solidFill>
                  <a:schemeClr val="accent4">
                    <a:lumMod val="10000"/>
                  </a:schemeClr>
                </a:solidFill>
              </a:rPr>
              <a:t> </a:t>
            </a:r>
            <a:r>
              <a:rPr lang="en-US" sz="2800" b="1" dirty="0" smtClean="0">
                <a:solidFill>
                  <a:schemeClr val="accent4">
                    <a:lumMod val="10000"/>
                  </a:schemeClr>
                </a:solidFill>
              </a:rPr>
              <a:t> </a:t>
            </a:r>
            <a:r>
              <a:rPr lang="en-US" sz="2000" b="1" dirty="0" smtClean="0">
                <a:solidFill>
                  <a:schemeClr val="accent4">
                    <a:lumMod val="10000"/>
                  </a:schemeClr>
                </a:solidFill>
              </a:rPr>
              <a:t>   0    10</a:t>
            </a:r>
            <a:r>
              <a:rPr lang="en-US" sz="2000" b="1" baseline="30000" dirty="0" smtClean="0">
                <a:solidFill>
                  <a:schemeClr val="accent4">
                    <a:lumMod val="10000"/>
                  </a:schemeClr>
                </a:solidFill>
              </a:rPr>
              <a:t>-6</a:t>
            </a:r>
            <a:r>
              <a:rPr lang="en-US" sz="2000" b="1" dirty="0" smtClean="0">
                <a:solidFill>
                  <a:schemeClr val="accent4">
                    <a:lumMod val="10000"/>
                  </a:schemeClr>
                </a:solidFill>
              </a:rPr>
              <a:t>    0.13   1.6     6.25</a:t>
            </a:r>
            <a:endParaRPr lang="en-US" sz="2800" b="1" dirty="0" smtClean="0">
              <a:solidFill>
                <a:schemeClr val="accent4">
                  <a:lumMod val="10000"/>
                </a:schemeClr>
              </a:solidFill>
            </a:endParaRPr>
          </a:p>
        </p:txBody>
      </p:sp>
      <p:sp>
        <p:nvSpPr>
          <p:cNvPr id="3090" name="TextBox 3089"/>
          <p:cNvSpPr txBox="1"/>
          <p:nvPr/>
        </p:nvSpPr>
        <p:spPr>
          <a:xfrm>
            <a:off x="144632" y="6029158"/>
            <a:ext cx="2712868" cy="752642"/>
          </a:xfrm>
          <a:prstGeom prst="rect">
            <a:avLst/>
          </a:prstGeom>
          <a:noFill/>
        </p:spPr>
        <p:txBody>
          <a:bodyPr wrap="square" rtlCol="0">
            <a:spAutoFit/>
          </a:bodyPr>
          <a:lstStyle/>
          <a:p>
            <a:pPr>
              <a:lnSpc>
                <a:spcPct val="75000"/>
              </a:lnSpc>
            </a:pPr>
            <a:r>
              <a:rPr lang="en-US" sz="2800" b="1" dirty="0" smtClean="0">
                <a:solidFill>
                  <a:schemeClr val="accent4">
                    <a:lumMod val="10000"/>
                  </a:schemeClr>
                </a:solidFill>
              </a:rPr>
              <a:t>Differential TOF:</a:t>
            </a:r>
          </a:p>
          <a:p>
            <a:pPr>
              <a:lnSpc>
                <a:spcPct val="75000"/>
              </a:lnSpc>
            </a:pPr>
            <a:r>
              <a:rPr lang="en-US" sz="2800" b="1" dirty="0" smtClean="0">
                <a:solidFill>
                  <a:schemeClr val="accent4">
                    <a:lumMod val="10000"/>
                  </a:schemeClr>
                </a:solidFill>
              </a:rPr>
              <a:t>1.5m path</a:t>
            </a:r>
          </a:p>
        </p:txBody>
      </p:sp>
      <p:sp>
        <p:nvSpPr>
          <p:cNvPr id="6" name="Slide Number Placeholder 5"/>
          <p:cNvSpPr>
            <a:spLocks noGrp="1"/>
          </p:cNvSpPr>
          <p:nvPr>
            <p:ph type="sldNum" sz="quarter" idx="12"/>
          </p:nvPr>
        </p:nvSpPr>
        <p:spPr/>
        <p:txBody>
          <a:bodyPr/>
          <a:lstStyle/>
          <a:p>
            <a:fld id="{6F3AE956-26F0-4794-8F4C-97BAC66ADD21}" type="slidenum">
              <a:rPr lang="en-US" smtClean="0"/>
              <a:pPr/>
              <a:t>60</a:t>
            </a:fld>
            <a:endParaRPr lang="en-US" dirty="0"/>
          </a:p>
        </p:txBody>
      </p:sp>
    </p:spTree>
    <p:extLst>
      <p:ext uri="{BB962C8B-B14F-4D97-AF65-F5344CB8AC3E}">
        <p14:creationId xmlns:p14="http://schemas.microsoft.com/office/powerpoint/2010/main" val="428724543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p:cNvGraphicFramePr>
          <p:nvPr>
            <p:extLst>
              <p:ext uri="{D42A27DB-BD31-4B8C-83A1-F6EECF244321}">
                <p14:modId xmlns:p14="http://schemas.microsoft.com/office/powerpoint/2010/main" val="4203997409"/>
              </p:ext>
            </p:extLst>
          </p:nvPr>
        </p:nvGraphicFramePr>
        <p:xfrm>
          <a:off x="-1" y="-1"/>
          <a:ext cx="9144000" cy="6858000"/>
        </p:xfrm>
        <a:graphic>
          <a:graphicData uri="http://schemas.openxmlformats.org/presentationml/2006/ole">
            <mc:AlternateContent xmlns:mc="http://schemas.openxmlformats.org/markup-compatibility/2006">
              <mc:Choice xmlns:v="urn:schemas-microsoft-com:vml" Requires="v">
                <p:oleObj spid="_x0000_s3851" name="Graph" r:id="rId3" imgW="3876840" imgH="2986920" progId="Origin50.Graph">
                  <p:embed/>
                </p:oleObj>
              </mc:Choice>
              <mc:Fallback>
                <p:oleObj name="Graph" r:id="rId3" imgW="3876840" imgH="2986920" progId="Origin50.Graph">
                  <p:embed/>
                  <p:pic>
                    <p:nvPicPr>
                      <p:cNvPr id="0" name=""/>
                      <p:cNvPicPr/>
                      <p:nvPr/>
                    </p:nvPicPr>
                    <p:blipFill>
                      <a:blip r:embed="rId4"/>
                      <a:stretch>
                        <a:fillRect/>
                      </a:stretch>
                    </p:blipFill>
                    <p:spPr>
                      <a:xfrm>
                        <a:off x="-1" y="-1"/>
                        <a:ext cx="9144000" cy="6858000"/>
                      </a:xfrm>
                      <a:prstGeom prst="rect">
                        <a:avLst/>
                      </a:prstGeom>
                    </p:spPr>
                  </p:pic>
                </p:oleObj>
              </mc:Fallback>
            </mc:AlternateContent>
          </a:graphicData>
        </a:graphic>
      </p:graphicFrame>
      <p:sp>
        <p:nvSpPr>
          <p:cNvPr id="4" name="TextBox 3"/>
          <p:cNvSpPr txBox="1"/>
          <p:nvPr/>
        </p:nvSpPr>
        <p:spPr>
          <a:xfrm>
            <a:off x="5105400" y="5253335"/>
            <a:ext cx="2743200" cy="461665"/>
          </a:xfrm>
          <a:prstGeom prst="rect">
            <a:avLst/>
          </a:prstGeom>
          <a:noFill/>
        </p:spPr>
        <p:txBody>
          <a:bodyPr wrap="square" rtlCol="0">
            <a:spAutoFit/>
          </a:bodyPr>
          <a:lstStyle/>
          <a:p>
            <a:r>
              <a:rPr lang="en-US" sz="2400" dirty="0" smtClean="0">
                <a:solidFill>
                  <a:schemeClr val="accent4">
                    <a:lumMod val="10000"/>
                  </a:schemeClr>
                </a:solidFill>
              </a:rPr>
              <a:t>Slade </a:t>
            </a:r>
            <a:r>
              <a:rPr lang="en-US" sz="2400" dirty="0" err="1" smtClean="0">
                <a:solidFill>
                  <a:schemeClr val="accent4">
                    <a:lumMod val="10000"/>
                  </a:schemeClr>
                </a:solidFill>
              </a:rPr>
              <a:t>Jokela</a:t>
            </a:r>
            <a:r>
              <a:rPr lang="en-US" sz="2400" dirty="0" smtClean="0">
                <a:solidFill>
                  <a:schemeClr val="accent4">
                    <a:lumMod val="10000"/>
                  </a:schemeClr>
                </a:solidFill>
              </a:rPr>
              <a:t> (ANL)</a:t>
            </a:r>
          </a:p>
        </p:txBody>
      </p:sp>
      <p:sp>
        <p:nvSpPr>
          <p:cNvPr id="7" name="Footer Placeholder 6"/>
          <p:cNvSpPr>
            <a:spLocks noGrp="1"/>
          </p:cNvSpPr>
          <p:nvPr>
            <p:ph type="ftr" sz="quarter" idx="11"/>
          </p:nvPr>
        </p:nvSpPr>
        <p:spPr/>
        <p:txBody>
          <a:bodyPr/>
          <a:lstStyle/>
          <a:p>
            <a:r>
              <a:rPr lang="en-US" smtClean="0"/>
              <a:t>TIPP June 5, 2014  </a:t>
            </a:r>
            <a:endParaRPr lang="en-US"/>
          </a:p>
        </p:txBody>
      </p:sp>
      <p:sp>
        <p:nvSpPr>
          <p:cNvPr id="9" name="Date Placeholder 8"/>
          <p:cNvSpPr>
            <a:spLocks noGrp="1"/>
          </p:cNvSpPr>
          <p:nvPr>
            <p:ph type="dt" sz="half" idx="10"/>
          </p:nvPr>
        </p:nvSpPr>
        <p:spPr/>
        <p:txBody>
          <a:bodyPr/>
          <a:lstStyle/>
          <a:p>
            <a:fld id="{4A293C28-E562-4EF4-B136-B24E755340AD}" type="datetime1">
              <a:rPr lang="en-US" smtClean="0"/>
              <a:t>6/4/2014</a:t>
            </a:fld>
            <a:endParaRPr lang="en-US"/>
          </a:p>
        </p:txBody>
      </p:sp>
      <p:sp>
        <p:nvSpPr>
          <p:cNvPr id="2" name="Slide Number Placeholder 1"/>
          <p:cNvSpPr>
            <a:spLocks noGrp="1"/>
          </p:cNvSpPr>
          <p:nvPr>
            <p:ph type="sldNum" sz="quarter" idx="12"/>
          </p:nvPr>
        </p:nvSpPr>
        <p:spPr/>
        <p:txBody>
          <a:bodyPr/>
          <a:lstStyle/>
          <a:p>
            <a:fld id="{6F3AE956-26F0-4794-8F4C-97BAC66ADD21}" type="slidenum">
              <a:rPr lang="en-US" smtClean="0"/>
              <a:t>61</a:t>
            </a:fld>
            <a:endParaRPr lang="en-US"/>
          </a:p>
        </p:txBody>
      </p:sp>
    </p:spTree>
    <p:extLst>
      <p:ext uri="{BB962C8B-B14F-4D97-AF65-F5344CB8AC3E}">
        <p14:creationId xmlns:p14="http://schemas.microsoft.com/office/powerpoint/2010/main" val="1254814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04800" y="0"/>
            <a:ext cx="73152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smtClean="0">
                <a:solidFill>
                  <a:schemeClr val="tx2">
                    <a:lumMod val="50000"/>
                  </a:schemeClr>
                </a:solidFill>
                <a:latin typeface="Calibri" pitchFamily="34" charset="0"/>
                <a:cs typeface="Calibri" pitchFamily="34" charset="0"/>
              </a:rPr>
              <a:t>PSEC-4 Performance</a:t>
            </a:r>
            <a:endParaRPr lang="en-US" dirty="0">
              <a:solidFill>
                <a:schemeClr val="tx2">
                  <a:lumMod val="50000"/>
                </a:schemeClr>
              </a:solidFill>
              <a:latin typeface="Calibri" pitchFamily="34" charset="0"/>
              <a:cs typeface="Calibri" pitchFamily="34" charset="0"/>
            </a:endParaRPr>
          </a:p>
        </p:txBody>
      </p:sp>
      <p:pic>
        <p:nvPicPr>
          <p:cNvPr id="11" name="Picture 2" descr="C:\Documents and Settings\eric\Desktop\PSEC4-code\psec4eval_term\Default Profile\800M_10G.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047" y="2425334"/>
            <a:ext cx="4200061" cy="315004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Documents and Settings\eric\Desktop\PSEC4-code\psec4eval_term\Default Profile\800M_13G.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0647" y="2453539"/>
            <a:ext cx="4124848" cy="3093636"/>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p:cNvSpPr txBox="1">
            <a:spLocks/>
          </p:cNvSpPr>
          <p:nvPr/>
        </p:nvSpPr>
        <p:spPr>
          <a:xfrm>
            <a:off x="2787318" y="968432"/>
            <a:ext cx="3286863" cy="590516"/>
          </a:xfrm>
          <a:prstGeom prst="rect">
            <a:avLst/>
          </a:prstGeom>
          <a:ln w="25400">
            <a:solidFill>
              <a:srgbClr val="FF0000"/>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rPr>
              <a:t>Digitized Waveforms</a:t>
            </a:r>
            <a:endParaRPr lang="en-US" sz="2800" b="1" dirty="0">
              <a:solidFill>
                <a:srgbClr val="FF0000"/>
              </a:solidFill>
            </a:endParaRPr>
          </a:p>
        </p:txBody>
      </p:sp>
      <p:sp>
        <p:nvSpPr>
          <p:cNvPr id="14" name="TextBox 13"/>
          <p:cNvSpPr txBox="1"/>
          <p:nvPr/>
        </p:nvSpPr>
        <p:spPr>
          <a:xfrm>
            <a:off x="2902298" y="1581116"/>
            <a:ext cx="4089732" cy="461665"/>
          </a:xfrm>
          <a:prstGeom prst="rect">
            <a:avLst/>
          </a:prstGeom>
          <a:noFill/>
        </p:spPr>
        <p:txBody>
          <a:bodyPr wrap="square" rtlCol="0">
            <a:spAutoFit/>
          </a:bodyPr>
          <a:lstStyle/>
          <a:p>
            <a:r>
              <a:rPr lang="en-US" sz="2400" b="1" dirty="0" smtClean="0">
                <a:solidFill>
                  <a:srgbClr val="FF0000"/>
                </a:solidFill>
              </a:rPr>
              <a:t>Input: 800MHz, 300 mV</a:t>
            </a:r>
            <a:r>
              <a:rPr lang="en-US" sz="2400" b="1" baseline="-25000" dirty="0" smtClean="0">
                <a:solidFill>
                  <a:srgbClr val="FF0000"/>
                </a:solidFill>
              </a:rPr>
              <a:t>pp</a:t>
            </a:r>
            <a:r>
              <a:rPr lang="en-US" sz="2400" b="1" dirty="0" smtClean="0">
                <a:solidFill>
                  <a:srgbClr val="FF0000"/>
                </a:solidFill>
              </a:rPr>
              <a:t> sine</a:t>
            </a:r>
            <a:endParaRPr lang="en-US" sz="2400" b="1" dirty="0">
              <a:solidFill>
                <a:srgbClr val="FF0000"/>
              </a:solidFill>
            </a:endParaRPr>
          </a:p>
        </p:txBody>
      </p:sp>
      <p:sp>
        <p:nvSpPr>
          <p:cNvPr id="15" name="TextBox 14"/>
          <p:cNvSpPr txBox="1"/>
          <p:nvPr/>
        </p:nvSpPr>
        <p:spPr>
          <a:xfrm>
            <a:off x="1863863" y="1950454"/>
            <a:ext cx="2686366" cy="369332"/>
          </a:xfrm>
          <a:prstGeom prst="rect">
            <a:avLst/>
          </a:prstGeom>
          <a:noFill/>
        </p:spPr>
        <p:txBody>
          <a:bodyPr wrap="square" rtlCol="0">
            <a:spAutoFit/>
          </a:bodyPr>
          <a:lstStyle/>
          <a:p>
            <a:r>
              <a:rPr lang="en-US" b="1" dirty="0" smtClean="0">
                <a:solidFill>
                  <a:srgbClr val="0000FF"/>
                </a:solidFill>
              </a:rPr>
              <a:t>Sampling rate : 10 </a:t>
            </a:r>
            <a:r>
              <a:rPr lang="en-US" b="1" dirty="0" err="1" smtClean="0">
                <a:solidFill>
                  <a:srgbClr val="0000FF"/>
                </a:solidFill>
              </a:rPr>
              <a:t>GSa</a:t>
            </a:r>
            <a:r>
              <a:rPr lang="en-US" b="1" dirty="0" smtClean="0">
                <a:solidFill>
                  <a:srgbClr val="0000FF"/>
                </a:solidFill>
              </a:rPr>
              <a:t>/s</a:t>
            </a:r>
            <a:endParaRPr lang="en-US" b="1" dirty="0">
              <a:solidFill>
                <a:srgbClr val="0000FF"/>
              </a:solidFill>
            </a:endParaRPr>
          </a:p>
        </p:txBody>
      </p:sp>
      <p:sp>
        <p:nvSpPr>
          <p:cNvPr id="16" name="TextBox 15"/>
          <p:cNvSpPr txBox="1"/>
          <p:nvPr/>
        </p:nvSpPr>
        <p:spPr>
          <a:xfrm>
            <a:off x="5648847" y="2095179"/>
            <a:ext cx="2686366" cy="369332"/>
          </a:xfrm>
          <a:prstGeom prst="rect">
            <a:avLst/>
          </a:prstGeom>
          <a:noFill/>
        </p:spPr>
        <p:txBody>
          <a:bodyPr wrap="square" rtlCol="0">
            <a:spAutoFit/>
          </a:bodyPr>
          <a:lstStyle/>
          <a:p>
            <a:r>
              <a:rPr lang="en-US" b="1" dirty="0" smtClean="0">
                <a:solidFill>
                  <a:srgbClr val="0000FF"/>
                </a:solidFill>
              </a:rPr>
              <a:t>Sampling rate : 13.3 </a:t>
            </a:r>
            <a:r>
              <a:rPr lang="en-US" b="1" dirty="0" err="1" smtClean="0">
                <a:solidFill>
                  <a:srgbClr val="0000FF"/>
                </a:solidFill>
              </a:rPr>
              <a:t>GSa</a:t>
            </a:r>
            <a:r>
              <a:rPr lang="en-US" b="1" dirty="0" smtClean="0">
                <a:solidFill>
                  <a:srgbClr val="0000FF"/>
                </a:solidFill>
              </a:rPr>
              <a:t>/s</a:t>
            </a:r>
            <a:endParaRPr lang="en-US" b="1" dirty="0">
              <a:solidFill>
                <a:srgbClr val="0000FF"/>
              </a:solidFill>
            </a:endParaRPr>
          </a:p>
        </p:txBody>
      </p:sp>
      <p:sp>
        <p:nvSpPr>
          <p:cNvPr id="17" name="TextBox 16"/>
          <p:cNvSpPr txBox="1"/>
          <p:nvPr/>
        </p:nvSpPr>
        <p:spPr>
          <a:xfrm>
            <a:off x="304800" y="5575380"/>
            <a:ext cx="8435631" cy="923330"/>
          </a:xfrm>
          <a:prstGeom prst="rect">
            <a:avLst/>
          </a:prstGeom>
          <a:noFill/>
          <a:ln w="25400">
            <a:noFill/>
          </a:ln>
        </p:spPr>
        <p:txBody>
          <a:bodyPr wrap="square" rtlCol="0">
            <a:spAutoFit/>
          </a:bodyPr>
          <a:lstStyle/>
          <a:p>
            <a:pPr marL="285750" indent="-285750">
              <a:buFont typeface="Arial" pitchFamily="34" charset="0"/>
              <a:buChar char="•"/>
            </a:pPr>
            <a:r>
              <a:rPr lang="en-US" b="1" dirty="0" smtClean="0">
                <a:solidFill>
                  <a:srgbClr val="FF0000"/>
                </a:solidFill>
              </a:rPr>
              <a:t>Only simple pedestal correction to data</a:t>
            </a:r>
          </a:p>
          <a:p>
            <a:pPr marL="285750" indent="-285750">
              <a:buFont typeface="Arial" pitchFamily="34" charset="0"/>
              <a:buChar char="•"/>
            </a:pPr>
            <a:r>
              <a:rPr lang="en-US" b="1" dirty="0" smtClean="0">
                <a:solidFill>
                  <a:srgbClr val="FF0000"/>
                </a:solidFill>
              </a:rPr>
              <a:t>As the sampling rate-to-input frequency ratio decreases, the need for time-base calibration becomes more apparent (depending on necessary timing resolution)</a:t>
            </a:r>
          </a:p>
        </p:txBody>
      </p:sp>
      <p:sp>
        <p:nvSpPr>
          <p:cNvPr id="2" name="TextBox 1"/>
          <p:cNvSpPr txBox="1"/>
          <p:nvPr/>
        </p:nvSpPr>
        <p:spPr>
          <a:xfrm>
            <a:off x="5990387" y="85066"/>
            <a:ext cx="3153613" cy="523220"/>
          </a:xfrm>
          <a:prstGeom prst="rect">
            <a:avLst/>
          </a:prstGeom>
          <a:noFill/>
        </p:spPr>
        <p:txBody>
          <a:bodyPr wrap="square" rtlCol="0">
            <a:spAutoFit/>
          </a:bodyPr>
          <a:lstStyle/>
          <a:p>
            <a:r>
              <a:rPr lang="en-US" sz="2800" b="1" dirty="0" smtClean="0">
                <a:solidFill>
                  <a:schemeClr val="accent4">
                    <a:lumMod val="10000"/>
                  </a:schemeClr>
                </a:solidFill>
              </a:rPr>
              <a:t>Eric </a:t>
            </a:r>
            <a:r>
              <a:rPr lang="en-US" sz="2800" b="1" dirty="0" err="1" smtClean="0">
                <a:solidFill>
                  <a:schemeClr val="accent4">
                    <a:lumMod val="10000"/>
                  </a:schemeClr>
                </a:solidFill>
              </a:rPr>
              <a:t>Oberla</a:t>
            </a:r>
            <a:r>
              <a:rPr lang="en-US" sz="2800" b="1" dirty="0" smtClean="0">
                <a:solidFill>
                  <a:schemeClr val="accent4">
                    <a:lumMod val="10000"/>
                  </a:schemeClr>
                </a:solidFill>
              </a:rPr>
              <a:t>, ANT11</a:t>
            </a:r>
          </a:p>
        </p:txBody>
      </p:sp>
      <p:sp>
        <p:nvSpPr>
          <p:cNvPr id="3" name="Footer Placeholder 2"/>
          <p:cNvSpPr>
            <a:spLocks noGrp="1"/>
          </p:cNvSpPr>
          <p:nvPr>
            <p:ph type="ftr" sz="quarter" idx="11"/>
          </p:nvPr>
        </p:nvSpPr>
        <p:spPr/>
        <p:txBody>
          <a:bodyPr/>
          <a:lstStyle/>
          <a:p>
            <a:r>
              <a:rPr lang="en-US" smtClean="0">
                <a:solidFill>
                  <a:srgbClr val="151517"/>
                </a:solidFill>
              </a:rPr>
              <a:t>TIPP June 5, 2014  </a:t>
            </a:r>
            <a:endParaRPr lang="en-US" dirty="0">
              <a:solidFill>
                <a:srgbClr val="151517"/>
              </a:solidFill>
            </a:endParaRPr>
          </a:p>
        </p:txBody>
      </p:sp>
      <p:sp>
        <p:nvSpPr>
          <p:cNvPr id="9" name="Date Placeholder 8"/>
          <p:cNvSpPr>
            <a:spLocks noGrp="1"/>
          </p:cNvSpPr>
          <p:nvPr>
            <p:ph type="dt" sz="half" idx="10"/>
          </p:nvPr>
        </p:nvSpPr>
        <p:spPr/>
        <p:txBody>
          <a:bodyPr/>
          <a:lstStyle/>
          <a:p>
            <a:fld id="{A5242E11-284D-4893-9EDB-13C6B3E885DF}" type="datetime1">
              <a:rPr lang="en-US" smtClean="0"/>
              <a:t>6/4/2014</a:t>
            </a:fld>
            <a:endParaRPr lang="en-US" dirty="0"/>
          </a:p>
        </p:txBody>
      </p:sp>
      <p:sp>
        <p:nvSpPr>
          <p:cNvPr id="4" name="Slide Number Placeholder 3"/>
          <p:cNvSpPr>
            <a:spLocks noGrp="1"/>
          </p:cNvSpPr>
          <p:nvPr>
            <p:ph type="sldNum" sz="quarter" idx="12"/>
          </p:nvPr>
        </p:nvSpPr>
        <p:spPr/>
        <p:txBody>
          <a:bodyPr/>
          <a:lstStyle/>
          <a:p>
            <a:fld id="{6F3AE956-26F0-4794-8F4C-97BAC66ADD21}" type="slidenum">
              <a:rPr lang="en-US" smtClean="0"/>
              <a:pPr/>
              <a:t>62</a:t>
            </a:fld>
            <a:endParaRPr lang="en-US" dirty="0"/>
          </a:p>
        </p:txBody>
      </p:sp>
    </p:spTree>
    <p:extLst>
      <p:ext uri="{BB962C8B-B14F-4D97-AF65-F5344CB8AC3E}">
        <p14:creationId xmlns:p14="http://schemas.microsoft.com/office/powerpoint/2010/main" val="164856109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rrowheads="1"/>
          </p:cNvSpPr>
          <p:nvPr>
            <p:ph type="title"/>
          </p:nvPr>
        </p:nvSpPr>
        <p:spPr>
          <a:xfrm>
            <a:off x="457200" y="46038"/>
            <a:ext cx="8229600" cy="1325562"/>
          </a:xfrm>
        </p:spPr>
        <p:txBody>
          <a:bodyPr>
            <a:noAutofit/>
          </a:bodyPr>
          <a:lstStyle/>
          <a:p>
            <a:pPr eaLnBrk="1" hangingPunct="1">
              <a:lnSpc>
                <a:spcPct val="85000"/>
              </a:lnSpc>
              <a:defRPr/>
            </a:pPr>
            <a:r>
              <a:rPr lang="en-US" sz="5400" b="1" dirty="0" smtClean="0">
                <a:solidFill>
                  <a:srgbClr val="002060"/>
                </a:solidFill>
              </a:rPr>
              <a:t>Photocathodes</a:t>
            </a:r>
            <a:br>
              <a:rPr lang="en-US" sz="5400" b="1" dirty="0" smtClean="0">
                <a:solidFill>
                  <a:srgbClr val="002060"/>
                </a:solidFill>
              </a:rPr>
            </a:br>
            <a:endParaRPr lang="en-US" sz="5400" b="1" dirty="0" smtClean="0">
              <a:solidFill>
                <a:srgbClr val="FF0000"/>
              </a:solidFill>
            </a:endParaRPr>
          </a:p>
        </p:txBody>
      </p:sp>
      <p:sp>
        <p:nvSpPr>
          <p:cNvPr id="59395" name="Rectangle 3"/>
          <p:cNvSpPr>
            <a:spLocks noGrp="1" noChangeArrowheads="1"/>
          </p:cNvSpPr>
          <p:nvPr>
            <p:ph idx="1"/>
          </p:nvPr>
        </p:nvSpPr>
        <p:spPr>
          <a:xfrm>
            <a:off x="457200" y="609601"/>
            <a:ext cx="8408833" cy="1219200"/>
          </a:xfrm>
        </p:spPr>
        <p:txBody>
          <a:bodyPr>
            <a:normAutofit/>
          </a:bodyPr>
          <a:lstStyle/>
          <a:p>
            <a:pPr marL="0" indent="0">
              <a:lnSpc>
                <a:spcPct val="85000"/>
              </a:lnSpc>
              <a:buSzPct val="125000"/>
              <a:buNone/>
              <a:defRPr/>
            </a:pPr>
            <a:r>
              <a:rPr lang="en-US" b="1" dirty="0" smtClean="0">
                <a:solidFill>
                  <a:srgbClr val="151517"/>
                </a:solidFill>
              </a:rPr>
              <a:t>LAPPD goal- 20-25% QE, 8”-square- conv. alkali </a:t>
            </a:r>
            <a:endParaRPr lang="en-US" b="1" dirty="0">
              <a:solidFill>
                <a:srgbClr val="151517"/>
              </a:solidFill>
            </a:endParaRPr>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693" t="31364" r="24452" b="15210"/>
          <a:stretch/>
        </p:blipFill>
        <p:spPr bwMode="auto">
          <a:xfrm>
            <a:off x="3594699" y="2126347"/>
            <a:ext cx="5478433" cy="3588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076" y="1573918"/>
            <a:ext cx="3222523" cy="4293482"/>
          </a:xfrm>
          <a:prstGeom prst="rect">
            <a:avLst/>
          </a:prstGeom>
        </p:spPr>
      </p:pic>
      <p:sp>
        <p:nvSpPr>
          <p:cNvPr id="5" name="Rectangle 4"/>
          <p:cNvSpPr/>
          <p:nvPr/>
        </p:nvSpPr>
        <p:spPr>
          <a:xfrm>
            <a:off x="21771" y="1104529"/>
            <a:ext cx="9601200" cy="510909"/>
          </a:xfrm>
          <a:prstGeom prst="rect">
            <a:avLst/>
          </a:prstGeom>
        </p:spPr>
        <p:txBody>
          <a:bodyPr wrap="square">
            <a:spAutoFit/>
          </a:bodyPr>
          <a:lstStyle/>
          <a:p>
            <a:pPr lvl="0">
              <a:lnSpc>
                <a:spcPct val="85000"/>
              </a:lnSpc>
              <a:spcBef>
                <a:spcPct val="20000"/>
              </a:spcBef>
              <a:buSzPct val="125000"/>
              <a:defRPr/>
            </a:pPr>
            <a:r>
              <a:rPr lang="en-US" sz="3200" b="1" dirty="0" smtClean="0">
                <a:solidFill>
                  <a:srgbClr val="151517"/>
                </a:solidFill>
              </a:rPr>
              <a:t>2 parallel efforts: SSL (knows how), and ANL (learning) </a:t>
            </a:r>
            <a:endParaRPr lang="en-US" sz="3200" b="1" dirty="0">
              <a:solidFill>
                <a:srgbClr val="151517"/>
              </a:solidFill>
            </a:endParaRPr>
          </a:p>
        </p:txBody>
      </p:sp>
      <p:sp>
        <p:nvSpPr>
          <p:cNvPr id="8" name="Rectangle 7"/>
          <p:cNvSpPr/>
          <p:nvPr/>
        </p:nvSpPr>
        <p:spPr>
          <a:xfrm>
            <a:off x="2525604" y="2057400"/>
            <a:ext cx="2427396" cy="880241"/>
          </a:xfrm>
          <a:prstGeom prst="rect">
            <a:avLst/>
          </a:prstGeom>
        </p:spPr>
        <p:txBody>
          <a:bodyPr wrap="none">
            <a:spAutoFit/>
          </a:bodyPr>
          <a:lstStyle/>
          <a:p>
            <a:pPr>
              <a:lnSpc>
                <a:spcPct val="80000"/>
              </a:lnSpc>
            </a:pPr>
            <a:r>
              <a:rPr lang="en-US" sz="3200" b="1" dirty="0" smtClean="0">
                <a:solidFill>
                  <a:srgbClr val="151517"/>
                </a:solidFill>
              </a:rPr>
              <a:t>ANL</a:t>
            </a:r>
          </a:p>
          <a:p>
            <a:pPr>
              <a:lnSpc>
                <a:spcPct val="80000"/>
              </a:lnSpc>
            </a:pPr>
            <a:r>
              <a:rPr lang="en-US" sz="3200" b="1" dirty="0" smtClean="0">
                <a:solidFill>
                  <a:srgbClr val="151517"/>
                </a:solidFill>
              </a:rPr>
              <a:t>Optical stand</a:t>
            </a:r>
            <a:endParaRPr lang="en-US" dirty="0"/>
          </a:p>
        </p:txBody>
      </p:sp>
      <p:sp>
        <p:nvSpPr>
          <p:cNvPr id="10" name="Rectangle 9"/>
          <p:cNvSpPr/>
          <p:nvPr/>
        </p:nvSpPr>
        <p:spPr>
          <a:xfrm>
            <a:off x="4041058" y="5719920"/>
            <a:ext cx="4824975" cy="584775"/>
          </a:xfrm>
          <a:prstGeom prst="rect">
            <a:avLst/>
          </a:prstGeom>
        </p:spPr>
        <p:txBody>
          <a:bodyPr wrap="none">
            <a:spAutoFit/>
          </a:bodyPr>
          <a:lstStyle/>
          <a:p>
            <a:r>
              <a:rPr lang="en-US" sz="3200" b="1" dirty="0" smtClean="0">
                <a:solidFill>
                  <a:srgbClr val="151517"/>
                </a:solidFill>
              </a:rPr>
              <a:t>First cathodes made at ANL</a:t>
            </a:r>
            <a:endParaRPr lang="en-US" dirty="0"/>
          </a:p>
        </p:txBody>
      </p:sp>
      <p:cxnSp>
        <p:nvCxnSpPr>
          <p:cNvPr id="16" name="Straight Arrow Connector 15"/>
          <p:cNvCxnSpPr/>
          <p:nvPr/>
        </p:nvCxnSpPr>
        <p:spPr>
          <a:xfrm flipH="1" flipV="1">
            <a:off x="838200" y="3657600"/>
            <a:ext cx="228600" cy="2062321"/>
          </a:xfrm>
          <a:prstGeom prst="straightConnector1">
            <a:avLst/>
          </a:prstGeom>
          <a:ln w="38100">
            <a:solidFill>
              <a:srgbClr val="C00000"/>
            </a:solidFill>
            <a:tailEnd type="arrow"/>
          </a:ln>
        </p:spPr>
        <p:style>
          <a:lnRef idx="3">
            <a:schemeClr val="accent1"/>
          </a:lnRef>
          <a:fillRef idx="0">
            <a:schemeClr val="accent1"/>
          </a:fillRef>
          <a:effectRef idx="2">
            <a:schemeClr val="accent1"/>
          </a:effectRef>
          <a:fontRef idx="minor">
            <a:schemeClr val="tx1"/>
          </a:fontRef>
        </p:style>
      </p:cxnSp>
      <p:sp>
        <p:nvSpPr>
          <p:cNvPr id="13" name="Rectangle 12"/>
          <p:cNvSpPr/>
          <p:nvPr/>
        </p:nvSpPr>
        <p:spPr>
          <a:xfrm>
            <a:off x="149561" y="5766107"/>
            <a:ext cx="3254609" cy="1077218"/>
          </a:xfrm>
          <a:prstGeom prst="rect">
            <a:avLst/>
          </a:prstGeom>
        </p:spPr>
        <p:txBody>
          <a:bodyPr wrap="none">
            <a:spAutoFit/>
          </a:bodyPr>
          <a:lstStyle/>
          <a:p>
            <a:r>
              <a:rPr lang="en-US" sz="3200" b="1" dirty="0" err="1" smtClean="0">
                <a:solidFill>
                  <a:srgbClr val="C00000"/>
                </a:solidFill>
              </a:rPr>
              <a:t>Burle</a:t>
            </a:r>
            <a:r>
              <a:rPr lang="en-US" sz="3200" b="1" dirty="0" smtClean="0">
                <a:solidFill>
                  <a:srgbClr val="C00000"/>
                </a:solidFill>
              </a:rPr>
              <a:t> commercial </a:t>
            </a:r>
          </a:p>
          <a:p>
            <a:r>
              <a:rPr lang="en-US" sz="3200" b="1" dirty="0" smtClean="0">
                <a:solidFill>
                  <a:srgbClr val="C00000"/>
                </a:solidFill>
              </a:rPr>
              <a:t>equipment</a:t>
            </a:r>
            <a:endParaRPr lang="en-US" dirty="0">
              <a:solidFill>
                <a:srgbClr val="C00000"/>
              </a:solidFill>
            </a:endParaRPr>
          </a:p>
        </p:txBody>
      </p:sp>
      <p:cxnSp>
        <p:nvCxnSpPr>
          <p:cNvPr id="20" name="Straight Arrow Connector 19"/>
          <p:cNvCxnSpPr/>
          <p:nvPr/>
        </p:nvCxnSpPr>
        <p:spPr>
          <a:xfrm flipV="1">
            <a:off x="1066800" y="3795076"/>
            <a:ext cx="1610033" cy="1924844"/>
          </a:xfrm>
          <a:prstGeom prst="straightConnector1">
            <a:avLst/>
          </a:prstGeom>
          <a:ln w="38100">
            <a:solidFill>
              <a:srgbClr val="C00000"/>
            </a:solidFill>
            <a:tailEnd type="arrow"/>
          </a:ln>
        </p:spPr>
        <p:style>
          <a:lnRef idx="3">
            <a:schemeClr val="accent1"/>
          </a:lnRef>
          <a:fillRef idx="0">
            <a:schemeClr val="accent1"/>
          </a:fillRef>
          <a:effectRef idx="2">
            <a:schemeClr val="accent1"/>
          </a:effectRef>
          <a:fontRef idx="minor">
            <a:schemeClr val="tx1"/>
          </a:fontRef>
        </p:style>
      </p:cxnSp>
      <p:cxnSp>
        <p:nvCxnSpPr>
          <p:cNvPr id="23" name="Straight Arrow Connector 22"/>
          <p:cNvCxnSpPr/>
          <p:nvPr/>
        </p:nvCxnSpPr>
        <p:spPr>
          <a:xfrm flipH="1">
            <a:off x="2286001" y="2819400"/>
            <a:ext cx="390832" cy="1128076"/>
          </a:xfrm>
          <a:prstGeom prst="straightConnector1">
            <a:avLst/>
          </a:prstGeom>
          <a:ln w="38100">
            <a:solidFill>
              <a:schemeClr val="accent4">
                <a:lumMod val="10000"/>
              </a:schemeClr>
            </a:solidFill>
            <a:tailEnd type="arrow"/>
          </a:ln>
        </p:spPr>
        <p:style>
          <a:lnRef idx="3">
            <a:schemeClr val="accent1"/>
          </a:lnRef>
          <a:fillRef idx="0">
            <a:schemeClr val="accent1"/>
          </a:fillRef>
          <a:effectRef idx="2">
            <a:schemeClr val="accent1"/>
          </a:effectRef>
          <a:fontRef idx="minor">
            <a:schemeClr val="tx1"/>
          </a:fontRef>
        </p:style>
      </p:cxnSp>
      <p:sp>
        <p:nvSpPr>
          <p:cNvPr id="4" name="Footer Placeholder 3"/>
          <p:cNvSpPr>
            <a:spLocks noGrp="1"/>
          </p:cNvSpPr>
          <p:nvPr>
            <p:ph type="ftr" sz="quarter" idx="11"/>
          </p:nvPr>
        </p:nvSpPr>
        <p:spPr/>
        <p:txBody>
          <a:bodyPr/>
          <a:lstStyle/>
          <a:p>
            <a:r>
              <a:rPr lang="en-US" smtClean="0">
                <a:solidFill>
                  <a:srgbClr val="151517"/>
                </a:solidFill>
              </a:rPr>
              <a:t>TIPP June 5, 2014  </a:t>
            </a:r>
            <a:endParaRPr lang="en-US" dirty="0">
              <a:solidFill>
                <a:srgbClr val="151517"/>
              </a:solidFill>
            </a:endParaRPr>
          </a:p>
        </p:txBody>
      </p:sp>
      <p:sp>
        <p:nvSpPr>
          <p:cNvPr id="9" name="Date Placeholder 8"/>
          <p:cNvSpPr>
            <a:spLocks noGrp="1"/>
          </p:cNvSpPr>
          <p:nvPr>
            <p:ph type="dt" sz="half" idx="10"/>
          </p:nvPr>
        </p:nvSpPr>
        <p:spPr/>
        <p:txBody>
          <a:bodyPr/>
          <a:lstStyle/>
          <a:p>
            <a:fld id="{3ADDBF3B-1D94-4C08-824A-56B051A270AA}" type="datetime1">
              <a:rPr lang="en-US" smtClean="0"/>
              <a:t>6/4/2014</a:t>
            </a:fld>
            <a:endParaRPr lang="en-US" dirty="0"/>
          </a:p>
        </p:txBody>
      </p:sp>
      <p:sp>
        <p:nvSpPr>
          <p:cNvPr id="3" name="Slide Number Placeholder 2"/>
          <p:cNvSpPr>
            <a:spLocks noGrp="1"/>
          </p:cNvSpPr>
          <p:nvPr>
            <p:ph type="sldNum" sz="quarter" idx="12"/>
          </p:nvPr>
        </p:nvSpPr>
        <p:spPr/>
        <p:txBody>
          <a:bodyPr/>
          <a:lstStyle/>
          <a:p>
            <a:fld id="{6F3AE956-26F0-4794-8F4C-97BAC66ADD21}" type="slidenum">
              <a:rPr lang="en-US" smtClean="0"/>
              <a:pPr/>
              <a:t>63</a:t>
            </a:fld>
            <a:endParaRPr lang="en-US" dirty="0"/>
          </a:p>
        </p:txBody>
      </p:sp>
    </p:spTree>
    <p:extLst>
      <p:ext uri="{BB962C8B-B14F-4D97-AF65-F5344CB8AC3E}">
        <p14:creationId xmlns:p14="http://schemas.microsoft.com/office/powerpoint/2010/main" val="25877264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9448800" cy="762000"/>
          </a:xfrm>
        </p:spPr>
        <p:txBody>
          <a:bodyPr>
            <a:noAutofit/>
          </a:bodyPr>
          <a:lstStyle/>
          <a:p>
            <a:r>
              <a:rPr lang="en-US" b="1" dirty="0" smtClean="0">
                <a:latin typeface="Comic Sans MS" pitchFamily="66" charset="0"/>
              </a:rPr>
              <a:t>Cathode Major Achievements</a:t>
            </a:r>
            <a:endParaRPr lang="en-US" b="1" dirty="0">
              <a:latin typeface="Comic Sans MS" pitchFamily="66" charset="0"/>
            </a:endParaRPr>
          </a:p>
        </p:txBody>
      </p:sp>
      <p:sp>
        <p:nvSpPr>
          <p:cNvPr id="4" name="Date Placeholder 3"/>
          <p:cNvSpPr>
            <a:spLocks noGrp="1"/>
          </p:cNvSpPr>
          <p:nvPr>
            <p:ph type="dt" sz="half" idx="10"/>
          </p:nvPr>
        </p:nvSpPr>
        <p:spPr/>
        <p:txBody>
          <a:bodyPr/>
          <a:lstStyle/>
          <a:p>
            <a:fld id="{4C3178CF-6718-4B5F-8105-3AFA50568258}" type="datetime1">
              <a:rPr lang="en-US" smtClean="0"/>
              <a:t>6/4/2014</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TIPP June 5, 2014  </a:t>
            </a:r>
            <a:endParaRPr lang="en-US" dirty="0">
              <a:solidFill>
                <a:srgbClr val="151517"/>
              </a:solidFill>
            </a:endParaRPr>
          </a:p>
        </p:txBody>
      </p:sp>
      <p:sp>
        <p:nvSpPr>
          <p:cNvPr id="14" name="TextBox 13"/>
          <p:cNvSpPr txBox="1"/>
          <p:nvPr/>
        </p:nvSpPr>
        <p:spPr>
          <a:xfrm>
            <a:off x="-76200" y="4045803"/>
            <a:ext cx="4648202" cy="830997"/>
          </a:xfrm>
          <a:prstGeom prst="rect">
            <a:avLst/>
          </a:prstGeom>
          <a:noFill/>
        </p:spPr>
        <p:txBody>
          <a:bodyPr wrap="square" rtlCol="0">
            <a:spAutoFit/>
          </a:bodyPr>
          <a:lstStyle/>
          <a:p>
            <a:pPr algn="ctr"/>
            <a:r>
              <a:rPr lang="en-US" sz="2400" b="1" dirty="0" smtClean="0">
                <a:solidFill>
                  <a:schemeClr val="tx1">
                    <a:lumMod val="50000"/>
                  </a:schemeClr>
                </a:solidFill>
              </a:rPr>
              <a:t>A successful 8” </a:t>
            </a:r>
            <a:r>
              <a:rPr lang="en-US" sz="2400" b="1" dirty="0" err="1" smtClean="0">
                <a:solidFill>
                  <a:schemeClr val="tx1">
                    <a:lumMod val="50000"/>
                  </a:schemeClr>
                </a:solidFill>
              </a:rPr>
              <a:t>Bialkali</a:t>
            </a:r>
            <a:r>
              <a:rPr lang="en-US" sz="2400" b="1" dirty="0" smtClean="0">
                <a:solidFill>
                  <a:schemeClr val="tx1">
                    <a:lumMod val="50000"/>
                  </a:schemeClr>
                </a:solidFill>
              </a:rPr>
              <a:t> Cathode</a:t>
            </a:r>
          </a:p>
          <a:p>
            <a:pPr algn="ctr"/>
            <a:r>
              <a:rPr lang="en-US" sz="2400" b="1" dirty="0" smtClean="0">
                <a:solidFill>
                  <a:schemeClr val="tx1">
                    <a:lumMod val="50000"/>
                  </a:schemeClr>
                </a:solidFill>
              </a:rPr>
              <a:t> (</a:t>
            </a:r>
            <a:r>
              <a:rPr lang="en-US" sz="2400" b="1" dirty="0" err="1" smtClean="0">
                <a:solidFill>
                  <a:schemeClr val="tx1">
                    <a:lumMod val="50000"/>
                  </a:schemeClr>
                </a:solidFill>
              </a:rPr>
              <a:t>Ossy’s</a:t>
            </a:r>
            <a:r>
              <a:rPr lang="en-US" sz="2400" b="1" dirty="0" smtClean="0">
                <a:solidFill>
                  <a:schemeClr val="tx1">
                    <a:lumMod val="50000"/>
                  </a:schemeClr>
                </a:solidFill>
              </a:rPr>
              <a:t> Talk) </a:t>
            </a:r>
          </a:p>
        </p:txBody>
      </p:sp>
      <p:sp>
        <p:nvSpPr>
          <p:cNvPr id="22" name="TextBox 21"/>
          <p:cNvSpPr txBox="1"/>
          <p:nvPr/>
        </p:nvSpPr>
        <p:spPr>
          <a:xfrm>
            <a:off x="4343400" y="5873657"/>
            <a:ext cx="4648202" cy="830997"/>
          </a:xfrm>
          <a:prstGeom prst="rect">
            <a:avLst/>
          </a:prstGeom>
          <a:noFill/>
        </p:spPr>
        <p:txBody>
          <a:bodyPr wrap="square" rtlCol="0">
            <a:spAutoFit/>
          </a:bodyPr>
          <a:lstStyle/>
          <a:p>
            <a:pPr algn="ctr"/>
            <a:r>
              <a:rPr lang="en-US" sz="2400" b="1" dirty="0" smtClean="0">
                <a:solidFill>
                  <a:schemeClr val="tx1">
                    <a:lumMod val="50000"/>
                  </a:schemeClr>
                </a:solidFill>
              </a:rPr>
              <a:t>A 8” </a:t>
            </a:r>
            <a:r>
              <a:rPr lang="en-US" sz="2400" b="1" dirty="0" err="1" smtClean="0">
                <a:solidFill>
                  <a:schemeClr val="tx1">
                    <a:lumMod val="50000"/>
                  </a:schemeClr>
                </a:solidFill>
              </a:rPr>
              <a:t>Bialkali</a:t>
            </a:r>
            <a:r>
              <a:rPr lang="en-US" sz="2400" b="1" dirty="0" smtClean="0">
                <a:solidFill>
                  <a:schemeClr val="tx1">
                    <a:lumMod val="50000"/>
                  </a:schemeClr>
                </a:solidFill>
              </a:rPr>
              <a:t> made in the </a:t>
            </a:r>
            <a:r>
              <a:rPr lang="en-US" sz="2400" b="1" dirty="0" err="1" smtClean="0">
                <a:solidFill>
                  <a:schemeClr val="tx1">
                    <a:lumMod val="50000"/>
                  </a:schemeClr>
                </a:solidFill>
              </a:rPr>
              <a:t>Burle</a:t>
            </a:r>
            <a:r>
              <a:rPr lang="en-US" sz="2400" b="1" dirty="0" smtClean="0">
                <a:solidFill>
                  <a:schemeClr val="tx1">
                    <a:lumMod val="50000"/>
                  </a:schemeClr>
                </a:solidFill>
              </a:rPr>
              <a:t> Equip at ANL ( </a:t>
            </a:r>
            <a:r>
              <a:rPr lang="en-US" sz="2400" b="1" dirty="0" err="1" smtClean="0">
                <a:solidFill>
                  <a:schemeClr val="tx1">
                    <a:lumMod val="50000"/>
                  </a:schemeClr>
                </a:solidFill>
              </a:rPr>
              <a:t>Ossy’s</a:t>
            </a:r>
            <a:r>
              <a:rPr lang="en-US" sz="2400" b="1" dirty="0" smtClean="0">
                <a:solidFill>
                  <a:schemeClr val="tx1">
                    <a:lumMod val="50000"/>
                  </a:schemeClr>
                </a:solidFill>
              </a:rPr>
              <a:t> Talk)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1" y="717387"/>
            <a:ext cx="3810000" cy="3328416"/>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8448" t="18276" r="41207" b="15824"/>
          <a:stretch/>
        </p:blipFill>
        <p:spPr>
          <a:xfrm>
            <a:off x="4540469" y="2484071"/>
            <a:ext cx="4603531" cy="3389586"/>
          </a:xfrm>
          <a:prstGeom prst="rect">
            <a:avLst/>
          </a:prstGeom>
        </p:spPr>
      </p:pic>
      <p:sp>
        <p:nvSpPr>
          <p:cNvPr id="6" name="Slide Number Placeholder 5"/>
          <p:cNvSpPr>
            <a:spLocks noGrp="1"/>
          </p:cNvSpPr>
          <p:nvPr>
            <p:ph type="sldNum" sz="quarter" idx="12"/>
          </p:nvPr>
        </p:nvSpPr>
        <p:spPr/>
        <p:txBody>
          <a:bodyPr/>
          <a:lstStyle/>
          <a:p>
            <a:fld id="{6F3AE956-26F0-4794-8F4C-97BAC66ADD21}" type="slidenum">
              <a:rPr lang="en-US" smtClean="0"/>
              <a:pPr/>
              <a:t>64</a:t>
            </a:fld>
            <a:endParaRPr lang="en-US" dirty="0"/>
          </a:p>
        </p:txBody>
      </p:sp>
    </p:spTree>
    <p:extLst>
      <p:ext uri="{BB962C8B-B14F-4D97-AF65-F5344CB8AC3E}">
        <p14:creationId xmlns:p14="http://schemas.microsoft.com/office/powerpoint/2010/main" val="314563215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792162"/>
          </a:xfrm>
        </p:spPr>
        <p:txBody>
          <a:bodyPr>
            <a:normAutofit/>
          </a:bodyPr>
          <a:lstStyle/>
          <a:p>
            <a:r>
              <a:rPr lang="en-US" b="1" dirty="0" smtClean="0"/>
              <a:t>8”-MCP Pair and Strip Anode Work</a:t>
            </a:r>
            <a:endParaRPr lang="en-US" b="1" dirty="0"/>
          </a:p>
        </p:txBody>
      </p:sp>
      <p:sp>
        <p:nvSpPr>
          <p:cNvPr id="4" name="Date Placeholder 3"/>
          <p:cNvSpPr>
            <a:spLocks noGrp="1"/>
          </p:cNvSpPr>
          <p:nvPr>
            <p:ph type="dt" sz="half" idx="10"/>
          </p:nvPr>
        </p:nvSpPr>
        <p:spPr/>
        <p:txBody>
          <a:bodyPr/>
          <a:lstStyle/>
          <a:p>
            <a:fld id="{55D3E7BE-C321-4642-AE4F-65E8862FC1FE}" type="datetime1">
              <a:rPr lang="en-US" smtClean="0"/>
              <a:t>6/4/2014</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TIPP June 5, 2014  </a:t>
            </a:r>
            <a:endParaRPr lang="en-US" dirty="0">
              <a:solidFill>
                <a:srgbClr val="151517"/>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03101"/>
            <a:ext cx="4251354" cy="2502099"/>
          </a:xfrm>
          <a:prstGeom prst="rect">
            <a:avLst/>
          </a:prstGeom>
        </p:spPr>
      </p:pic>
      <p:pic>
        <p:nvPicPr>
          <p:cNvPr id="10" name="Content Placeholder 9"/>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626311" y="3505200"/>
            <a:ext cx="4441489" cy="3119214"/>
          </a:xfrm>
        </p:spPr>
      </p:pic>
      <p:cxnSp>
        <p:nvCxnSpPr>
          <p:cNvPr id="11" name="Straight Arrow Connector 10"/>
          <p:cNvCxnSpPr/>
          <p:nvPr/>
        </p:nvCxnSpPr>
        <p:spPr>
          <a:xfrm>
            <a:off x="3581400" y="5367010"/>
            <a:ext cx="984192" cy="0"/>
          </a:xfrm>
          <a:prstGeom prst="straightConnector1">
            <a:avLst/>
          </a:prstGeom>
          <a:ln>
            <a:solidFill>
              <a:srgbClr val="FF0000"/>
            </a:solidFill>
            <a:tailEnd type="arrow"/>
          </a:ln>
        </p:spPr>
        <p:style>
          <a:lnRef idx="3">
            <a:schemeClr val="accent1"/>
          </a:lnRef>
          <a:fillRef idx="0">
            <a:schemeClr val="accent1"/>
          </a:fillRef>
          <a:effectRef idx="2">
            <a:schemeClr val="accent1"/>
          </a:effectRef>
          <a:fontRef idx="minor">
            <a:schemeClr val="tx1"/>
          </a:fontRef>
        </p:style>
      </p:cxnSp>
      <p:cxnSp>
        <p:nvCxnSpPr>
          <p:cNvPr id="12" name="Straight Arrow Connector 11"/>
          <p:cNvCxnSpPr/>
          <p:nvPr/>
        </p:nvCxnSpPr>
        <p:spPr>
          <a:xfrm flipH="1">
            <a:off x="4251354" y="1943100"/>
            <a:ext cx="998523" cy="0"/>
          </a:xfrm>
          <a:prstGeom prst="straightConnector1">
            <a:avLst/>
          </a:prstGeom>
          <a:ln>
            <a:solidFill>
              <a:srgbClr val="FF0000"/>
            </a:solidFill>
            <a:tailEnd type="arrow"/>
          </a:ln>
        </p:spPr>
        <p:style>
          <a:lnRef idx="3">
            <a:schemeClr val="accent1"/>
          </a:lnRef>
          <a:fillRef idx="0">
            <a:schemeClr val="accent1"/>
          </a:fillRef>
          <a:effectRef idx="2">
            <a:schemeClr val="accent1"/>
          </a:effectRef>
          <a:fontRef idx="minor">
            <a:schemeClr val="tx1"/>
          </a:fontRef>
        </p:style>
      </p:cxnSp>
      <p:sp>
        <p:nvSpPr>
          <p:cNvPr id="17" name="TextBox 16"/>
          <p:cNvSpPr txBox="1"/>
          <p:nvPr/>
        </p:nvSpPr>
        <p:spPr>
          <a:xfrm>
            <a:off x="5181600" y="1530679"/>
            <a:ext cx="3857766" cy="828047"/>
          </a:xfrm>
          <a:prstGeom prst="rect">
            <a:avLst/>
          </a:prstGeom>
          <a:noFill/>
        </p:spPr>
        <p:txBody>
          <a:bodyPr wrap="square" rtlCol="0">
            <a:spAutoFit/>
          </a:bodyPr>
          <a:lstStyle/>
          <a:p>
            <a:pPr>
              <a:lnSpc>
                <a:spcPct val="85000"/>
              </a:lnSpc>
            </a:pPr>
            <a:r>
              <a:rPr lang="en-US" sz="2800" b="1" dirty="0" smtClean="0">
                <a:solidFill>
                  <a:schemeClr val="accent4">
                    <a:lumMod val="10000"/>
                  </a:schemeClr>
                </a:solidFill>
              </a:rPr>
              <a:t>Laser mirrors and 8” anode for 8” MCP tests</a:t>
            </a:r>
          </a:p>
        </p:txBody>
      </p:sp>
      <p:sp>
        <p:nvSpPr>
          <p:cNvPr id="18" name="TextBox 17"/>
          <p:cNvSpPr txBox="1"/>
          <p:nvPr/>
        </p:nvSpPr>
        <p:spPr>
          <a:xfrm>
            <a:off x="-76200" y="4954589"/>
            <a:ext cx="4130760" cy="824841"/>
          </a:xfrm>
          <a:prstGeom prst="rect">
            <a:avLst/>
          </a:prstGeom>
          <a:noFill/>
        </p:spPr>
        <p:txBody>
          <a:bodyPr wrap="square" rtlCol="0">
            <a:spAutoFit/>
          </a:bodyPr>
          <a:lstStyle/>
          <a:p>
            <a:pPr>
              <a:lnSpc>
                <a:spcPct val="85000"/>
              </a:lnSpc>
            </a:pPr>
            <a:r>
              <a:rPr lang="en-US" sz="2800" b="1" dirty="0" smtClean="0">
                <a:solidFill>
                  <a:schemeClr val="accent4">
                    <a:lumMod val="10000"/>
                  </a:schemeClr>
                </a:solidFill>
              </a:rPr>
              <a:t>Pulses from one strip of 8” anode</a:t>
            </a:r>
            <a:r>
              <a:rPr lang="en-US" sz="2800" b="1" dirty="0">
                <a:solidFill>
                  <a:schemeClr val="accent4">
                    <a:lumMod val="10000"/>
                  </a:schemeClr>
                </a:solidFill>
              </a:rPr>
              <a:t> </a:t>
            </a:r>
            <a:r>
              <a:rPr lang="en-US" sz="2800" b="1" dirty="0" smtClean="0">
                <a:solidFill>
                  <a:schemeClr val="accent4">
                    <a:lumMod val="10000"/>
                  </a:schemeClr>
                </a:solidFill>
              </a:rPr>
              <a:t>with 8” MCP pair </a:t>
            </a:r>
          </a:p>
        </p:txBody>
      </p:sp>
      <p:sp>
        <p:nvSpPr>
          <p:cNvPr id="19" name="TextBox 18"/>
          <p:cNvSpPr txBox="1"/>
          <p:nvPr/>
        </p:nvSpPr>
        <p:spPr>
          <a:xfrm>
            <a:off x="0" y="5943600"/>
            <a:ext cx="4572000" cy="584775"/>
          </a:xfrm>
          <a:prstGeom prst="rect">
            <a:avLst/>
          </a:prstGeom>
          <a:noFill/>
        </p:spPr>
        <p:txBody>
          <a:bodyPr wrap="square" rtlCol="0">
            <a:spAutoFit/>
          </a:bodyPr>
          <a:lstStyle/>
          <a:p>
            <a:r>
              <a:rPr lang="en-US" sz="1600" b="1" dirty="0" smtClean="0">
                <a:solidFill>
                  <a:srgbClr val="FF0000"/>
                </a:solidFill>
              </a:rPr>
              <a:t>Matt </a:t>
            </a:r>
            <a:r>
              <a:rPr lang="en-US" sz="1600" b="1" dirty="0" err="1" smtClean="0">
                <a:solidFill>
                  <a:srgbClr val="FF0000"/>
                </a:solidFill>
              </a:rPr>
              <a:t>Wetstein</a:t>
            </a:r>
            <a:r>
              <a:rPr lang="en-US" sz="1600" b="1" dirty="0" smtClean="0">
                <a:solidFill>
                  <a:srgbClr val="FF0000"/>
                </a:solidFill>
              </a:rPr>
              <a:t>, Bernhard Adams, </a:t>
            </a:r>
            <a:r>
              <a:rPr lang="en-US" sz="1600" b="1" dirty="0" err="1" smtClean="0">
                <a:solidFill>
                  <a:srgbClr val="FF0000"/>
                </a:solidFill>
              </a:rPr>
              <a:t>Andrey</a:t>
            </a:r>
            <a:r>
              <a:rPr lang="en-US" sz="1600" b="1" dirty="0" smtClean="0">
                <a:solidFill>
                  <a:srgbClr val="FF0000"/>
                </a:solidFill>
              </a:rPr>
              <a:t> </a:t>
            </a:r>
            <a:r>
              <a:rPr lang="en-US" sz="1600" b="1" dirty="0" err="1" smtClean="0">
                <a:solidFill>
                  <a:srgbClr val="FF0000"/>
                </a:solidFill>
              </a:rPr>
              <a:t>Elagin</a:t>
            </a:r>
            <a:r>
              <a:rPr lang="en-US" sz="1600" b="1" dirty="0" smtClean="0">
                <a:solidFill>
                  <a:srgbClr val="FF0000"/>
                </a:solidFill>
              </a:rPr>
              <a:t>, </a:t>
            </a:r>
            <a:r>
              <a:rPr lang="en-US" sz="1600" b="1" dirty="0" err="1" smtClean="0">
                <a:solidFill>
                  <a:srgbClr val="FF0000"/>
                </a:solidFill>
              </a:rPr>
              <a:t>Razib</a:t>
            </a:r>
            <a:r>
              <a:rPr lang="en-US" sz="1600" b="1" dirty="0" smtClean="0">
                <a:solidFill>
                  <a:srgbClr val="FF0000"/>
                </a:solidFill>
              </a:rPr>
              <a:t> </a:t>
            </a:r>
            <a:r>
              <a:rPr lang="en-US" sz="1600" b="1" dirty="0" err="1" smtClean="0">
                <a:solidFill>
                  <a:srgbClr val="FF0000"/>
                </a:solidFill>
              </a:rPr>
              <a:t>Obaid</a:t>
            </a:r>
            <a:r>
              <a:rPr lang="en-US" sz="1600" b="1" dirty="0" smtClean="0">
                <a:solidFill>
                  <a:srgbClr val="FF0000"/>
                </a:solidFill>
              </a:rPr>
              <a:t>, Sasha </a:t>
            </a:r>
            <a:r>
              <a:rPr lang="en-US" sz="1600" b="1" dirty="0" err="1" smtClean="0">
                <a:solidFill>
                  <a:srgbClr val="FF0000"/>
                </a:solidFill>
              </a:rPr>
              <a:t>Vostrikov</a:t>
            </a:r>
            <a:r>
              <a:rPr lang="en-US" sz="1600" b="1" dirty="0" smtClean="0">
                <a:solidFill>
                  <a:srgbClr val="FF0000"/>
                </a:solidFill>
              </a:rPr>
              <a:t>, Bob Wagner</a:t>
            </a:r>
          </a:p>
        </p:txBody>
      </p:sp>
      <p:sp>
        <p:nvSpPr>
          <p:cNvPr id="3" name="Slide Number Placeholder 2"/>
          <p:cNvSpPr>
            <a:spLocks noGrp="1"/>
          </p:cNvSpPr>
          <p:nvPr>
            <p:ph type="sldNum" sz="quarter" idx="12"/>
          </p:nvPr>
        </p:nvSpPr>
        <p:spPr/>
        <p:txBody>
          <a:bodyPr/>
          <a:lstStyle/>
          <a:p>
            <a:fld id="{6F3AE956-26F0-4794-8F4C-97BAC66ADD21}" type="slidenum">
              <a:rPr lang="en-US" smtClean="0"/>
              <a:pPr/>
              <a:t>65</a:t>
            </a:fld>
            <a:endParaRPr lang="en-US" dirty="0"/>
          </a:p>
        </p:txBody>
      </p:sp>
    </p:spTree>
    <p:extLst>
      <p:ext uri="{BB962C8B-B14F-4D97-AF65-F5344CB8AC3E}">
        <p14:creationId xmlns:p14="http://schemas.microsoft.com/office/powerpoint/2010/main" val="32023814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normAutofit fontScale="90000"/>
          </a:bodyPr>
          <a:lstStyle/>
          <a:p>
            <a:r>
              <a:rPr lang="en-US" sz="4900" b="1" dirty="0" smtClean="0"/>
              <a:t>Going Another Order-of-Magnitude</a:t>
            </a:r>
            <a:r>
              <a:rPr lang="en-US" b="1" dirty="0" smtClean="0"/>
              <a:t/>
            </a:r>
            <a:br>
              <a:rPr lang="en-US" b="1" dirty="0" smtClean="0"/>
            </a:br>
            <a:endParaRPr lang="en-US" sz="2700" b="1" dirty="0"/>
          </a:p>
        </p:txBody>
      </p:sp>
      <p:pic>
        <p:nvPicPr>
          <p:cNvPr id="7"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l="25347" t="8555" r="4854" b="38026"/>
          <a:stretch/>
        </p:blipFill>
        <p:spPr>
          <a:xfrm>
            <a:off x="2362200" y="685801"/>
            <a:ext cx="6324600" cy="3657600"/>
          </a:xfrm>
        </p:spPr>
      </p:pic>
      <p:cxnSp>
        <p:nvCxnSpPr>
          <p:cNvPr id="13" name="Straight Arrow Connector 12"/>
          <p:cNvCxnSpPr/>
          <p:nvPr/>
        </p:nvCxnSpPr>
        <p:spPr>
          <a:xfrm flipV="1">
            <a:off x="1981200" y="4626018"/>
            <a:ext cx="822632" cy="629014"/>
          </a:xfrm>
          <a:prstGeom prst="straightConnector1">
            <a:avLst/>
          </a:prstGeom>
          <a:ln w="57150">
            <a:solidFill>
              <a:srgbClr val="04CC47"/>
            </a:solidFill>
            <a:tailEnd type="arrow"/>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7162800" y="3760788"/>
            <a:ext cx="914400" cy="354012"/>
          </a:xfrm>
          <a:prstGeom prst="rect">
            <a:avLst/>
          </a:prstGeom>
          <a:ln w="57150">
            <a:solidFill>
              <a:srgbClr val="002060"/>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lnSpc>
                <a:spcPct val="85000"/>
              </a:lnSpc>
            </a:pPr>
            <a:endParaRPr lang="en-US" sz="2400" b="1" dirty="0" smtClean="0">
              <a:solidFill>
                <a:srgbClr val="151517"/>
              </a:solidFill>
            </a:endParaRPr>
          </a:p>
        </p:txBody>
      </p:sp>
      <p:cxnSp>
        <p:nvCxnSpPr>
          <p:cNvPr id="28" name="Straight Arrow Connector 27"/>
          <p:cNvCxnSpPr/>
          <p:nvPr/>
        </p:nvCxnSpPr>
        <p:spPr>
          <a:xfrm flipV="1">
            <a:off x="7391400" y="4114801"/>
            <a:ext cx="228600" cy="772180"/>
          </a:xfrm>
          <a:prstGeom prst="straightConnector1">
            <a:avLst/>
          </a:prstGeom>
          <a:ln w="57150">
            <a:solidFill>
              <a:schemeClr val="bg2">
                <a:lumMod val="10000"/>
              </a:schemeClr>
            </a:solidFill>
            <a:tailEnd type="arrow"/>
          </a:ln>
        </p:spPr>
        <p:style>
          <a:lnRef idx="1">
            <a:schemeClr val="accent1"/>
          </a:lnRef>
          <a:fillRef idx="0">
            <a:schemeClr val="accent1"/>
          </a:fillRef>
          <a:effectRef idx="0">
            <a:schemeClr val="accent1"/>
          </a:effectRef>
          <a:fontRef idx="minor">
            <a:schemeClr val="tx1"/>
          </a:fontRef>
        </p:style>
      </p:cxnSp>
      <p:sp>
        <p:nvSpPr>
          <p:cNvPr id="3073" name="TextBox 3072"/>
          <p:cNvSpPr txBox="1"/>
          <p:nvPr/>
        </p:nvSpPr>
        <p:spPr>
          <a:xfrm>
            <a:off x="6172200" y="4777979"/>
            <a:ext cx="3124200" cy="584775"/>
          </a:xfrm>
          <a:prstGeom prst="rect">
            <a:avLst/>
          </a:prstGeom>
          <a:noFill/>
        </p:spPr>
        <p:txBody>
          <a:bodyPr wrap="square" rtlCol="0">
            <a:spAutoFit/>
          </a:bodyPr>
          <a:lstStyle/>
          <a:p>
            <a:r>
              <a:rPr lang="en-US" sz="3200" b="1" dirty="0" smtClean="0">
                <a:solidFill>
                  <a:schemeClr val="tx1">
                    <a:lumMod val="50000"/>
                  </a:schemeClr>
                </a:solidFill>
              </a:rPr>
              <a:t>100 </a:t>
            </a:r>
            <a:r>
              <a:rPr lang="en-US" sz="3200" b="1" dirty="0" err="1" smtClean="0">
                <a:solidFill>
                  <a:schemeClr val="tx1">
                    <a:lumMod val="50000"/>
                  </a:schemeClr>
                </a:solidFill>
              </a:rPr>
              <a:t>Femtosec</a:t>
            </a:r>
            <a:r>
              <a:rPr lang="en-US" sz="3200" b="1" dirty="0" smtClean="0">
                <a:solidFill>
                  <a:schemeClr val="tx1">
                    <a:lumMod val="50000"/>
                  </a:schemeClr>
                </a:solidFill>
              </a:rPr>
              <a:t> (!) </a:t>
            </a:r>
          </a:p>
        </p:txBody>
      </p:sp>
      <p:sp>
        <p:nvSpPr>
          <p:cNvPr id="3078" name="TextBox 3077"/>
          <p:cNvSpPr txBox="1"/>
          <p:nvPr/>
        </p:nvSpPr>
        <p:spPr>
          <a:xfrm>
            <a:off x="11274" y="821503"/>
            <a:ext cx="2316316" cy="1815882"/>
          </a:xfrm>
          <a:prstGeom prst="rect">
            <a:avLst/>
          </a:prstGeom>
          <a:noFill/>
        </p:spPr>
        <p:txBody>
          <a:bodyPr wrap="square" rtlCol="0">
            <a:spAutoFit/>
          </a:bodyPr>
          <a:lstStyle/>
          <a:p>
            <a:pPr>
              <a:lnSpc>
                <a:spcPct val="80000"/>
              </a:lnSpc>
            </a:pPr>
            <a:r>
              <a:rPr lang="en-US" sz="2800" b="1" dirty="0" smtClean="0">
                <a:solidFill>
                  <a:schemeClr val="accent4">
                    <a:lumMod val="10000"/>
                  </a:schemeClr>
                </a:solidFill>
              </a:rPr>
              <a:t>Stefan </a:t>
            </a:r>
            <a:r>
              <a:rPr lang="en-US" sz="2800" b="1" dirty="0" err="1" smtClean="0">
                <a:solidFill>
                  <a:schemeClr val="accent4">
                    <a:lumMod val="10000"/>
                  </a:schemeClr>
                </a:solidFill>
              </a:rPr>
              <a:t>Ritt</a:t>
            </a:r>
            <a:r>
              <a:rPr lang="en-US" sz="2800" b="1" dirty="0" smtClean="0">
                <a:solidFill>
                  <a:schemeClr val="accent4">
                    <a:lumMod val="10000"/>
                  </a:schemeClr>
                </a:solidFill>
              </a:rPr>
              <a:t> slide from 2</a:t>
            </a:r>
            <a:r>
              <a:rPr lang="en-US" sz="2800" b="1" baseline="30000" dirty="0" smtClean="0">
                <a:solidFill>
                  <a:schemeClr val="accent4">
                    <a:lumMod val="10000"/>
                  </a:schemeClr>
                </a:solidFill>
              </a:rPr>
              <a:t>nd</a:t>
            </a:r>
            <a:r>
              <a:rPr lang="en-US" sz="2800" b="1" dirty="0" smtClean="0">
                <a:solidFill>
                  <a:schemeClr val="accent4">
                    <a:lumMod val="10000"/>
                  </a:schemeClr>
                </a:solidFill>
              </a:rPr>
              <a:t> Photocathode Workshop* </a:t>
            </a:r>
            <a:r>
              <a:rPr lang="en-US" sz="2000" dirty="0" smtClean="0">
                <a:solidFill>
                  <a:schemeClr val="accent4">
                    <a:lumMod val="10000"/>
                  </a:schemeClr>
                </a:solidFill>
              </a:rPr>
              <a:t>(annotated by HJF </a:t>
            </a:r>
            <a:r>
              <a:rPr lang="en-US" sz="2800" b="1" dirty="0" smtClean="0">
                <a:solidFill>
                  <a:schemeClr val="accent4">
                    <a:lumMod val="10000"/>
                  </a:schemeClr>
                </a:solidFill>
              </a:rPr>
              <a:t>)</a:t>
            </a:r>
          </a:p>
        </p:txBody>
      </p:sp>
      <p:sp>
        <p:nvSpPr>
          <p:cNvPr id="4" name="Footer Placeholder 3"/>
          <p:cNvSpPr>
            <a:spLocks noGrp="1"/>
          </p:cNvSpPr>
          <p:nvPr>
            <p:ph type="ftr" sz="quarter" idx="11"/>
          </p:nvPr>
        </p:nvSpPr>
        <p:spPr/>
        <p:txBody>
          <a:bodyPr/>
          <a:lstStyle/>
          <a:p>
            <a:r>
              <a:rPr lang="en-US" smtClean="0">
                <a:solidFill>
                  <a:srgbClr val="151517"/>
                </a:solidFill>
              </a:rPr>
              <a:t>TIPP June 5, 2014  </a:t>
            </a:r>
            <a:endParaRPr lang="en-US" dirty="0">
              <a:solidFill>
                <a:srgbClr val="151517"/>
              </a:solidFill>
            </a:endParaRPr>
          </a:p>
        </p:txBody>
      </p:sp>
      <p:sp>
        <p:nvSpPr>
          <p:cNvPr id="11" name="Date Placeholder 10"/>
          <p:cNvSpPr>
            <a:spLocks noGrp="1"/>
          </p:cNvSpPr>
          <p:nvPr>
            <p:ph type="dt" sz="half" idx="10"/>
          </p:nvPr>
        </p:nvSpPr>
        <p:spPr>
          <a:xfrm>
            <a:off x="6438900" y="6552745"/>
            <a:ext cx="2133600" cy="365125"/>
          </a:xfrm>
        </p:spPr>
        <p:txBody>
          <a:bodyPr/>
          <a:lstStyle/>
          <a:p>
            <a:fld id="{73B68818-CD14-4A14-8986-7E9C174D4767}" type="datetime1">
              <a:rPr lang="en-US" smtClean="0"/>
              <a:t>6/4/2014</a:t>
            </a:fld>
            <a:endParaRPr lang="en-US" dirty="0"/>
          </a:p>
        </p:txBody>
      </p:sp>
      <p:sp>
        <p:nvSpPr>
          <p:cNvPr id="15" name="TextBox 14"/>
          <p:cNvSpPr txBox="1"/>
          <p:nvPr/>
        </p:nvSpPr>
        <p:spPr>
          <a:xfrm>
            <a:off x="2514600" y="4124980"/>
            <a:ext cx="685800" cy="523220"/>
          </a:xfrm>
          <a:prstGeom prst="rect">
            <a:avLst/>
          </a:prstGeom>
          <a:solidFill>
            <a:schemeClr val="bg1"/>
          </a:solidFill>
        </p:spPr>
        <p:txBody>
          <a:bodyPr wrap="square" rtlCol="0">
            <a:spAutoFit/>
          </a:bodyPr>
          <a:lstStyle/>
          <a:p>
            <a:r>
              <a:rPr lang="en-US" sz="2800" b="1" dirty="0" smtClean="0">
                <a:solidFill>
                  <a:srgbClr val="04CC47"/>
                </a:solidFill>
              </a:rPr>
              <a:t>1.0</a:t>
            </a:r>
          </a:p>
        </p:txBody>
      </p:sp>
      <p:sp>
        <p:nvSpPr>
          <p:cNvPr id="23" name="TextBox 22"/>
          <p:cNvSpPr txBox="1"/>
          <p:nvPr/>
        </p:nvSpPr>
        <p:spPr>
          <a:xfrm>
            <a:off x="3818755" y="4124980"/>
            <a:ext cx="753245" cy="523220"/>
          </a:xfrm>
          <a:prstGeom prst="rect">
            <a:avLst/>
          </a:prstGeom>
          <a:solidFill>
            <a:schemeClr val="bg1"/>
          </a:solidFill>
        </p:spPr>
        <p:txBody>
          <a:bodyPr wrap="square" rtlCol="0">
            <a:spAutoFit/>
          </a:bodyPr>
          <a:lstStyle/>
          <a:p>
            <a:r>
              <a:rPr lang="en-US" sz="2800" b="1" dirty="0" smtClean="0">
                <a:solidFill>
                  <a:srgbClr val="04CC47"/>
                </a:solidFill>
              </a:rPr>
              <a:t>0.7</a:t>
            </a:r>
          </a:p>
        </p:txBody>
      </p:sp>
      <p:sp>
        <p:nvSpPr>
          <p:cNvPr id="25" name="TextBox 24"/>
          <p:cNvSpPr txBox="1"/>
          <p:nvPr/>
        </p:nvSpPr>
        <p:spPr>
          <a:xfrm>
            <a:off x="4760259" y="4124980"/>
            <a:ext cx="1066800" cy="523220"/>
          </a:xfrm>
          <a:prstGeom prst="rect">
            <a:avLst/>
          </a:prstGeom>
          <a:solidFill>
            <a:schemeClr val="bg1"/>
          </a:solidFill>
        </p:spPr>
        <p:txBody>
          <a:bodyPr wrap="square" rtlCol="0">
            <a:spAutoFit/>
          </a:bodyPr>
          <a:lstStyle/>
          <a:p>
            <a:r>
              <a:rPr lang="en-US" sz="2800" b="1" dirty="0">
                <a:solidFill>
                  <a:srgbClr val="04CC47"/>
                </a:solidFill>
              </a:rPr>
              <a:t> </a:t>
            </a:r>
            <a:r>
              <a:rPr lang="en-US" sz="2800" b="1" dirty="0" smtClean="0">
                <a:solidFill>
                  <a:srgbClr val="04CC47"/>
                </a:solidFill>
              </a:rPr>
              <a:t>17</a:t>
            </a:r>
          </a:p>
        </p:txBody>
      </p:sp>
      <p:sp>
        <p:nvSpPr>
          <p:cNvPr id="29" name="TextBox 28"/>
          <p:cNvSpPr txBox="1"/>
          <p:nvPr/>
        </p:nvSpPr>
        <p:spPr>
          <a:xfrm>
            <a:off x="6172200" y="4114800"/>
            <a:ext cx="762000" cy="523220"/>
          </a:xfrm>
          <a:prstGeom prst="rect">
            <a:avLst/>
          </a:prstGeom>
          <a:solidFill>
            <a:schemeClr val="bg1"/>
          </a:solidFill>
        </p:spPr>
        <p:txBody>
          <a:bodyPr wrap="square" rtlCol="0">
            <a:spAutoFit/>
          </a:bodyPr>
          <a:lstStyle/>
          <a:p>
            <a:r>
              <a:rPr lang="en-US" sz="2800" b="1" dirty="0">
                <a:solidFill>
                  <a:srgbClr val="04CC47"/>
                </a:solidFill>
              </a:rPr>
              <a:t> </a:t>
            </a:r>
            <a:r>
              <a:rPr lang="en-US" sz="2800" b="1" dirty="0" smtClean="0">
                <a:solidFill>
                  <a:srgbClr val="04CC47"/>
                </a:solidFill>
              </a:rPr>
              <a:t>1.6 </a:t>
            </a:r>
          </a:p>
        </p:txBody>
      </p:sp>
      <p:sp>
        <p:nvSpPr>
          <p:cNvPr id="30" name="TextBox 29"/>
          <p:cNvSpPr txBox="1"/>
          <p:nvPr/>
        </p:nvSpPr>
        <p:spPr>
          <a:xfrm>
            <a:off x="5011270" y="4114801"/>
            <a:ext cx="802341" cy="523220"/>
          </a:xfrm>
          <a:prstGeom prst="rect">
            <a:avLst/>
          </a:prstGeom>
          <a:solidFill>
            <a:schemeClr val="bg1"/>
          </a:solidFill>
        </p:spPr>
        <p:txBody>
          <a:bodyPr wrap="square" rtlCol="0">
            <a:spAutoFit/>
          </a:bodyPr>
          <a:lstStyle/>
          <a:p>
            <a:r>
              <a:rPr lang="en-US" sz="2800" b="1" dirty="0">
                <a:solidFill>
                  <a:srgbClr val="04CC47"/>
                </a:solidFill>
              </a:rPr>
              <a:t> </a:t>
            </a:r>
            <a:r>
              <a:rPr lang="en-US" sz="2800" b="1" dirty="0" smtClean="0">
                <a:solidFill>
                  <a:srgbClr val="04CC47"/>
                </a:solidFill>
              </a:rPr>
              <a:t>17</a:t>
            </a:r>
          </a:p>
        </p:txBody>
      </p:sp>
      <p:cxnSp>
        <p:nvCxnSpPr>
          <p:cNvPr id="16" name="Straight Arrow Connector 15"/>
          <p:cNvCxnSpPr/>
          <p:nvPr/>
        </p:nvCxnSpPr>
        <p:spPr>
          <a:xfrm flipV="1">
            <a:off x="5562600" y="4124980"/>
            <a:ext cx="609600" cy="1130052"/>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72" name="TextBox 3071"/>
          <p:cNvSpPr txBox="1"/>
          <p:nvPr/>
        </p:nvSpPr>
        <p:spPr>
          <a:xfrm>
            <a:off x="0" y="5070366"/>
            <a:ext cx="2400300" cy="954107"/>
          </a:xfrm>
          <a:prstGeom prst="rect">
            <a:avLst/>
          </a:prstGeom>
          <a:noFill/>
        </p:spPr>
        <p:txBody>
          <a:bodyPr wrap="square" rtlCol="0">
            <a:spAutoFit/>
          </a:bodyPr>
          <a:lstStyle/>
          <a:p>
            <a:r>
              <a:rPr lang="en-US" sz="2800" b="1" dirty="0" smtClean="0">
                <a:solidFill>
                  <a:srgbClr val="04CC47"/>
                </a:solidFill>
                <a:latin typeface="Comic Sans MS" pitchFamily="66" charset="0"/>
              </a:rPr>
              <a:t>Achieved</a:t>
            </a:r>
            <a:r>
              <a:rPr lang="en-US" sz="2800" b="1" dirty="0" smtClean="0">
                <a:solidFill>
                  <a:srgbClr val="04CC47"/>
                </a:solidFill>
              </a:rPr>
              <a:t> by LAPPD</a:t>
            </a:r>
          </a:p>
        </p:txBody>
      </p:sp>
      <p:cxnSp>
        <p:nvCxnSpPr>
          <p:cNvPr id="38" name="Straight Arrow Connector 37"/>
          <p:cNvCxnSpPr/>
          <p:nvPr/>
        </p:nvCxnSpPr>
        <p:spPr>
          <a:xfrm flipV="1">
            <a:off x="2133600" y="4648200"/>
            <a:ext cx="1905000" cy="597126"/>
          </a:xfrm>
          <a:prstGeom prst="straightConnector1">
            <a:avLst/>
          </a:prstGeom>
          <a:ln w="57150">
            <a:solidFill>
              <a:srgbClr val="04CC47"/>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2194232" y="4626018"/>
            <a:ext cx="2991850" cy="736736"/>
          </a:xfrm>
          <a:prstGeom prst="straightConnector1">
            <a:avLst/>
          </a:prstGeom>
          <a:ln w="57150">
            <a:solidFill>
              <a:srgbClr val="04CC47"/>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2133600" y="4500891"/>
            <a:ext cx="4191000" cy="1014263"/>
          </a:xfrm>
          <a:prstGeom prst="straightConnector1">
            <a:avLst/>
          </a:prstGeom>
          <a:ln w="57150">
            <a:solidFill>
              <a:srgbClr val="04CC47"/>
            </a:solidFill>
            <a:tailEnd type="arrow"/>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30718" y="3657600"/>
            <a:ext cx="2400300" cy="523220"/>
          </a:xfrm>
          <a:prstGeom prst="rect">
            <a:avLst/>
          </a:prstGeom>
          <a:noFill/>
        </p:spPr>
        <p:txBody>
          <a:bodyPr wrap="square" rtlCol="0">
            <a:spAutoFit/>
          </a:bodyPr>
          <a:lstStyle/>
          <a:p>
            <a:r>
              <a:rPr lang="en-US" sz="2800" b="1" dirty="0" smtClean="0">
                <a:solidFill>
                  <a:schemeClr val="accent1">
                    <a:lumMod val="75000"/>
                  </a:schemeClr>
                </a:solidFill>
              </a:rPr>
              <a:t>For 100 </a:t>
            </a:r>
            <a:r>
              <a:rPr lang="en-US" sz="2800" b="1" dirty="0" err="1" smtClean="0">
                <a:solidFill>
                  <a:schemeClr val="accent1">
                    <a:lumMod val="75000"/>
                  </a:schemeClr>
                </a:solidFill>
              </a:rPr>
              <a:t>fsec</a:t>
            </a:r>
            <a:endParaRPr lang="en-US" sz="2800" b="1" dirty="0" smtClean="0">
              <a:solidFill>
                <a:schemeClr val="accent1">
                  <a:lumMod val="75000"/>
                </a:schemeClr>
              </a:solidFill>
            </a:endParaRPr>
          </a:p>
        </p:txBody>
      </p:sp>
      <p:cxnSp>
        <p:nvCxnSpPr>
          <p:cNvPr id="49" name="Straight Arrow Connector 48"/>
          <p:cNvCxnSpPr/>
          <p:nvPr/>
        </p:nvCxnSpPr>
        <p:spPr>
          <a:xfrm>
            <a:off x="1958266" y="3962400"/>
            <a:ext cx="434250" cy="0"/>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3089" name="TextBox 3088"/>
          <p:cNvSpPr txBox="1"/>
          <p:nvPr/>
        </p:nvSpPr>
        <p:spPr>
          <a:xfrm>
            <a:off x="2803832" y="5719465"/>
            <a:ext cx="5425768" cy="1015663"/>
          </a:xfrm>
          <a:prstGeom prst="rect">
            <a:avLst/>
          </a:prstGeom>
          <a:noFill/>
        </p:spPr>
        <p:txBody>
          <a:bodyPr wrap="square" rtlCol="0">
            <a:spAutoFit/>
          </a:bodyPr>
          <a:lstStyle/>
          <a:p>
            <a:r>
              <a:rPr lang="en-US" sz="2800" b="1" u="sng" dirty="0" err="1" smtClean="0">
                <a:solidFill>
                  <a:schemeClr val="accent4">
                    <a:lumMod val="10000"/>
                  </a:schemeClr>
                </a:solidFill>
                <a:latin typeface="Symbol" pitchFamily="18" charset="2"/>
              </a:rPr>
              <a:t>D</a:t>
            </a:r>
            <a:r>
              <a:rPr lang="en-US" sz="2800" b="1" u="sng" dirty="0" err="1" smtClean="0">
                <a:solidFill>
                  <a:schemeClr val="accent4">
                    <a:lumMod val="10000"/>
                  </a:schemeClr>
                </a:solidFill>
              </a:rPr>
              <a:t>t</a:t>
            </a:r>
            <a:r>
              <a:rPr lang="en-US" sz="2800" b="1" u="sng" dirty="0" smtClean="0">
                <a:solidFill>
                  <a:schemeClr val="accent4">
                    <a:lumMod val="10000"/>
                  </a:schemeClr>
                </a:solidFill>
              </a:rPr>
              <a:t>:    </a:t>
            </a:r>
            <a:r>
              <a:rPr lang="en-US" sz="2800" b="1" u="sng" dirty="0" smtClean="0">
                <a:solidFill>
                  <a:schemeClr val="accent4">
                    <a:lumMod val="10000"/>
                  </a:schemeClr>
                </a:solidFill>
                <a:latin typeface="Symbol" pitchFamily="18" charset="2"/>
              </a:rPr>
              <a:t>g </a:t>
            </a:r>
            <a:r>
              <a:rPr lang="en-US" sz="2800" b="1" u="sng" dirty="0" smtClean="0">
                <a:solidFill>
                  <a:schemeClr val="accent4">
                    <a:lumMod val="10000"/>
                  </a:schemeClr>
                </a:solidFill>
              </a:rPr>
              <a:t>   e      </a:t>
            </a:r>
            <a:r>
              <a:rPr lang="en-US" sz="2800" b="1" u="sng" dirty="0" smtClean="0">
                <a:solidFill>
                  <a:schemeClr val="accent4">
                    <a:lumMod val="10000"/>
                  </a:schemeClr>
                </a:solidFill>
                <a:latin typeface="Symbol" pitchFamily="18" charset="2"/>
              </a:rPr>
              <a:t>p </a:t>
            </a:r>
            <a:r>
              <a:rPr lang="en-US" sz="2800" b="1" u="sng" dirty="0" smtClean="0">
                <a:solidFill>
                  <a:schemeClr val="accent4">
                    <a:lumMod val="10000"/>
                  </a:schemeClr>
                </a:solidFill>
              </a:rPr>
              <a:t>    K     p     </a:t>
            </a:r>
          </a:p>
          <a:p>
            <a:r>
              <a:rPr lang="en-US" sz="2400" b="1" dirty="0" smtClean="0">
                <a:solidFill>
                  <a:schemeClr val="accent4">
                    <a:lumMod val="10000"/>
                  </a:schemeClr>
                </a:solidFill>
              </a:rPr>
              <a:t>(</a:t>
            </a:r>
            <a:r>
              <a:rPr lang="en-US" sz="2400" b="1" dirty="0" err="1" smtClean="0">
                <a:solidFill>
                  <a:schemeClr val="accent4">
                    <a:lumMod val="10000"/>
                  </a:schemeClr>
                </a:solidFill>
              </a:rPr>
              <a:t>ps</a:t>
            </a:r>
            <a:r>
              <a:rPr lang="en-US" sz="2400" b="1" dirty="0" smtClean="0">
                <a:solidFill>
                  <a:schemeClr val="accent4">
                    <a:lumMod val="10000"/>
                  </a:schemeClr>
                </a:solidFill>
              </a:rPr>
              <a:t>)</a:t>
            </a:r>
            <a:r>
              <a:rPr lang="en-US" sz="3200" b="1" dirty="0" smtClean="0">
                <a:solidFill>
                  <a:schemeClr val="accent4">
                    <a:lumMod val="10000"/>
                  </a:schemeClr>
                </a:solidFill>
              </a:rPr>
              <a:t> </a:t>
            </a:r>
            <a:r>
              <a:rPr lang="en-US" sz="2800" b="1" dirty="0" smtClean="0">
                <a:solidFill>
                  <a:schemeClr val="accent4">
                    <a:lumMod val="10000"/>
                  </a:schemeClr>
                </a:solidFill>
              </a:rPr>
              <a:t> </a:t>
            </a:r>
            <a:r>
              <a:rPr lang="en-US" sz="2000" b="1" dirty="0" smtClean="0">
                <a:solidFill>
                  <a:schemeClr val="accent4">
                    <a:lumMod val="10000"/>
                  </a:schemeClr>
                </a:solidFill>
              </a:rPr>
              <a:t>   0    10</a:t>
            </a:r>
            <a:r>
              <a:rPr lang="en-US" sz="2000" b="1" baseline="30000" dirty="0" smtClean="0">
                <a:solidFill>
                  <a:schemeClr val="accent4">
                    <a:lumMod val="10000"/>
                  </a:schemeClr>
                </a:solidFill>
              </a:rPr>
              <a:t>-6</a:t>
            </a:r>
            <a:r>
              <a:rPr lang="en-US" sz="2000" b="1" dirty="0" smtClean="0">
                <a:solidFill>
                  <a:schemeClr val="accent4">
                    <a:lumMod val="10000"/>
                  </a:schemeClr>
                </a:solidFill>
              </a:rPr>
              <a:t>    0.13   1.6     6.25</a:t>
            </a:r>
            <a:endParaRPr lang="en-US" sz="2800" b="1" dirty="0" smtClean="0">
              <a:solidFill>
                <a:schemeClr val="accent4">
                  <a:lumMod val="10000"/>
                </a:schemeClr>
              </a:solidFill>
            </a:endParaRPr>
          </a:p>
        </p:txBody>
      </p:sp>
      <p:sp>
        <p:nvSpPr>
          <p:cNvPr id="3090" name="TextBox 3089"/>
          <p:cNvSpPr txBox="1"/>
          <p:nvPr/>
        </p:nvSpPr>
        <p:spPr>
          <a:xfrm>
            <a:off x="144632" y="6029158"/>
            <a:ext cx="2712868" cy="752642"/>
          </a:xfrm>
          <a:prstGeom prst="rect">
            <a:avLst/>
          </a:prstGeom>
          <a:noFill/>
        </p:spPr>
        <p:txBody>
          <a:bodyPr wrap="square" rtlCol="0">
            <a:spAutoFit/>
          </a:bodyPr>
          <a:lstStyle/>
          <a:p>
            <a:pPr>
              <a:lnSpc>
                <a:spcPct val="75000"/>
              </a:lnSpc>
            </a:pPr>
            <a:r>
              <a:rPr lang="en-US" sz="2800" b="1" dirty="0" smtClean="0">
                <a:solidFill>
                  <a:schemeClr val="accent4">
                    <a:lumMod val="10000"/>
                  </a:schemeClr>
                </a:solidFill>
              </a:rPr>
              <a:t>Differential TOF:</a:t>
            </a:r>
          </a:p>
          <a:p>
            <a:pPr>
              <a:lnSpc>
                <a:spcPct val="75000"/>
              </a:lnSpc>
            </a:pPr>
            <a:r>
              <a:rPr lang="en-US" sz="2800" b="1" dirty="0" smtClean="0">
                <a:solidFill>
                  <a:schemeClr val="accent4">
                    <a:lumMod val="10000"/>
                  </a:schemeClr>
                </a:solidFill>
              </a:rPr>
              <a:t>1.5m path</a:t>
            </a:r>
          </a:p>
        </p:txBody>
      </p:sp>
      <p:sp>
        <p:nvSpPr>
          <p:cNvPr id="6" name="Slide Number Placeholder 5"/>
          <p:cNvSpPr>
            <a:spLocks noGrp="1"/>
          </p:cNvSpPr>
          <p:nvPr>
            <p:ph type="sldNum" sz="quarter" idx="12"/>
          </p:nvPr>
        </p:nvSpPr>
        <p:spPr/>
        <p:txBody>
          <a:bodyPr/>
          <a:lstStyle/>
          <a:p>
            <a:fld id="{6F3AE956-26F0-4794-8F4C-97BAC66ADD21}" type="slidenum">
              <a:rPr lang="en-US" smtClean="0"/>
              <a:pPr/>
              <a:t>66</a:t>
            </a:fld>
            <a:endParaRPr lang="en-US" dirty="0"/>
          </a:p>
        </p:txBody>
      </p:sp>
      <p:sp>
        <p:nvSpPr>
          <p:cNvPr id="8" name="TextBox 7"/>
          <p:cNvSpPr txBox="1"/>
          <p:nvPr/>
        </p:nvSpPr>
        <p:spPr>
          <a:xfrm>
            <a:off x="0" y="2891972"/>
            <a:ext cx="2545318" cy="284950"/>
          </a:xfrm>
          <a:prstGeom prst="rect">
            <a:avLst/>
          </a:prstGeom>
          <a:noFill/>
        </p:spPr>
        <p:txBody>
          <a:bodyPr wrap="square" rtlCol="0">
            <a:spAutoFit/>
          </a:bodyPr>
          <a:lstStyle/>
          <a:p>
            <a:pPr>
              <a:lnSpc>
                <a:spcPct val="75000"/>
              </a:lnSpc>
            </a:pPr>
            <a:r>
              <a:rPr lang="en-US" sz="1600" dirty="0" smtClean="0">
                <a:solidFill>
                  <a:schemeClr val="accent4">
                    <a:lumMod val="10000"/>
                  </a:schemeClr>
                </a:solidFill>
              </a:rPr>
              <a:t>*see psec library web page</a:t>
            </a:r>
          </a:p>
        </p:txBody>
      </p:sp>
      <p:sp>
        <p:nvSpPr>
          <p:cNvPr id="9" name="TextBox 8"/>
          <p:cNvSpPr txBox="1"/>
          <p:nvPr/>
        </p:nvSpPr>
        <p:spPr>
          <a:xfrm>
            <a:off x="5889811" y="5289318"/>
            <a:ext cx="3330389" cy="654282"/>
          </a:xfrm>
          <a:prstGeom prst="rect">
            <a:avLst/>
          </a:prstGeom>
          <a:noFill/>
        </p:spPr>
        <p:txBody>
          <a:bodyPr wrap="square" rtlCol="0">
            <a:spAutoFit/>
          </a:bodyPr>
          <a:lstStyle/>
          <a:p>
            <a:pPr>
              <a:lnSpc>
                <a:spcPct val="75000"/>
              </a:lnSpc>
            </a:pPr>
            <a:r>
              <a:rPr lang="en-US" sz="1600" dirty="0" smtClean="0">
                <a:solidFill>
                  <a:schemeClr val="accent4">
                    <a:lumMod val="10000"/>
                  </a:schemeClr>
                </a:solidFill>
              </a:rPr>
              <a:t>(Yes,  but…  But, quantitatively, what are the reasons why not?) Needs a dedicated simulation  program</a:t>
            </a:r>
          </a:p>
        </p:txBody>
      </p:sp>
      <p:sp>
        <p:nvSpPr>
          <p:cNvPr id="3" name="Rectangle 2"/>
          <p:cNvSpPr/>
          <p:nvPr/>
        </p:nvSpPr>
        <p:spPr>
          <a:xfrm>
            <a:off x="2803832" y="821503"/>
            <a:ext cx="3009779" cy="907941"/>
          </a:xfrm>
          <a:prstGeom prst="rect">
            <a:avLst/>
          </a:prstGeom>
          <a:noFill/>
          <a:ln w="28575">
            <a:solidFill>
              <a:srgbClr val="C00000"/>
            </a:solidFill>
          </a:ln>
        </p:spPr>
        <p:txBody>
          <a:bodyPr rtlCol="0" anchor="ctr"/>
          <a:lstStyle/>
          <a:p>
            <a:pPr algn="ctr"/>
            <a:endParaRPr lang="en-US"/>
          </a:p>
        </p:txBody>
      </p:sp>
    </p:spTree>
    <p:extLst>
      <p:ext uri="{BB962C8B-B14F-4D97-AF65-F5344CB8AC3E}">
        <p14:creationId xmlns:p14="http://schemas.microsoft.com/office/powerpoint/2010/main" val="97392697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5400" b="1" u="sng" dirty="0" smtClean="0">
                <a:solidFill>
                  <a:srgbClr val="FF0000"/>
                </a:solidFill>
              </a:rPr>
              <a:t>More Information on LAPPD:</a:t>
            </a:r>
          </a:p>
        </p:txBody>
      </p:sp>
      <p:sp>
        <p:nvSpPr>
          <p:cNvPr id="47110" name="TextBox 6"/>
          <p:cNvSpPr txBox="1">
            <a:spLocks noChangeArrowheads="1"/>
          </p:cNvSpPr>
          <p:nvPr/>
        </p:nvSpPr>
        <p:spPr bwMode="auto">
          <a:xfrm>
            <a:off x="0" y="1524000"/>
            <a:ext cx="9144000" cy="4275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eaLnBrk="0" hangingPunct="0">
              <a:lnSpc>
                <a:spcPct val="75000"/>
              </a:lnSpc>
              <a:spcBef>
                <a:spcPct val="40000"/>
              </a:spcBef>
              <a:buChar char="•"/>
              <a:defRPr sz="2800" b="1">
                <a:solidFill>
                  <a:schemeClr val="tx1"/>
                </a:solidFill>
                <a:latin typeface="Garamond" pitchFamily="18" charset="0"/>
              </a:defRPr>
            </a:lvl1pPr>
            <a:lvl2pPr marL="742950" indent="-285750" eaLnBrk="0" hangingPunct="0">
              <a:lnSpc>
                <a:spcPct val="75000"/>
              </a:lnSpc>
              <a:spcBef>
                <a:spcPct val="40000"/>
              </a:spcBef>
              <a:buChar char="•"/>
              <a:defRPr sz="2800" b="1">
                <a:solidFill>
                  <a:schemeClr val="tx1"/>
                </a:solidFill>
                <a:latin typeface="Garamond" pitchFamily="18" charset="0"/>
              </a:defRPr>
            </a:lvl2pPr>
            <a:lvl3pPr marL="1143000" indent="-228600" eaLnBrk="0" hangingPunct="0">
              <a:lnSpc>
                <a:spcPct val="75000"/>
              </a:lnSpc>
              <a:spcBef>
                <a:spcPct val="40000"/>
              </a:spcBef>
              <a:buChar char="•"/>
              <a:defRPr sz="2800" b="1">
                <a:solidFill>
                  <a:schemeClr val="tx1"/>
                </a:solidFill>
                <a:latin typeface="Garamond" pitchFamily="18" charset="0"/>
              </a:defRPr>
            </a:lvl3pPr>
            <a:lvl4pPr marL="1600200" indent="-228600" eaLnBrk="0" hangingPunct="0">
              <a:lnSpc>
                <a:spcPct val="75000"/>
              </a:lnSpc>
              <a:spcBef>
                <a:spcPct val="40000"/>
              </a:spcBef>
              <a:buChar char="•"/>
              <a:defRPr sz="2800" b="1">
                <a:solidFill>
                  <a:schemeClr val="tx1"/>
                </a:solidFill>
                <a:latin typeface="Garamond" pitchFamily="18" charset="0"/>
              </a:defRPr>
            </a:lvl4pPr>
            <a:lvl5pPr marL="2057400" indent="-228600" eaLnBrk="0" hangingPunct="0">
              <a:lnSpc>
                <a:spcPct val="75000"/>
              </a:lnSpc>
              <a:spcBef>
                <a:spcPct val="40000"/>
              </a:spcBef>
              <a:buChar char="•"/>
              <a:defRPr sz="2800" b="1">
                <a:solidFill>
                  <a:schemeClr val="tx1"/>
                </a:solidFill>
                <a:latin typeface="Garamond" pitchFamily="18" charset="0"/>
              </a:defRPr>
            </a:lvl5pPr>
            <a:lvl6pPr marL="2514600" indent="-228600" eaLnBrk="0" fontAlgn="base" hangingPunct="0">
              <a:lnSpc>
                <a:spcPct val="75000"/>
              </a:lnSpc>
              <a:spcBef>
                <a:spcPct val="40000"/>
              </a:spcBef>
              <a:spcAft>
                <a:spcPct val="0"/>
              </a:spcAft>
              <a:buChar char="•"/>
              <a:defRPr sz="2800" b="1">
                <a:solidFill>
                  <a:schemeClr val="tx1"/>
                </a:solidFill>
                <a:latin typeface="Garamond" pitchFamily="18" charset="0"/>
              </a:defRPr>
            </a:lvl6pPr>
            <a:lvl7pPr marL="2971800" indent="-228600" eaLnBrk="0" fontAlgn="base" hangingPunct="0">
              <a:lnSpc>
                <a:spcPct val="75000"/>
              </a:lnSpc>
              <a:spcBef>
                <a:spcPct val="40000"/>
              </a:spcBef>
              <a:spcAft>
                <a:spcPct val="0"/>
              </a:spcAft>
              <a:buChar char="•"/>
              <a:defRPr sz="2800" b="1">
                <a:solidFill>
                  <a:schemeClr val="tx1"/>
                </a:solidFill>
                <a:latin typeface="Garamond" pitchFamily="18" charset="0"/>
              </a:defRPr>
            </a:lvl7pPr>
            <a:lvl8pPr marL="3429000" indent="-228600" eaLnBrk="0" fontAlgn="base" hangingPunct="0">
              <a:lnSpc>
                <a:spcPct val="75000"/>
              </a:lnSpc>
              <a:spcBef>
                <a:spcPct val="40000"/>
              </a:spcBef>
              <a:spcAft>
                <a:spcPct val="0"/>
              </a:spcAft>
              <a:buChar char="•"/>
              <a:defRPr sz="2800" b="1">
                <a:solidFill>
                  <a:schemeClr val="tx1"/>
                </a:solidFill>
                <a:latin typeface="Garamond" pitchFamily="18" charset="0"/>
              </a:defRPr>
            </a:lvl8pPr>
            <a:lvl9pPr marL="3886200" indent="-228600" eaLnBrk="0" fontAlgn="base" hangingPunct="0">
              <a:lnSpc>
                <a:spcPct val="75000"/>
              </a:lnSpc>
              <a:spcBef>
                <a:spcPct val="40000"/>
              </a:spcBef>
              <a:spcAft>
                <a:spcPct val="0"/>
              </a:spcAft>
              <a:buChar char="•"/>
              <a:defRPr sz="2800" b="1">
                <a:solidFill>
                  <a:schemeClr val="tx1"/>
                </a:solidFill>
                <a:latin typeface="Garamond" pitchFamily="18" charset="0"/>
              </a:defRPr>
            </a:lvl9pPr>
          </a:lstStyle>
          <a:p>
            <a:r>
              <a:rPr lang="en-US" sz="3600" dirty="0">
                <a:solidFill>
                  <a:schemeClr val="bg2">
                    <a:lumMod val="10000"/>
                  </a:schemeClr>
                </a:solidFill>
              </a:rPr>
              <a:t>Main Page</a:t>
            </a:r>
            <a:r>
              <a:rPr lang="en-US" sz="3600" dirty="0">
                <a:solidFill>
                  <a:srgbClr val="FF0000"/>
                </a:solidFill>
              </a:rPr>
              <a:t>: </a:t>
            </a:r>
            <a:r>
              <a:rPr lang="en-US" sz="3600" dirty="0">
                <a:solidFill>
                  <a:srgbClr val="FF0000"/>
                </a:solidFill>
                <a:hlinkClick r:id="rId2"/>
              </a:rPr>
              <a:t>http://</a:t>
            </a:r>
            <a:r>
              <a:rPr lang="en-US" sz="3600" dirty="0" smtClean="0">
                <a:solidFill>
                  <a:srgbClr val="FF0000"/>
                </a:solidFill>
                <a:hlinkClick r:id="rId2"/>
              </a:rPr>
              <a:t>psec.uchicago.edu</a:t>
            </a:r>
            <a:r>
              <a:rPr lang="en-US" sz="3600" dirty="0" smtClean="0">
                <a:solidFill>
                  <a:srgbClr val="FF0000"/>
                </a:solidFill>
              </a:rPr>
              <a:t>     (has the links to the Library and Blogs)</a:t>
            </a:r>
            <a:endParaRPr lang="en-US" sz="3600" dirty="0">
              <a:solidFill>
                <a:srgbClr val="FF0000"/>
              </a:solidFill>
            </a:endParaRPr>
          </a:p>
          <a:p>
            <a:r>
              <a:rPr lang="en-US" sz="3600" dirty="0">
                <a:solidFill>
                  <a:srgbClr val="151517"/>
                </a:solidFill>
              </a:rPr>
              <a:t>Library: </a:t>
            </a:r>
            <a:r>
              <a:rPr lang="en-US" sz="3600" dirty="0" smtClean="0">
                <a:solidFill>
                  <a:srgbClr val="151517"/>
                </a:solidFill>
              </a:rPr>
              <a:t>Workshops, Godparent Reviews, Image </a:t>
            </a:r>
            <a:r>
              <a:rPr lang="en-US" sz="3600" dirty="0">
                <a:solidFill>
                  <a:srgbClr val="151517"/>
                </a:solidFill>
              </a:rPr>
              <a:t>Library, Document </a:t>
            </a:r>
            <a:r>
              <a:rPr lang="en-US" sz="3600" dirty="0" smtClean="0">
                <a:solidFill>
                  <a:srgbClr val="151517"/>
                </a:solidFill>
              </a:rPr>
              <a:t>Library, </a:t>
            </a:r>
            <a:r>
              <a:rPr lang="en-US" sz="3600" dirty="0">
                <a:solidFill>
                  <a:srgbClr val="151517"/>
                </a:solidFill>
              </a:rPr>
              <a:t>Links to MCP, Photocathode, Materials Literature, etc.;</a:t>
            </a:r>
          </a:p>
          <a:p>
            <a:r>
              <a:rPr lang="en-US" sz="3600" dirty="0">
                <a:solidFill>
                  <a:schemeClr val="tx1">
                    <a:lumMod val="50000"/>
                  </a:schemeClr>
                </a:solidFill>
              </a:rPr>
              <a:t>Blog: Our log-book- open to all (say yes to certificate Cerberus, etc.)- can keep track of us (at least several companies do</a:t>
            </a:r>
            <a:r>
              <a:rPr lang="en-US" sz="3600" dirty="0" smtClean="0">
                <a:solidFill>
                  <a:schemeClr val="tx1">
                    <a:lumMod val="50000"/>
                  </a:schemeClr>
                </a:solidFill>
              </a:rPr>
              <a:t>);</a:t>
            </a:r>
            <a:endParaRPr lang="en-US" sz="3600" dirty="0">
              <a:solidFill>
                <a:schemeClr val="tx1">
                  <a:lumMod val="50000"/>
                </a:schemeClr>
              </a:solidFill>
            </a:endParaRPr>
          </a:p>
        </p:txBody>
      </p:sp>
      <p:sp>
        <p:nvSpPr>
          <p:cNvPr id="4" name="Footer Placeholder 3"/>
          <p:cNvSpPr>
            <a:spLocks noGrp="1"/>
          </p:cNvSpPr>
          <p:nvPr>
            <p:ph type="ftr" sz="quarter" idx="11"/>
          </p:nvPr>
        </p:nvSpPr>
        <p:spPr/>
        <p:txBody>
          <a:bodyPr/>
          <a:lstStyle/>
          <a:p>
            <a:r>
              <a:rPr lang="en-US" smtClean="0"/>
              <a:t>TIPP June 5, 2014  </a:t>
            </a:r>
            <a:endParaRPr lang="en-US" dirty="0"/>
          </a:p>
        </p:txBody>
      </p:sp>
      <p:sp>
        <p:nvSpPr>
          <p:cNvPr id="6" name="Date Placeholder 5"/>
          <p:cNvSpPr>
            <a:spLocks noGrp="1"/>
          </p:cNvSpPr>
          <p:nvPr>
            <p:ph type="dt" sz="half" idx="10"/>
          </p:nvPr>
        </p:nvSpPr>
        <p:spPr/>
        <p:txBody>
          <a:bodyPr/>
          <a:lstStyle/>
          <a:p>
            <a:fld id="{ACC76054-B738-4D6F-BE69-2A1478D69964}" type="datetime1">
              <a:rPr lang="en-US" smtClean="0"/>
              <a:t>6/4/2014</a:t>
            </a:fld>
            <a:endParaRPr lang="en-US"/>
          </a:p>
        </p:txBody>
      </p:sp>
      <p:sp>
        <p:nvSpPr>
          <p:cNvPr id="3" name="Slide Number Placeholder 2"/>
          <p:cNvSpPr>
            <a:spLocks noGrp="1"/>
          </p:cNvSpPr>
          <p:nvPr>
            <p:ph type="sldNum" sz="quarter" idx="12"/>
          </p:nvPr>
        </p:nvSpPr>
        <p:spPr/>
        <p:txBody>
          <a:bodyPr/>
          <a:lstStyle/>
          <a:p>
            <a:fld id="{6F3AE956-26F0-4794-8F4C-97BAC66ADD21}" type="slidenum">
              <a:rPr lang="en-US" smtClean="0"/>
              <a:t>67</a:t>
            </a:fld>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9448800" cy="762000"/>
          </a:xfrm>
        </p:spPr>
        <p:txBody>
          <a:bodyPr>
            <a:noAutofit/>
          </a:bodyPr>
          <a:lstStyle/>
          <a:p>
            <a:r>
              <a:rPr lang="en-US" sz="3600" b="1" dirty="0" smtClean="0"/>
              <a:t>37b Needs: Bandwidth &gt; 3 GHz for </a:t>
            </a:r>
            <a:r>
              <a:rPr lang="en-US" sz="3600" b="1" dirty="0" err="1" smtClean="0">
                <a:latin typeface="Symbol" pitchFamily="18" charset="2"/>
              </a:rPr>
              <a:t>D</a:t>
            </a:r>
            <a:r>
              <a:rPr lang="en-US" sz="3600" b="1" dirty="0" err="1" smtClean="0"/>
              <a:t>t</a:t>
            </a:r>
            <a:r>
              <a:rPr lang="en-US" sz="3600" b="1" dirty="0" smtClean="0"/>
              <a:t> &lt; 1 psec</a:t>
            </a:r>
            <a:endParaRPr lang="en-US" sz="3600" b="1" dirty="0"/>
          </a:p>
        </p:txBody>
      </p:sp>
      <p:sp>
        <p:nvSpPr>
          <p:cNvPr id="4" name="Date Placeholder 3"/>
          <p:cNvSpPr>
            <a:spLocks noGrp="1"/>
          </p:cNvSpPr>
          <p:nvPr>
            <p:ph type="dt" sz="half" idx="10"/>
          </p:nvPr>
        </p:nvSpPr>
        <p:spPr/>
        <p:txBody>
          <a:bodyPr/>
          <a:lstStyle/>
          <a:p>
            <a:fld id="{DC3F77D6-8ABC-458A-82CD-4BBC7E1895F1}" type="datetime1">
              <a:rPr lang="en-US" smtClean="0"/>
              <a:t>6/4/2014</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TIPP June 5, 2014  </a:t>
            </a:r>
            <a:endParaRPr lang="en-US" dirty="0">
              <a:solidFill>
                <a:srgbClr val="151517"/>
              </a:solidFill>
            </a:endParaRPr>
          </a:p>
        </p:txBody>
      </p:sp>
      <p:sp>
        <p:nvSpPr>
          <p:cNvPr id="13" name="TextBox 12"/>
          <p:cNvSpPr txBox="1"/>
          <p:nvPr/>
        </p:nvSpPr>
        <p:spPr>
          <a:xfrm>
            <a:off x="4724400" y="438090"/>
            <a:ext cx="4790089" cy="400110"/>
          </a:xfrm>
          <a:prstGeom prst="rect">
            <a:avLst/>
          </a:prstGeom>
          <a:noFill/>
        </p:spPr>
        <p:txBody>
          <a:bodyPr wrap="square" rtlCol="0">
            <a:spAutoFit/>
          </a:bodyPr>
          <a:lstStyle/>
          <a:p>
            <a:r>
              <a:rPr lang="en-US" sz="2000" b="1" dirty="0" smtClean="0">
                <a:solidFill>
                  <a:schemeClr val="accent4">
                    <a:lumMod val="10000"/>
                  </a:schemeClr>
                </a:solidFill>
              </a:rPr>
              <a:t>Anode </a:t>
            </a:r>
            <a:r>
              <a:rPr lang="en-US" sz="2000" b="1" dirty="0" err="1" smtClean="0">
                <a:solidFill>
                  <a:schemeClr val="accent4">
                    <a:lumMod val="10000"/>
                  </a:schemeClr>
                </a:solidFill>
              </a:rPr>
              <a:t>risetimes</a:t>
            </a:r>
            <a:r>
              <a:rPr lang="en-US" sz="2000" b="1" dirty="0" smtClean="0">
                <a:solidFill>
                  <a:schemeClr val="accent4">
                    <a:lumMod val="10000"/>
                  </a:schemeClr>
                </a:solidFill>
              </a:rPr>
              <a:t> (step function)</a:t>
            </a:r>
          </a:p>
        </p:txBody>
      </p:sp>
      <p:sp>
        <p:nvSpPr>
          <p:cNvPr id="14" name="TextBox 13"/>
          <p:cNvSpPr txBox="1"/>
          <p:nvPr/>
        </p:nvSpPr>
        <p:spPr>
          <a:xfrm>
            <a:off x="457200" y="423446"/>
            <a:ext cx="4191000" cy="400110"/>
          </a:xfrm>
          <a:prstGeom prst="rect">
            <a:avLst/>
          </a:prstGeom>
          <a:noFill/>
        </p:spPr>
        <p:txBody>
          <a:bodyPr wrap="square" rtlCol="0">
            <a:spAutoFit/>
          </a:bodyPr>
          <a:lstStyle/>
          <a:p>
            <a:r>
              <a:rPr lang="en-US" sz="2000" b="1" dirty="0" smtClean="0">
                <a:solidFill>
                  <a:schemeClr val="accent4">
                    <a:lumMod val="10000"/>
                  </a:schemeClr>
                </a:solidFill>
              </a:rPr>
              <a:t>MCP-PMT as 3D  waveguide</a:t>
            </a:r>
          </a:p>
        </p:txBody>
      </p:sp>
      <p:sp>
        <p:nvSpPr>
          <p:cNvPr id="16" name="TextBox 15"/>
          <p:cNvSpPr txBox="1"/>
          <p:nvPr/>
        </p:nvSpPr>
        <p:spPr>
          <a:xfrm>
            <a:off x="199697" y="3333690"/>
            <a:ext cx="3951890" cy="400110"/>
          </a:xfrm>
          <a:prstGeom prst="rect">
            <a:avLst/>
          </a:prstGeom>
          <a:noFill/>
        </p:spPr>
        <p:txBody>
          <a:bodyPr wrap="square" rtlCol="0">
            <a:spAutoFit/>
          </a:bodyPr>
          <a:lstStyle/>
          <a:p>
            <a:r>
              <a:rPr lang="en-US" sz="2000" b="1" dirty="0" smtClean="0">
                <a:solidFill>
                  <a:schemeClr val="accent4">
                    <a:lumMod val="10000"/>
                  </a:schemeClr>
                </a:solidFill>
              </a:rPr>
              <a:t>Analog bandwidth of `frugal’ anode</a:t>
            </a:r>
          </a:p>
        </p:txBody>
      </p:sp>
      <p:sp>
        <p:nvSpPr>
          <p:cNvPr id="17" name="TextBox 16"/>
          <p:cNvSpPr txBox="1"/>
          <p:nvPr/>
        </p:nvSpPr>
        <p:spPr>
          <a:xfrm>
            <a:off x="4409090" y="3312265"/>
            <a:ext cx="4800600" cy="400110"/>
          </a:xfrm>
          <a:prstGeom prst="rect">
            <a:avLst/>
          </a:prstGeom>
          <a:noFill/>
        </p:spPr>
        <p:txBody>
          <a:bodyPr wrap="square" rtlCol="0">
            <a:spAutoFit/>
          </a:bodyPr>
          <a:lstStyle/>
          <a:p>
            <a:r>
              <a:rPr lang="en-US" sz="2000" b="1" dirty="0" smtClean="0">
                <a:solidFill>
                  <a:schemeClr val="accent4">
                    <a:lumMod val="10000"/>
                  </a:schemeClr>
                </a:solidFill>
              </a:rPr>
              <a:t>Bandwidth 3db point </a:t>
            </a:r>
            <a:r>
              <a:rPr lang="en-US" sz="2000" b="1" dirty="0" err="1" smtClean="0">
                <a:solidFill>
                  <a:schemeClr val="accent4">
                    <a:lumMod val="10000"/>
                  </a:schemeClr>
                </a:solidFill>
              </a:rPr>
              <a:t>vs</a:t>
            </a:r>
            <a:r>
              <a:rPr lang="en-US" sz="2000" b="1" dirty="0" smtClean="0">
                <a:solidFill>
                  <a:schemeClr val="accent4">
                    <a:lumMod val="10000"/>
                  </a:schemeClr>
                </a:solidFill>
              </a:rPr>
              <a:t> Anode length</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8200" y="762000"/>
            <a:ext cx="3721667" cy="2436000"/>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5384" t="5843" r="7614"/>
          <a:stretch/>
        </p:blipFill>
        <p:spPr>
          <a:xfrm>
            <a:off x="420413" y="3733800"/>
            <a:ext cx="3923641" cy="2743199"/>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795782"/>
            <a:ext cx="3130610" cy="2328418"/>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4308" t="5783" r="6554"/>
          <a:stretch/>
        </p:blipFill>
        <p:spPr>
          <a:xfrm>
            <a:off x="4619209" y="3733799"/>
            <a:ext cx="4021734" cy="2743199"/>
          </a:xfrm>
          <a:prstGeom prst="rect">
            <a:avLst/>
          </a:prstGeom>
        </p:spPr>
      </p:pic>
      <p:sp>
        <p:nvSpPr>
          <p:cNvPr id="3" name="Slide Number Placeholder 2"/>
          <p:cNvSpPr>
            <a:spLocks noGrp="1"/>
          </p:cNvSpPr>
          <p:nvPr>
            <p:ph type="sldNum" sz="quarter" idx="12"/>
          </p:nvPr>
        </p:nvSpPr>
        <p:spPr/>
        <p:txBody>
          <a:bodyPr/>
          <a:lstStyle/>
          <a:p>
            <a:fld id="{6F3AE956-26F0-4794-8F4C-97BAC66ADD21}" type="slidenum">
              <a:rPr lang="en-US" smtClean="0"/>
              <a:pPr/>
              <a:t>68</a:t>
            </a:fld>
            <a:endParaRPr lang="en-US" dirty="0"/>
          </a:p>
        </p:txBody>
      </p:sp>
    </p:spTree>
    <p:extLst>
      <p:ext uri="{BB962C8B-B14F-4D97-AF65-F5344CB8AC3E}">
        <p14:creationId xmlns:p14="http://schemas.microsoft.com/office/powerpoint/2010/main" val="140040742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9448800" cy="762000"/>
          </a:xfrm>
        </p:spPr>
        <p:txBody>
          <a:bodyPr>
            <a:noAutofit/>
          </a:bodyPr>
          <a:lstStyle/>
          <a:p>
            <a:r>
              <a:rPr lang="en-US" b="1" dirty="0" smtClean="0">
                <a:latin typeface="Comic Sans MS" pitchFamily="66" charset="0"/>
              </a:rPr>
              <a:t>Packaging Major Achievements</a:t>
            </a:r>
            <a:endParaRPr lang="en-US" b="1" dirty="0">
              <a:latin typeface="Comic Sans MS" pitchFamily="66" charset="0"/>
            </a:endParaRPr>
          </a:p>
        </p:txBody>
      </p:sp>
      <p:sp>
        <p:nvSpPr>
          <p:cNvPr id="4" name="Date Placeholder 3"/>
          <p:cNvSpPr>
            <a:spLocks noGrp="1"/>
          </p:cNvSpPr>
          <p:nvPr>
            <p:ph type="dt" sz="half" idx="10"/>
          </p:nvPr>
        </p:nvSpPr>
        <p:spPr/>
        <p:txBody>
          <a:bodyPr/>
          <a:lstStyle/>
          <a:p>
            <a:fld id="{337621FC-2D68-4FD8-B0EF-B6E5EBB355CB}" type="datetime1">
              <a:rPr lang="en-US" smtClean="0"/>
              <a:t>6/4/2014</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TIPP June 5, 2014  </a:t>
            </a:r>
            <a:endParaRPr lang="en-US" dirty="0">
              <a:solidFill>
                <a:srgbClr val="151517"/>
              </a:solidFill>
            </a:endParaRPr>
          </a:p>
        </p:txBody>
      </p:sp>
      <p:sp>
        <p:nvSpPr>
          <p:cNvPr id="14" name="TextBox 13"/>
          <p:cNvSpPr txBox="1"/>
          <p:nvPr/>
        </p:nvSpPr>
        <p:spPr>
          <a:xfrm>
            <a:off x="-70945" y="3581400"/>
            <a:ext cx="4648202" cy="1569660"/>
          </a:xfrm>
          <a:prstGeom prst="rect">
            <a:avLst/>
          </a:prstGeom>
          <a:noFill/>
        </p:spPr>
        <p:txBody>
          <a:bodyPr wrap="square" rtlCol="0">
            <a:spAutoFit/>
          </a:bodyPr>
          <a:lstStyle/>
          <a:p>
            <a:pPr algn="ctr"/>
            <a:r>
              <a:rPr lang="en-US" sz="2400" b="1" dirty="0" smtClean="0">
                <a:solidFill>
                  <a:schemeClr val="tx1">
                    <a:lumMod val="50000"/>
                  </a:schemeClr>
                </a:solidFill>
              </a:rPr>
              <a:t>Development of a `frugal’ </a:t>
            </a:r>
            <a:r>
              <a:rPr lang="en-US" sz="2400" b="1" dirty="0">
                <a:solidFill>
                  <a:schemeClr val="tx1">
                    <a:lumMod val="50000"/>
                  </a:schemeClr>
                </a:solidFill>
              </a:rPr>
              <a:t> </a:t>
            </a:r>
            <a:r>
              <a:rPr lang="en-US" sz="2400" b="1" dirty="0" smtClean="0">
                <a:solidFill>
                  <a:schemeClr val="tx1">
                    <a:lumMod val="50000"/>
                  </a:schemeClr>
                </a:solidFill>
              </a:rPr>
              <a:t>glass </a:t>
            </a:r>
          </a:p>
          <a:p>
            <a:pPr algn="ctr"/>
            <a:r>
              <a:rPr lang="en-US" sz="2400" b="1" dirty="0" smtClean="0">
                <a:solidFill>
                  <a:schemeClr val="tx1">
                    <a:lumMod val="50000"/>
                  </a:schemeClr>
                </a:solidFill>
              </a:rPr>
              <a:t>tile package with internal HV divider, capacitive GHz readout</a:t>
            </a:r>
          </a:p>
          <a:p>
            <a:pPr algn="ctr"/>
            <a:r>
              <a:rPr lang="en-US" sz="2400" b="1" dirty="0" smtClean="0">
                <a:solidFill>
                  <a:schemeClr val="tx1">
                    <a:lumMod val="50000"/>
                  </a:schemeClr>
                </a:solidFill>
              </a:rPr>
              <a:t> (</a:t>
            </a:r>
            <a:r>
              <a:rPr lang="en-US" sz="2400" b="1" dirty="0" err="1" smtClean="0">
                <a:solidFill>
                  <a:schemeClr val="tx1">
                    <a:lumMod val="50000"/>
                  </a:schemeClr>
                </a:solidFill>
              </a:rPr>
              <a:t>Andrey’s</a:t>
            </a:r>
            <a:r>
              <a:rPr lang="en-US" sz="2400" b="1" dirty="0" smtClean="0">
                <a:solidFill>
                  <a:schemeClr val="tx1">
                    <a:lumMod val="50000"/>
                  </a:schemeClr>
                </a:solidFill>
              </a:rPr>
              <a:t> and Matt’s  Talks) </a:t>
            </a:r>
          </a:p>
        </p:txBody>
      </p:sp>
      <p:sp>
        <p:nvSpPr>
          <p:cNvPr id="22" name="TextBox 21"/>
          <p:cNvSpPr txBox="1"/>
          <p:nvPr/>
        </p:nvSpPr>
        <p:spPr>
          <a:xfrm>
            <a:off x="4516819" y="2015836"/>
            <a:ext cx="4648202" cy="986104"/>
          </a:xfrm>
          <a:prstGeom prst="rect">
            <a:avLst/>
          </a:prstGeom>
          <a:noFill/>
        </p:spPr>
        <p:txBody>
          <a:bodyPr wrap="square" rtlCol="0">
            <a:spAutoFit/>
          </a:bodyPr>
          <a:lstStyle/>
          <a:p>
            <a:pPr algn="ctr">
              <a:lnSpc>
                <a:spcPct val="80000"/>
              </a:lnSpc>
            </a:pPr>
            <a:r>
              <a:rPr lang="en-US" sz="2400" b="1" dirty="0" smtClean="0">
                <a:solidFill>
                  <a:schemeClr val="tx1">
                    <a:lumMod val="50000"/>
                  </a:schemeClr>
                </a:solidFill>
              </a:rPr>
              <a:t>Development of a complete ceramic package system design</a:t>
            </a:r>
          </a:p>
          <a:p>
            <a:pPr algn="ctr">
              <a:lnSpc>
                <a:spcPct val="80000"/>
              </a:lnSpc>
            </a:pPr>
            <a:r>
              <a:rPr lang="en-US" sz="2400" b="1" dirty="0" smtClean="0">
                <a:solidFill>
                  <a:schemeClr val="tx1">
                    <a:lumMod val="50000"/>
                  </a:schemeClr>
                </a:solidFill>
              </a:rPr>
              <a:t>(Jason’s and </a:t>
            </a:r>
            <a:r>
              <a:rPr lang="en-US" sz="2400" b="1" dirty="0" err="1" smtClean="0">
                <a:solidFill>
                  <a:schemeClr val="tx1">
                    <a:lumMod val="50000"/>
                  </a:schemeClr>
                </a:solidFill>
              </a:rPr>
              <a:t>Ossy’s</a:t>
            </a:r>
            <a:r>
              <a:rPr lang="en-US" sz="2400" b="1" dirty="0" smtClean="0">
                <a:solidFill>
                  <a:schemeClr val="tx1">
                    <a:lumMod val="50000"/>
                  </a:schemeClr>
                </a:solidFill>
              </a:rPr>
              <a:t> talks) </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r="37722"/>
          <a:stretch/>
        </p:blipFill>
        <p:spPr>
          <a:xfrm rot="16200000">
            <a:off x="5378435" y="2446518"/>
            <a:ext cx="2988035" cy="4495799"/>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377" y="609600"/>
            <a:ext cx="3980089" cy="2971800"/>
          </a:xfrm>
          <a:prstGeom prst="rect">
            <a:avLst/>
          </a:prstGeom>
        </p:spPr>
      </p:pic>
      <p:sp>
        <p:nvSpPr>
          <p:cNvPr id="3" name="Slide Number Placeholder 2"/>
          <p:cNvSpPr>
            <a:spLocks noGrp="1"/>
          </p:cNvSpPr>
          <p:nvPr>
            <p:ph type="sldNum" sz="quarter" idx="12"/>
          </p:nvPr>
        </p:nvSpPr>
        <p:spPr/>
        <p:txBody>
          <a:bodyPr/>
          <a:lstStyle/>
          <a:p>
            <a:fld id="{6F3AE956-26F0-4794-8F4C-97BAC66ADD21}" type="slidenum">
              <a:rPr lang="en-US" smtClean="0"/>
              <a:pPr/>
              <a:t>69</a:t>
            </a:fld>
            <a:endParaRPr lang="en-US" dirty="0"/>
          </a:p>
        </p:txBody>
      </p:sp>
    </p:spTree>
    <p:extLst>
      <p:ext uri="{BB962C8B-B14F-4D97-AF65-F5344CB8AC3E}">
        <p14:creationId xmlns:p14="http://schemas.microsoft.com/office/powerpoint/2010/main" val="20054122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6400800" y="1600200"/>
            <a:ext cx="0" cy="4495800"/>
          </a:xfrm>
          <a:prstGeom prst="line">
            <a:avLst/>
          </a:prstGeom>
          <a:ln w="76200">
            <a:solidFill>
              <a:srgbClr val="151517"/>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9753600" y="4495800"/>
            <a:ext cx="914400" cy="914400"/>
          </a:xfrm>
          <a:prstGeom prst="straightConnector1">
            <a:avLst/>
          </a:prstGeom>
          <a:ln>
            <a:solidFill>
              <a:srgbClr val="151517"/>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1828800" y="2819400"/>
            <a:ext cx="4572000" cy="60960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828800" y="3429000"/>
            <a:ext cx="4572000" cy="198120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1371600" y="3848100"/>
            <a:ext cx="457200" cy="45719"/>
          </a:xfrm>
          <a:prstGeom prst="ellipse">
            <a:avLst/>
          </a:prstGeom>
        </p:spPr>
        <p:txBody>
          <a:bodyPr wrap="square" rtlCol="0" anchor="ctr">
            <a:spAutoFit/>
          </a:bodyPr>
          <a:lstStyle/>
          <a:p>
            <a:pPr algn="ctr">
              <a:lnSpc>
                <a:spcPct val="85000"/>
              </a:lnSpc>
            </a:pPr>
            <a:endParaRPr lang="en-US" sz="2400" b="1" dirty="0" smtClean="0">
              <a:solidFill>
                <a:srgbClr val="151517"/>
              </a:solidFill>
            </a:endParaRPr>
          </a:p>
        </p:txBody>
      </p:sp>
      <p:sp>
        <p:nvSpPr>
          <p:cNvPr id="23" name="Oval 22"/>
          <p:cNvSpPr/>
          <p:nvPr/>
        </p:nvSpPr>
        <p:spPr>
          <a:xfrm>
            <a:off x="7438030" y="3851512"/>
            <a:ext cx="914400" cy="914400"/>
          </a:xfrm>
          <a:prstGeom prst="ellipse">
            <a:avLst/>
          </a:prstGeom>
        </p:spPr>
        <p:txBody>
          <a:bodyPr wrap="none" rtlCol="0" anchor="ctr">
            <a:spAutoFit/>
          </a:bodyPr>
          <a:lstStyle/>
          <a:p>
            <a:pPr algn="ctr">
              <a:lnSpc>
                <a:spcPct val="85000"/>
              </a:lnSpc>
            </a:pPr>
            <a:endParaRPr lang="en-US" sz="2400" b="1" dirty="0" smtClean="0">
              <a:solidFill>
                <a:srgbClr val="151517"/>
              </a:solidFill>
            </a:endParaRPr>
          </a:p>
        </p:txBody>
      </p:sp>
      <p:sp>
        <p:nvSpPr>
          <p:cNvPr id="31" name="TextBox 30"/>
          <p:cNvSpPr txBox="1"/>
          <p:nvPr/>
        </p:nvSpPr>
        <p:spPr>
          <a:xfrm>
            <a:off x="6553200" y="2647890"/>
            <a:ext cx="2209800" cy="400110"/>
          </a:xfrm>
          <a:prstGeom prst="rect">
            <a:avLst/>
          </a:prstGeom>
          <a:noFill/>
        </p:spPr>
        <p:txBody>
          <a:bodyPr wrap="square" rtlCol="0">
            <a:spAutoFit/>
          </a:bodyPr>
          <a:lstStyle/>
          <a:p>
            <a:r>
              <a:rPr lang="en-US" sz="2000" b="1" dirty="0" smtClean="0">
                <a:solidFill>
                  <a:schemeClr val="accent4">
                    <a:lumMod val="10000"/>
                  </a:schemeClr>
                </a:solidFill>
              </a:rPr>
              <a:t>(T</a:t>
            </a:r>
            <a:r>
              <a:rPr lang="en-US" sz="2000" b="1" baseline="-25000" dirty="0" smtClean="0">
                <a:solidFill>
                  <a:schemeClr val="accent4">
                    <a:lumMod val="10000"/>
                  </a:schemeClr>
                </a:solidFill>
              </a:rPr>
              <a:t>1</a:t>
            </a:r>
            <a:r>
              <a:rPr lang="en-US" sz="2000" b="1" dirty="0" smtClean="0">
                <a:solidFill>
                  <a:schemeClr val="accent4">
                    <a:lumMod val="10000"/>
                  </a:schemeClr>
                </a:solidFill>
              </a:rPr>
              <a:t>, X</a:t>
            </a:r>
            <a:r>
              <a:rPr lang="en-US" sz="2000" b="1" baseline="-25000" dirty="0" smtClean="0">
                <a:solidFill>
                  <a:schemeClr val="accent4">
                    <a:lumMod val="10000"/>
                  </a:schemeClr>
                </a:solidFill>
              </a:rPr>
              <a:t>1</a:t>
            </a:r>
            <a:r>
              <a:rPr lang="en-US" sz="2000" b="1" dirty="0" smtClean="0">
                <a:solidFill>
                  <a:schemeClr val="accent4">
                    <a:lumMod val="10000"/>
                  </a:schemeClr>
                </a:solidFill>
              </a:rPr>
              <a:t>, Y</a:t>
            </a:r>
            <a:r>
              <a:rPr lang="en-US" sz="2000" b="1" baseline="-25000" dirty="0" smtClean="0">
                <a:solidFill>
                  <a:schemeClr val="accent4">
                    <a:lumMod val="10000"/>
                  </a:schemeClr>
                </a:solidFill>
              </a:rPr>
              <a:t>1 </a:t>
            </a:r>
            <a:r>
              <a:rPr lang="en-US" sz="2000" b="1" dirty="0" smtClean="0">
                <a:solidFill>
                  <a:schemeClr val="accent4">
                    <a:lumMod val="10000"/>
                  </a:schemeClr>
                </a:solidFill>
              </a:rPr>
              <a:t>)</a:t>
            </a:r>
          </a:p>
        </p:txBody>
      </p:sp>
      <p:sp>
        <p:nvSpPr>
          <p:cNvPr id="32" name="TextBox 31"/>
          <p:cNvSpPr txBox="1"/>
          <p:nvPr/>
        </p:nvSpPr>
        <p:spPr>
          <a:xfrm>
            <a:off x="5943600" y="5847147"/>
            <a:ext cx="2209800" cy="400110"/>
          </a:xfrm>
          <a:prstGeom prst="rect">
            <a:avLst/>
          </a:prstGeom>
          <a:noFill/>
        </p:spPr>
        <p:txBody>
          <a:bodyPr wrap="square" rtlCol="0">
            <a:spAutoFit/>
          </a:bodyPr>
          <a:lstStyle/>
          <a:p>
            <a:r>
              <a:rPr lang="en-US" sz="2000" b="1" dirty="0" smtClean="0">
                <a:solidFill>
                  <a:schemeClr val="accent4">
                    <a:lumMod val="10000"/>
                  </a:schemeClr>
                </a:solidFill>
              </a:rPr>
              <a:t>(T</a:t>
            </a:r>
            <a:r>
              <a:rPr lang="en-US" sz="2000" b="1" baseline="-25000" dirty="0" smtClean="0">
                <a:solidFill>
                  <a:schemeClr val="accent4">
                    <a:lumMod val="10000"/>
                  </a:schemeClr>
                </a:solidFill>
              </a:rPr>
              <a:t>2</a:t>
            </a:r>
            <a:r>
              <a:rPr lang="en-US" sz="2000" b="1" dirty="0" smtClean="0">
                <a:solidFill>
                  <a:schemeClr val="accent4">
                    <a:lumMod val="10000"/>
                  </a:schemeClr>
                </a:solidFill>
              </a:rPr>
              <a:t>, X</a:t>
            </a:r>
            <a:r>
              <a:rPr lang="en-US" sz="2000" b="1" baseline="-25000" dirty="0" smtClean="0">
                <a:solidFill>
                  <a:schemeClr val="accent4">
                    <a:lumMod val="10000"/>
                  </a:schemeClr>
                </a:solidFill>
              </a:rPr>
              <a:t>2</a:t>
            </a:r>
            <a:r>
              <a:rPr lang="en-US" sz="2000" b="1" dirty="0" smtClean="0">
                <a:solidFill>
                  <a:schemeClr val="accent4">
                    <a:lumMod val="10000"/>
                  </a:schemeClr>
                </a:solidFill>
              </a:rPr>
              <a:t>, Y</a:t>
            </a:r>
            <a:r>
              <a:rPr lang="en-US" sz="2000" b="1" baseline="-25000" dirty="0" smtClean="0">
                <a:solidFill>
                  <a:schemeClr val="accent4">
                    <a:lumMod val="10000"/>
                  </a:schemeClr>
                </a:solidFill>
              </a:rPr>
              <a:t>2 </a:t>
            </a:r>
            <a:r>
              <a:rPr lang="en-US" sz="2000" b="1" dirty="0" smtClean="0">
                <a:solidFill>
                  <a:schemeClr val="accent4">
                    <a:lumMod val="10000"/>
                  </a:schemeClr>
                </a:solidFill>
              </a:rPr>
              <a:t>)</a:t>
            </a:r>
          </a:p>
        </p:txBody>
      </p:sp>
      <p:sp>
        <p:nvSpPr>
          <p:cNvPr id="33" name="TextBox 32"/>
          <p:cNvSpPr txBox="1"/>
          <p:nvPr/>
        </p:nvSpPr>
        <p:spPr>
          <a:xfrm>
            <a:off x="457200" y="2750403"/>
            <a:ext cx="3505200" cy="830997"/>
          </a:xfrm>
          <a:prstGeom prst="rect">
            <a:avLst/>
          </a:prstGeom>
          <a:noFill/>
        </p:spPr>
        <p:txBody>
          <a:bodyPr wrap="square" rtlCol="0">
            <a:spAutoFit/>
          </a:bodyPr>
          <a:lstStyle/>
          <a:p>
            <a:r>
              <a:rPr lang="en-US" sz="2800" b="1" dirty="0" smtClean="0">
                <a:solidFill>
                  <a:schemeClr val="accent4">
                    <a:lumMod val="10000"/>
                  </a:schemeClr>
                </a:solidFill>
              </a:rPr>
              <a:t>Vertex (e.g. </a:t>
            </a:r>
            <a:r>
              <a:rPr lang="en-US" sz="2800" b="1" dirty="0" smtClean="0">
                <a:solidFill>
                  <a:schemeClr val="accent4">
                    <a:lumMod val="10000"/>
                  </a:schemeClr>
                </a:solidFill>
                <a:latin typeface="Symbol" pitchFamily="18" charset="2"/>
              </a:rPr>
              <a:t>p</a:t>
            </a:r>
            <a:r>
              <a:rPr lang="en-US" sz="2800" b="1" baseline="30000" dirty="0" smtClean="0">
                <a:solidFill>
                  <a:schemeClr val="accent4">
                    <a:lumMod val="10000"/>
                  </a:schemeClr>
                </a:solidFill>
              </a:rPr>
              <a:t>0</a:t>
            </a:r>
            <a:r>
              <a:rPr lang="en-US" sz="2800" b="1" dirty="0" smtClean="0">
                <a:solidFill>
                  <a:schemeClr val="accent4">
                    <a:lumMod val="10000"/>
                  </a:schemeClr>
                </a:solidFill>
              </a:rPr>
              <a:t>-&gt;</a:t>
            </a:r>
            <a:r>
              <a:rPr lang="en-US" sz="2800" b="1" dirty="0" err="1" smtClean="0">
                <a:solidFill>
                  <a:schemeClr val="accent4">
                    <a:lumMod val="10000"/>
                  </a:schemeClr>
                </a:solidFill>
                <a:latin typeface="Symbol" pitchFamily="18" charset="2"/>
              </a:rPr>
              <a:t>gg</a:t>
            </a:r>
            <a:r>
              <a:rPr lang="en-US" sz="2800" b="1" dirty="0" smtClean="0">
                <a:solidFill>
                  <a:schemeClr val="accent4">
                    <a:lumMod val="10000"/>
                  </a:schemeClr>
                </a:solidFill>
              </a:rPr>
              <a:t>)</a:t>
            </a:r>
          </a:p>
          <a:p>
            <a:r>
              <a:rPr lang="en-US" sz="2000" b="1" dirty="0" err="1" smtClean="0">
                <a:solidFill>
                  <a:schemeClr val="accent4">
                    <a:lumMod val="10000"/>
                  </a:schemeClr>
                </a:solidFill>
              </a:rPr>
              <a:t>T</a:t>
            </a:r>
            <a:r>
              <a:rPr lang="en-US" sz="2000" b="1" baseline="-25000" dirty="0" err="1" smtClean="0">
                <a:solidFill>
                  <a:schemeClr val="accent4">
                    <a:lumMod val="10000"/>
                  </a:schemeClr>
                </a:solidFill>
              </a:rPr>
              <a:t>v</a:t>
            </a:r>
            <a:r>
              <a:rPr lang="en-US" sz="2000" b="1" dirty="0" smtClean="0">
                <a:solidFill>
                  <a:schemeClr val="accent4">
                    <a:lumMod val="10000"/>
                  </a:schemeClr>
                </a:solidFill>
              </a:rPr>
              <a:t>, X</a:t>
            </a:r>
            <a:r>
              <a:rPr lang="en-US" sz="2000" b="1" baseline="-25000" dirty="0" smtClean="0">
                <a:solidFill>
                  <a:schemeClr val="accent4">
                    <a:lumMod val="10000"/>
                  </a:schemeClr>
                </a:solidFill>
              </a:rPr>
              <a:t>v</a:t>
            </a:r>
            <a:r>
              <a:rPr lang="en-US" sz="2000" b="1" dirty="0" smtClean="0">
                <a:solidFill>
                  <a:schemeClr val="accent4">
                    <a:lumMod val="10000"/>
                  </a:schemeClr>
                </a:solidFill>
              </a:rPr>
              <a:t>, </a:t>
            </a:r>
            <a:r>
              <a:rPr lang="en-US" sz="2000" b="1" dirty="0" err="1" smtClean="0">
                <a:solidFill>
                  <a:schemeClr val="accent4">
                    <a:lumMod val="10000"/>
                  </a:schemeClr>
                </a:solidFill>
              </a:rPr>
              <a:t>Y</a:t>
            </a:r>
            <a:r>
              <a:rPr lang="en-US" sz="2000" b="1" baseline="-25000" dirty="0" err="1" smtClean="0">
                <a:solidFill>
                  <a:schemeClr val="accent4">
                    <a:lumMod val="10000"/>
                  </a:schemeClr>
                </a:solidFill>
              </a:rPr>
              <a:t>v</a:t>
            </a:r>
            <a:r>
              <a:rPr lang="en-US" sz="2000" b="1" dirty="0" smtClean="0">
                <a:solidFill>
                  <a:schemeClr val="accent4">
                    <a:lumMod val="10000"/>
                  </a:schemeClr>
                </a:solidFill>
              </a:rPr>
              <a:t>, </a:t>
            </a:r>
            <a:r>
              <a:rPr lang="en-US" sz="2000" b="1" dirty="0" err="1" smtClean="0">
                <a:solidFill>
                  <a:schemeClr val="accent4">
                    <a:lumMod val="10000"/>
                  </a:schemeClr>
                </a:solidFill>
              </a:rPr>
              <a:t>Z</a:t>
            </a:r>
            <a:r>
              <a:rPr lang="en-US" sz="2000" b="1" baseline="-25000" dirty="0" err="1" smtClean="0">
                <a:solidFill>
                  <a:schemeClr val="accent4">
                    <a:lumMod val="10000"/>
                  </a:schemeClr>
                </a:solidFill>
              </a:rPr>
              <a:t>v</a:t>
            </a:r>
            <a:endParaRPr lang="en-US" sz="2000" b="1" baseline="-25000" dirty="0" smtClean="0">
              <a:solidFill>
                <a:schemeClr val="accent4">
                  <a:lumMod val="10000"/>
                </a:schemeClr>
              </a:solidFill>
            </a:endParaRPr>
          </a:p>
        </p:txBody>
      </p:sp>
      <p:sp>
        <p:nvSpPr>
          <p:cNvPr id="34" name="TextBox 33"/>
          <p:cNvSpPr txBox="1"/>
          <p:nvPr/>
        </p:nvSpPr>
        <p:spPr>
          <a:xfrm rot="21138289">
            <a:off x="4391431" y="2538079"/>
            <a:ext cx="1524000" cy="523220"/>
          </a:xfrm>
          <a:prstGeom prst="rect">
            <a:avLst/>
          </a:prstGeom>
          <a:noFill/>
        </p:spPr>
        <p:txBody>
          <a:bodyPr wrap="square" rtlCol="0">
            <a:spAutoFit/>
          </a:bodyPr>
          <a:lstStyle/>
          <a:p>
            <a:r>
              <a:rPr lang="en-US" sz="2800" b="1" dirty="0" smtClean="0">
                <a:solidFill>
                  <a:srgbClr val="FF0000"/>
                </a:solidFill>
              </a:rPr>
              <a:t>Photon 1</a:t>
            </a:r>
          </a:p>
        </p:txBody>
      </p:sp>
      <p:sp>
        <p:nvSpPr>
          <p:cNvPr id="35" name="TextBox 34"/>
          <p:cNvSpPr txBox="1"/>
          <p:nvPr/>
        </p:nvSpPr>
        <p:spPr>
          <a:xfrm rot="1350571">
            <a:off x="3401182" y="3989178"/>
            <a:ext cx="1524000" cy="954107"/>
          </a:xfrm>
          <a:prstGeom prst="rect">
            <a:avLst/>
          </a:prstGeom>
          <a:noFill/>
        </p:spPr>
        <p:txBody>
          <a:bodyPr wrap="square" rtlCol="0">
            <a:spAutoFit/>
          </a:bodyPr>
          <a:lstStyle/>
          <a:p>
            <a:r>
              <a:rPr lang="en-US" sz="2800" b="1" dirty="0">
                <a:solidFill>
                  <a:srgbClr val="FF0000"/>
                </a:solidFill>
              </a:rPr>
              <a:t>Photon </a:t>
            </a:r>
            <a:r>
              <a:rPr lang="en-US" sz="2800" b="1" dirty="0" smtClean="0">
                <a:solidFill>
                  <a:srgbClr val="FF0000"/>
                </a:solidFill>
              </a:rPr>
              <a:t>2</a:t>
            </a:r>
          </a:p>
          <a:p>
            <a:endParaRPr lang="en-US" sz="2800" b="1" dirty="0">
              <a:solidFill>
                <a:srgbClr val="FF0000"/>
              </a:solidFill>
            </a:endParaRPr>
          </a:p>
        </p:txBody>
      </p:sp>
      <p:cxnSp>
        <p:nvCxnSpPr>
          <p:cNvPr id="36" name="Straight Connector 35"/>
          <p:cNvCxnSpPr/>
          <p:nvPr/>
        </p:nvCxnSpPr>
        <p:spPr>
          <a:xfrm flipV="1">
            <a:off x="5943600" y="2819400"/>
            <a:ext cx="381000" cy="2379263"/>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6400800" y="1338590"/>
            <a:ext cx="2209800" cy="954107"/>
          </a:xfrm>
          <a:prstGeom prst="rect">
            <a:avLst/>
          </a:prstGeom>
          <a:noFill/>
        </p:spPr>
        <p:txBody>
          <a:bodyPr wrap="square" rtlCol="0">
            <a:spAutoFit/>
          </a:bodyPr>
          <a:lstStyle/>
          <a:p>
            <a:r>
              <a:rPr lang="en-US" sz="2800" b="1" dirty="0" smtClean="0">
                <a:solidFill>
                  <a:schemeClr val="accent4">
                    <a:lumMod val="10000"/>
                  </a:schemeClr>
                </a:solidFill>
              </a:rPr>
              <a:t>Detector Plane</a:t>
            </a:r>
          </a:p>
        </p:txBody>
      </p:sp>
      <p:sp>
        <p:nvSpPr>
          <p:cNvPr id="49" name="TextBox 48"/>
          <p:cNvSpPr txBox="1"/>
          <p:nvPr/>
        </p:nvSpPr>
        <p:spPr>
          <a:xfrm>
            <a:off x="228600" y="4419600"/>
            <a:ext cx="3372662" cy="1471172"/>
          </a:xfrm>
          <a:prstGeom prst="rect">
            <a:avLst/>
          </a:prstGeom>
          <a:noFill/>
        </p:spPr>
        <p:txBody>
          <a:bodyPr wrap="square" rtlCol="0">
            <a:spAutoFit/>
          </a:bodyPr>
          <a:lstStyle/>
          <a:p>
            <a:pPr>
              <a:lnSpc>
                <a:spcPct val="80000"/>
              </a:lnSpc>
            </a:pPr>
            <a:r>
              <a:rPr lang="en-US" sz="2800" b="1" dirty="0" smtClean="0">
                <a:solidFill>
                  <a:srgbClr val="FF0000"/>
                </a:solidFill>
              </a:rPr>
              <a:t>One can reconstruct the vertex from the times and positions-</a:t>
            </a:r>
            <a:r>
              <a:rPr lang="en-US" sz="2800" b="1" dirty="0" smtClean="0">
                <a:solidFill>
                  <a:srgbClr val="002060"/>
                </a:solidFill>
              </a:rPr>
              <a:t> </a:t>
            </a:r>
            <a:r>
              <a:rPr lang="en-US" sz="2800" b="1" dirty="0" smtClean="0">
                <a:solidFill>
                  <a:srgbClr val="C00000"/>
                </a:solidFill>
              </a:rPr>
              <a:t>3D reconstruction</a:t>
            </a:r>
          </a:p>
        </p:txBody>
      </p:sp>
      <p:cxnSp>
        <p:nvCxnSpPr>
          <p:cNvPr id="51" name="Straight Arrow Connector 50"/>
          <p:cNvCxnSpPr/>
          <p:nvPr/>
        </p:nvCxnSpPr>
        <p:spPr>
          <a:xfrm flipV="1">
            <a:off x="1752600" y="3505200"/>
            <a:ext cx="76200" cy="990600"/>
          </a:xfrm>
          <a:prstGeom prst="straightConnector1">
            <a:avLst/>
          </a:prstGeom>
          <a:ln w="38100">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rot="21167552">
            <a:off x="3746045" y="3184637"/>
            <a:ext cx="1186543" cy="400110"/>
          </a:xfrm>
          <a:prstGeom prst="rect">
            <a:avLst/>
          </a:prstGeom>
          <a:noFill/>
        </p:spPr>
        <p:txBody>
          <a:bodyPr wrap="square" rtlCol="0">
            <a:spAutoFit/>
          </a:bodyPr>
          <a:lstStyle/>
          <a:p>
            <a:r>
              <a:rPr lang="en-US" sz="2000" b="1" dirty="0" smtClean="0">
                <a:solidFill>
                  <a:srgbClr val="FF6600"/>
                </a:solidFill>
              </a:rPr>
              <a:t>(t1-tv)c</a:t>
            </a:r>
          </a:p>
        </p:txBody>
      </p:sp>
      <p:sp>
        <p:nvSpPr>
          <p:cNvPr id="24" name="TextBox 23"/>
          <p:cNvSpPr txBox="1"/>
          <p:nvPr/>
        </p:nvSpPr>
        <p:spPr>
          <a:xfrm rot="1385640">
            <a:off x="3920217" y="4646598"/>
            <a:ext cx="1186543" cy="400110"/>
          </a:xfrm>
          <a:prstGeom prst="rect">
            <a:avLst/>
          </a:prstGeom>
          <a:noFill/>
        </p:spPr>
        <p:txBody>
          <a:bodyPr wrap="square" rtlCol="0">
            <a:spAutoFit/>
          </a:bodyPr>
          <a:lstStyle/>
          <a:p>
            <a:r>
              <a:rPr lang="en-US" sz="2000" b="1" dirty="0" smtClean="0">
                <a:solidFill>
                  <a:srgbClr val="FF6600"/>
                </a:solidFill>
              </a:rPr>
              <a:t>(t2-tv)c</a:t>
            </a:r>
          </a:p>
        </p:txBody>
      </p:sp>
      <p:sp>
        <p:nvSpPr>
          <p:cNvPr id="9" name="Footer Placeholder 8"/>
          <p:cNvSpPr>
            <a:spLocks noGrp="1"/>
          </p:cNvSpPr>
          <p:nvPr>
            <p:ph type="ftr" sz="quarter" idx="11"/>
          </p:nvPr>
        </p:nvSpPr>
        <p:spPr/>
        <p:txBody>
          <a:bodyPr/>
          <a:lstStyle/>
          <a:p>
            <a:r>
              <a:rPr lang="en-US" smtClean="0">
                <a:solidFill>
                  <a:srgbClr val="151517"/>
                </a:solidFill>
              </a:rPr>
              <a:t>Tipp 2014</a:t>
            </a:r>
            <a:endParaRPr lang="en-US" dirty="0">
              <a:solidFill>
                <a:srgbClr val="151517"/>
              </a:solidFill>
            </a:endParaRPr>
          </a:p>
        </p:txBody>
      </p:sp>
      <p:sp>
        <p:nvSpPr>
          <p:cNvPr id="10" name="Slide Number Placeholder 9"/>
          <p:cNvSpPr>
            <a:spLocks noGrp="1"/>
          </p:cNvSpPr>
          <p:nvPr>
            <p:ph type="sldNum" sz="quarter" idx="12"/>
          </p:nvPr>
        </p:nvSpPr>
        <p:spPr/>
        <p:txBody>
          <a:bodyPr/>
          <a:lstStyle/>
          <a:p>
            <a:fld id="{6F3AE956-26F0-4794-8F4C-97BAC66ADD21}" type="slidenum">
              <a:rPr lang="en-US" smtClean="0"/>
              <a:pPr/>
              <a:t>7</a:t>
            </a:fld>
            <a:endParaRPr lang="en-US" dirty="0"/>
          </a:p>
        </p:txBody>
      </p:sp>
      <p:sp>
        <p:nvSpPr>
          <p:cNvPr id="11" name="Date Placeholder 10"/>
          <p:cNvSpPr>
            <a:spLocks noGrp="1"/>
          </p:cNvSpPr>
          <p:nvPr>
            <p:ph type="dt" sz="half" idx="10"/>
          </p:nvPr>
        </p:nvSpPr>
        <p:spPr/>
        <p:txBody>
          <a:bodyPr/>
          <a:lstStyle/>
          <a:p>
            <a:fld id="{5467FC3D-19CE-4C2A-AB5D-4B8423790DA3}" type="datetime1">
              <a:rPr lang="en-US" smtClean="0"/>
              <a:t>6/4/2014</a:t>
            </a:fld>
            <a:endParaRPr lang="en-US" dirty="0"/>
          </a:p>
        </p:txBody>
      </p:sp>
      <p:sp>
        <p:nvSpPr>
          <p:cNvPr id="28" name="Title 1"/>
          <p:cNvSpPr txBox="1">
            <a:spLocks/>
          </p:cNvSpPr>
          <p:nvPr/>
        </p:nvSpPr>
        <p:spPr>
          <a:xfrm>
            <a:off x="0" y="0"/>
            <a:ext cx="9144000" cy="114300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rgbClr val="FF0000"/>
                </a:solidFill>
                <a:latin typeface="+mj-lt"/>
                <a:ea typeface="+mj-ea"/>
                <a:cs typeface="+mj-cs"/>
              </a:defRPr>
            </a:lvl1pPr>
          </a:lstStyle>
          <a:p>
            <a:pPr>
              <a:lnSpc>
                <a:spcPct val="80000"/>
              </a:lnSpc>
            </a:pPr>
            <a:r>
              <a:rPr lang="en-US" b="1" dirty="0" smtClean="0"/>
              <a:t>Rare </a:t>
            </a:r>
            <a:r>
              <a:rPr lang="en-US" b="1" dirty="0" err="1" smtClean="0"/>
              <a:t>Kaon</a:t>
            </a:r>
            <a:r>
              <a:rPr lang="en-US" b="1" dirty="0" smtClean="0"/>
              <a:t> Decays- background rejection by reconstructing </a:t>
            </a:r>
            <a:r>
              <a:rPr lang="en-US" b="1" dirty="0" smtClean="0">
                <a:latin typeface="Symbol" pitchFamily="18" charset="2"/>
              </a:rPr>
              <a:t>p</a:t>
            </a:r>
            <a:r>
              <a:rPr lang="en-US" b="1" baseline="30000" dirty="0" smtClean="0"/>
              <a:t>0 </a:t>
            </a:r>
            <a:r>
              <a:rPr lang="en-US" b="1" dirty="0" smtClean="0"/>
              <a:t> vertex space point: </a:t>
            </a:r>
            <a:endParaRPr lang="en-US" b="1" dirty="0"/>
          </a:p>
        </p:txBody>
      </p:sp>
      <p:sp>
        <p:nvSpPr>
          <p:cNvPr id="29" name="TextBox 28"/>
          <p:cNvSpPr txBox="1"/>
          <p:nvPr/>
        </p:nvSpPr>
        <p:spPr>
          <a:xfrm>
            <a:off x="102476" y="1066800"/>
            <a:ext cx="6222124" cy="954107"/>
          </a:xfrm>
          <a:prstGeom prst="rect">
            <a:avLst/>
          </a:prstGeom>
          <a:noFill/>
        </p:spPr>
        <p:txBody>
          <a:bodyPr wrap="square" rtlCol="0">
            <a:spAutoFit/>
          </a:bodyPr>
          <a:lstStyle/>
          <a:p>
            <a:r>
              <a:rPr lang="en-US" sz="2800" b="1" dirty="0" smtClean="0">
                <a:solidFill>
                  <a:schemeClr val="tx1">
                    <a:lumMod val="75000"/>
                    <a:lumOff val="25000"/>
                  </a:schemeClr>
                </a:solidFill>
              </a:rPr>
              <a:t>E.g. for KOTO (</a:t>
            </a:r>
            <a:r>
              <a:rPr lang="en-US" sz="2800" b="1" dirty="0" err="1" smtClean="0">
                <a:solidFill>
                  <a:schemeClr val="tx1">
                    <a:lumMod val="75000"/>
                    <a:lumOff val="25000"/>
                  </a:schemeClr>
                </a:solidFill>
              </a:rPr>
              <a:t>Yau</a:t>
            </a:r>
            <a:r>
              <a:rPr lang="en-US" sz="2800" b="1" dirty="0" smtClean="0">
                <a:solidFill>
                  <a:schemeClr val="tx1">
                    <a:lumMod val="75000"/>
                    <a:lumOff val="25000"/>
                  </a:schemeClr>
                </a:solidFill>
              </a:rPr>
              <a:t> </a:t>
            </a:r>
            <a:r>
              <a:rPr lang="en-US" sz="2800" b="1" dirty="0" err="1" smtClean="0">
                <a:solidFill>
                  <a:schemeClr val="tx1">
                    <a:lumMod val="75000"/>
                    <a:lumOff val="25000"/>
                  </a:schemeClr>
                </a:solidFill>
              </a:rPr>
              <a:t>Wah</a:t>
            </a:r>
            <a:r>
              <a:rPr lang="en-US" sz="2800" b="1" dirty="0" smtClean="0">
                <a:solidFill>
                  <a:schemeClr val="tx1">
                    <a:lumMod val="75000"/>
                    <a:lumOff val="25000"/>
                  </a:schemeClr>
                </a:solidFill>
              </a:rPr>
              <a:t>, </a:t>
            </a:r>
            <a:r>
              <a:rPr lang="en-US" sz="2800" b="1" dirty="0">
                <a:solidFill>
                  <a:schemeClr val="tx1">
                    <a:lumMod val="75000"/>
                    <a:lumOff val="25000"/>
                  </a:schemeClr>
                </a:solidFill>
              </a:rPr>
              <a:t> </a:t>
            </a:r>
            <a:r>
              <a:rPr lang="en-US" sz="2800" b="1" dirty="0" smtClean="0">
                <a:solidFill>
                  <a:schemeClr val="tx1">
                    <a:lumMod val="75000"/>
                    <a:lumOff val="25000"/>
                  </a:schemeClr>
                </a:solidFill>
              </a:rPr>
              <a:t>JPARC)-beat down </a:t>
            </a:r>
            <a:r>
              <a:rPr lang="en-US" sz="2800" b="1" dirty="0" err="1" smtClean="0">
                <a:solidFill>
                  <a:schemeClr val="tx1">
                    <a:lumMod val="75000"/>
                    <a:lumOff val="25000"/>
                  </a:schemeClr>
                </a:solidFill>
              </a:rPr>
              <a:t>combinatoric</a:t>
            </a:r>
            <a:r>
              <a:rPr lang="en-US" sz="2800" b="1" dirty="0" smtClean="0">
                <a:solidFill>
                  <a:schemeClr val="tx1">
                    <a:lumMod val="75000"/>
                    <a:lumOff val="25000"/>
                  </a:schemeClr>
                </a:solidFill>
              </a:rPr>
              <a:t> </a:t>
            </a:r>
            <a:r>
              <a:rPr lang="en-US" sz="2800" b="1" dirty="0">
                <a:solidFill>
                  <a:schemeClr val="tx1">
                    <a:lumMod val="75000"/>
                    <a:lumOff val="25000"/>
                  </a:schemeClr>
                </a:solidFill>
              </a:rPr>
              <a:t> </a:t>
            </a:r>
            <a:r>
              <a:rPr lang="en-US" sz="2800" b="1" dirty="0" smtClean="0">
                <a:solidFill>
                  <a:schemeClr val="tx1">
                    <a:lumMod val="75000"/>
                    <a:lumOff val="25000"/>
                  </a:schemeClr>
                </a:solidFill>
                <a:latin typeface="Symbol" pitchFamily="18" charset="2"/>
              </a:rPr>
              <a:t>p</a:t>
            </a:r>
            <a:r>
              <a:rPr lang="en-US" sz="2800" b="1" baseline="30000" dirty="0" smtClean="0">
                <a:solidFill>
                  <a:schemeClr val="tx1">
                    <a:lumMod val="75000"/>
                    <a:lumOff val="25000"/>
                  </a:schemeClr>
                </a:solidFill>
              </a:rPr>
              <a:t>0  </a:t>
            </a:r>
            <a:r>
              <a:rPr lang="en-US" sz="2800" b="1" dirty="0" smtClean="0">
                <a:solidFill>
                  <a:schemeClr val="tx1">
                    <a:lumMod val="75000"/>
                    <a:lumOff val="25000"/>
                  </a:schemeClr>
                </a:solidFill>
              </a:rPr>
              <a:t>backgrounds</a:t>
            </a:r>
          </a:p>
        </p:txBody>
      </p:sp>
      <p:sp>
        <p:nvSpPr>
          <p:cNvPr id="2" name="TextBox 1"/>
          <p:cNvSpPr txBox="1"/>
          <p:nvPr/>
        </p:nvSpPr>
        <p:spPr>
          <a:xfrm>
            <a:off x="152400" y="6213902"/>
            <a:ext cx="8001000" cy="381323"/>
          </a:xfrm>
          <a:prstGeom prst="rect">
            <a:avLst/>
          </a:prstGeom>
          <a:noFill/>
        </p:spPr>
        <p:txBody>
          <a:bodyPr wrap="square" rtlCol="0">
            <a:spAutoFit/>
          </a:bodyPr>
          <a:lstStyle/>
          <a:p>
            <a:pPr>
              <a:lnSpc>
                <a:spcPct val="75000"/>
              </a:lnSpc>
            </a:pPr>
            <a:r>
              <a:rPr lang="en-US" sz="2400" b="1" dirty="0" smtClean="0">
                <a:solidFill>
                  <a:srgbClr val="C00000"/>
                </a:solidFill>
              </a:rPr>
              <a:t>N.B. Photon </a:t>
            </a:r>
            <a:r>
              <a:rPr lang="en-US" sz="2400" b="1" dirty="0">
                <a:solidFill>
                  <a:srgbClr val="C00000"/>
                </a:solidFill>
              </a:rPr>
              <a:t>Drift Velocity is </a:t>
            </a:r>
            <a:r>
              <a:rPr lang="en-US" sz="2400" b="1" dirty="0" smtClean="0">
                <a:solidFill>
                  <a:srgbClr val="C00000"/>
                </a:solidFill>
              </a:rPr>
              <a:t>0.298 mm/psec</a:t>
            </a:r>
            <a:endParaRPr lang="en-US" sz="2400" b="1" dirty="0">
              <a:solidFill>
                <a:srgbClr val="C00000"/>
              </a:solidFill>
            </a:endParaRPr>
          </a:p>
        </p:txBody>
      </p:sp>
    </p:spTree>
    <p:extLst>
      <p:ext uri="{BB962C8B-B14F-4D97-AF65-F5344CB8AC3E}">
        <p14:creationId xmlns:p14="http://schemas.microsoft.com/office/powerpoint/2010/main" val="252079321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5400" b="1" dirty="0" smtClean="0"/>
              <a:t>Can we build a photon TPC?</a:t>
            </a:r>
            <a:r>
              <a:rPr lang="en-US" sz="5400" dirty="0" smtClean="0"/>
              <a:t> </a:t>
            </a:r>
            <a:endParaRPr lang="en-US" sz="5400" dirty="0"/>
          </a:p>
        </p:txBody>
      </p:sp>
      <p:pic>
        <p:nvPicPr>
          <p:cNvPr id="7"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b="18110"/>
          <a:stretch/>
        </p:blipFill>
        <p:spPr>
          <a:xfrm>
            <a:off x="700852" y="914400"/>
            <a:ext cx="7681148" cy="4724399"/>
          </a:xfrm>
        </p:spPr>
      </p:pic>
      <p:sp>
        <p:nvSpPr>
          <p:cNvPr id="8" name="TextBox 7"/>
          <p:cNvSpPr txBox="1"/>
          <p:nvPr/>
        </p:nvSpPr>
        <p:spPr>
          <a:xfrm>
            <a:off x="457200" y="5599093"/>
            <a:ext cx="8305800" cy="954107"/>
          </a:xfrm>
          <a:prstGeom prst="rect">
            <a:avLst/>
          </a:prstGeom>
          <a:noFill/>
        </p:spPr>
        <p:txBody>
          <a:bodyPr wrap="square" rtlCol="0">
            <a:spAutoFit/>
          </a:bodyPr>
          <a:lstStyle/>
          <a:p>
            <a:r>
              <a:rPr lang="en-US" sz="2800" b="1" dirty="0" smtClean="0">
                <a:solidFill>
                  <a:schemeClr val="accent4">
                    <a:lumMod val="10000"/>
                  </a:schemeClr>
                </a:solidFill>
              </a:rPr>
              <a:t>Work of Matt </a:t>
            </a:r>
            <a:r>
              <a:rPr lang="en-US" sz="2800" b="1" dirty="0" err="1" smtClean="0">
                <a:solidFill>
                  <a:schemeClr val="accent4">
                    <a:lumMod val="10000"/>
                  </a:schemeClr>
                </a:solidFill>
              </a:rPr>
              <a:t>Wetstein</a:t>
            </a:r>
            <a:r>
              <a:rPr lang="en-US" sz="2800" b="1" dirty="0" smtClean="0">
                <a:solidFill>
                  <a:schemeClr val="accent4">
                    <a:lumMod val="10000"/>
                  </a:schemeClr>
                </a:solidFill>
              </a:rPr>
              <a:t>  (</a:t>
            </a:r>
            <a:r>
              <a:rPr lang="en-US" sz="2800" b="1" dirty="0" err="1" smtClean="0">
                <a:solidFill>
                  <a:schemeClr val="accent4">
                    <a:lumMod val="10000"/>
                  </a:schemeClr>
                </a:solidFill>
              </a:rPr>
              <a:t>Argonne,&amp;Chicago</a:t>
            </a:r>
            <a:r>
              <a:rPr lang="en-US" sz="2800" b="1" dirty="0" smtClean="0">
                <a:solidFill>
                  <a:schemeClr val="accent4">
                    <a:lumMod val="10000"/>
                  </a:schemeClr>
                </a:solidFill>
              </a:rPr>
              <a:t>) in his spare time (sic)</a:t>
            </a:r>
          </a:p>
        </p:txBody>
      </p:sp>
      <p:sp>
        <p:nvSpPr>
          <p:cNvPr id="4" name="Footer Placeholder 3"/>
          <p:cNvSpPr>
            <a:spLocks noGrp="1"/>
          </p:cNvSpPr>
          <p:nvPr>
            <p:ph type="ftr" sz="quarter" idx="11"/>
          </p:nvPr>
        </p:nvSpPr>
        <p:spPr/>
        <p:txBody>
          <a:bodyPr/>
          <a:lstStyle/>
          <a:p>
            <a:r>
              <a:rPr lang="en-US" smtClean="0">
                <a:solidFill>
                  <a:srgbClr val="151517"/>
                </a:solidFill>
              </a:rPr>
              <a:t>SLAC  June 2012</a:t>
            </a:r>
            <a:endParaRPr lang="en-US" dirty="0">
              <a:solidFill>
                <a:srgbClr val="151517"/>
              </a:solidFill>
            </a:endParaRPr>
          </a:p>
        </p:txBody>
      </p:sp>
      <p:sp>
        <p:nvSpPr>
          <p:cNvPr id="9" name="Slide Number Placeholder 8"/>
          <p:cNvSpPr>
            <a:spLocks noGrp="1"/>
          </p:cNvSpPr>
          <p:nvPr>
            <p:ph type="sldNum" sz="quarter" idx="12"/>
          </p:nvPr>
        </p:nvSpPr>
        <p:spPr/>
        <p:txBody>
          <a:bodyPr/>
          <a:lstStyle/>
          <a:p>
            <a:fld id="{6F3AE956-26F0-4794-8F4C-97BAC66ADD21}" type="slidenum">
              <a:rPr lang="en-US" smtClean="0"/>
              <a:pPr/>
              <a:t>70</a:t>
            </a:fld>
            <a:endParaRPr lang="en-US" dirty="0"/>
          </a:p>
        </p:txBody>
      </p:sp>
      <p:sp>
        <p:nvSpPr>
          <p:cNvPr id="10" name="Date Placeholder 9"/>
          <p:cNvSpPr>
            <a:spLocks noGrp="1"/>
          </p:cNvSpPr>
          <p:nvPr>
            <p:ph type="dt" sz="half" idx="10"/>
          </p:nvPr>
        </p:nvSpPr>
        <p:spPr/>
        <p:txBody>
          <a:bodyPr/>
          <a:lstStyle/>
          <a:p>
            <a:fld id="{9753F046-B475-40A4-BA1B-0B292335AED3}" type="datetime1">
              <a:rPr lang="en-US" smtClean="0"/>
              <a:t>6/4/2014</a:t>
            </a:fld>
            <a:endParaRPr lang="en-US" dirty="0"/>
          </a:p>
        </p:txBody>
      </p:sp>
    </p:spTree>
    <p:extLst>
      <p:ext uri="{BB962C8B-B14F-4D97-AF65-F5344CB8AC3E}">
        <p14:creationId xmlns:p14="http://schemas.microsoft.com/office/powerpoint/2010/main" val="202231835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7ADC6B5-8A96-4D1D-A280-67668D10F93F}" type="datetime1">
              <a:rPr lang="en-US" smtClean="0"/>
              <a:t>6/4/2014</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TIPP June 5, 2014  </a:t>
            </a:r>
            <a:endParaRPr lang="en-US" dirty="0">
              <a:solidFill>
                <a:srgbClr val="151517"/>
              </a:solidFill>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513" r="9375" b="2373"/>
          <a:stretch/>
        </p:blipFill>
        <p:spPr>
          <a:xfrm>
            <a:off x="657225" y="913086"/>
            <a:ext cx="7572375" cy="5640114"/>
          </a:xfrm>
          <a:prstGeom prst="rect">
            <a:avLst/>
          </a:prstGeom>
        </p:spPr>
      </p:pic>
      <p:sp>
        <p:nvSpPr>
          <p:cNvPr id="8" name="TextBox 7"/>
          <p:cNvSpPr txBox="1"/>
          <p:nvPr/>
        </p:nvSpPr>
        <p:spPr>
          <a:xfrm>
            <a:off x="0" y="29170"/>
            <a:ext cx="9601200" cy="525850"/>
          </a:xfrm>
          <a:prstGeom prst="rect">
            <a:avLst/>
          </a:prstGeom>
          <a:noFill/>
        </p:spPr>
        <p:txBody>
          <a:bodyPr wrap="square" rtlCol="0">
            <a:spAutoFit/>
          </a:bodyPr>
          <a:lstStyle/>
          <a:p>
            <a:pPr>
              <a:lnSpc>
                <a:spcPct val="75000"/>
              </a:lnSpc>
            </a:pPr>
            <a:r>
              <a:rPr lang="en-US" sz="3600" b="1" dirty="0" smtClean="0">
                <a:solidFill>
                  <a:srgbClr val="FF0000"/>
                </a:solidFill>
              </a:rPr>
              <a:t>Pulses from a pair of 8” MCP Al2O3 plates </a:t>
            </a:r>
          </a:p>
        </p:txBody>
      </p:sp>
      <p:sp>
        <p:nvSpPr>
          <p:cNvPr id="10" name="TextBox 9"/>
          <p:cNvSpPr txBox="1"/>
          <p:nvPr/>
        </p:nvSpPr>
        <p:spPr>
          <a:xfrm>
            <a:off x="1752600" y="4343400"/>
            <a:ext cx="2209800" cy="381323"/>
          </a:xfrm>
          <a:prstGeom prst="rect">
            <a:avLst/>
          </a:prstGeom>
          <a:noFill/>
        </p:spPr>
        <p:txBody>
          <a:bodyPr wrap="square" rtlCol="0">
            <a:spAutoFit/>
          </a:bodyPr>
          <a:lstStyle/>
          <a:p>
            <a:pPr>
              <a:lnSpc>
                <a:spcPct val="75000"/>
              </a:lnSpc>
            </a:pPr>
            <a:r>
              <a:rPr lang="en-US" sz="2400" dirty="0" smtClean="0">
                <a:solidFill>
                  <a:srgbClr val="FF0000"/>
                </a:solidFill>
              </a:rPr>
              <a:t>Left end of strip</a:t>
            </a:r>
          </a:p>
        </p:txBody>
      </p:sp>
      <p:sp>
        <p:nvSpPr>
          <p:cNvPr id="12" name="TextBox 11"/>
          <p:cNvSpPr txBox="1"/>
          <p:nvPr/>
        </p:nvSpPr>
        <p:spPr>
          <a:xfrm>
            <a:off x="5715000" y="4343400"/>
            <a:ext cx="2743200" cy="381323"/>
          </a:xfrm>
          <a:prstGeom prst="rect">
            <a:avLst/>
          </a:prstGeom>
          <a:noFill/>
        </p:spPr>
        <p:txBody>
          <a:bodyPr wrap="square" rtlCol="0">
            <a:spAutoFit/>
          </a:bodyPr>
          <a:lstStyle/>
          <a:p>
            <a:pPr>
              <a:lnSpc>
                <a:spcPct val="75000"/>
              </a:lnSpc>
            </a:pPr>
            <a:r>
              <a:rPr lang="en-US" sz="2400" dirty="0" smtClean="0"/>
              <a:t>Right end of strip</a:t>
            </a:r>
          </a:p>
        </p:txBody>
      </p:sp>
      <p:sp>
        <p:nvSpPr>
          <p:cNvPr id="13" name="TextBox 12"/>
          <p:cNvSpPr txBox="1"/>
          <p:nvPr/>
        </p:nvSpPr>
        <p:spPr>
          <a:xfrm>
            <a:off x="3962400" y="665202"/>
            <a:ext cx="4572000" cy="564001"/>
          </a:xfrm>
          <a:prstGeom prst="rect">
            <a:avLst/>
          </a:prstGeom>
          <a:noFill/>
        </p:spPr>
        <p:txBody>
          <a:bodyPr wrap="square" rtlCol="0">
            <a:spAutoFit/>
          </a:bodyPr>
          <a:lstStyle/>
          <a:p>
            <a:pPr>
              <a:lnSpc>
                <a:spcPct val="75000"/>
              </a:lnSpc>
            </a:pPr>
            <a:r>
              <a:rPr lang="en-US" sz="2000" dirty="0" smtClean="0">
                <a:solidFill>
                  <a:schemeClr val="tx1">
                    <a:lumMod val="50000"/>
                    <a:lumOff val="50000"/>
                  </a:schemeClr>
                </a:solidFill>
              </a:rPr>
              <a:t>B. Adams, A. </a:t>
            </a:r>
            <a:r>
              <a:rPr lang="en-US" sz="2000" dirty="0" err="1" smtClean="0">
                <a:solidFill>
                  <a:schemeClr val="tx1">
                    <a:lumMod val="50000"/>
                    <a:lumOff val="50000"/>
                  </a:schemeClr>
                </a:solidFill>
              </a:rPr>
              <a:t>Elagin</a:t>
            </a:r>
            <a:r>
              <a:rPr lang="en-US" sz="2000" dirty="0" smtClean="0">
                <a:solidFill>
                  <a:schemeClr val="tx1">
                    <a:lumMod val="50000"/>
                    <a:lumOff val="50000"/>
                  </a:schemeClr>
                </a:solidFill>
              </a:rPr>
              <a:t>, R. </a:t>
            </a:r>
            <a:r>
              <a:rPr lang="en-US" sz="2000" dirty="0" err="1" smtClean="0">
                <a:solidFill>
                  <a:schemeClr val="tx1">
                    <a:lumMod val="50000"/>
                    <a:lumOff val="50000"/>
                  </a:schemeClr>
                </a:solidFill>
              </a:rPr>
              <a:t>Obaid</a:t>
            </a:r>
            <a:r>
              <a:rPr lang="en-US" sz="2000" dirty="0" smtClean="0">
                <a:solidFill>
                  <a:schemeClr val="tx1">
                    <a:lumMod val="50000"/>
                    <a:lumOff val="50000"/>
                  </a:schemeClr>
                </a:solidFill>
              </a:rPr>
              <a:t>, E. </a:t>
            </a:r>
            <a:r>
              <a:rPr lang="en-US" sz="2000" dirty="0" err="1" smtClean="0">
                <a:solidFill>
                  <a:schemeClr val="tx1">
                    <a:lumMod val="50000"/>
                    <a:lumOff val="50000"/>
                  </a:schemeClr>
                </a:solidFill>
              </a:rPr>
              <a:t>Oberla</a:t>
            </a:r>
            <a:r>
              <a:rPr lang="en-US" sz="2000" dirty="0" smtClean="0">
                <a:solidFill>
                  <a:schemeClr val="tx1">
                    <a:lumMod val="50000"/>
                    <a:lumOff val="50000"/>
                  </a:schemeClr>
                </a:solidFill>
              </a:rPr>
              <a:t>, M. </a:t>
            </a:r>
            <a:r>
              <a:rPr lang="en-US" sz="2000" dirty="0" err="1" smtClean="0">
                <a:solidFill>
                  <a:schemeClr val="tx1">
                    <a:lumMod val="50000"/>
                    <a:lumOff val="50000"/>
                  </a:schemeClr>
                </a:solidFill>
              </a:rPr>
              <a:t>Wetstein</a:t>
            </a:r>
            <a:r>
              <a:rPr lang="en-US" sz="2000" dirty="0" smtClean="0">
                <a:solidFill>
                  <a:schemeClr val="tx1">
                    <a:lumMod val="50000"/>
                    <a:lumOff val="50000"/>
                  </a:schemeClr>
                </a:solidFill>
              </a:rPr>
              <a:t> et al.</a:t>
            </a:r>
          </a:p>
        </p:txBody>
      </p:sp>
      <p:sp>
        <p:nvSpPr>
          <p:cNvPr id="2" name="TextBox 1"/>
          <p:cNvSpPr txBox="1"/>
          <p:nvPr/>
        </p:nvSpPr>
        <p:spPr>
          <a:xfrm>
            <a:off x="76200" y="6396541"/>
            <a:ext cx="6629400" cy="309059"/>
          </a:xfrm>
          <a:prstGeom prst="rect">
            <a:avLst/>
          </a:prstGeom>
          <a:noFill/>
        </p:spPr>
        <p:txBody>
          <a:bodyPr wrap="square" rtlCol="0">
            <a:spAutoFit/>
          </a:bodyPr>
          <a:lstStyle/>
          <a:p>
            <a:pPr>
              <a:lnSpc>
                <a:spcPct val="75000"/>
              </a:lnSpc>
            </a:pPr>
            <a:r>
              <a:rPr lang="en-US" dirty="0" smtClean="0">
                <a:solidFill>
                  <a:schemeClr val="accent4">
                    <a:lumMod val="10000"/>
                  </a:schemeClr>
                </a:solidFill>
              </a:rPr>
              <a:t>(Note-to-self: forward-reference  </a:t>
            </a:r>
            <a:r>
              <a:rPr lang="en-US" dirty="0" smtClean="0">
                <a:solidFill>
                  <a:schemeClr val="accent4">
                    <a:lumMod val="10000"/>
                  </a:schemeClr>
                </a:solidFill>
              </a:rPr>
              <a:t>Eric </a:t>
            </a:r>
            <a:r>
              <a:rPr lang="en-US" dirty="0" err="1" smtClean="0">
                <a:solidFill>
                  <a:schemeClr val="accent4">
                    <a:lumMod val="10000"/>
                  </a:schemeClr>
                </a:solidFill>
              </a:rPr>
              <a:t>Oberla’s</a:t>
            </a:r>
            <a:r>
              <a:rPr lang="en-US" dirty="0" smtClean="0">
                <a:solidFill>
                  <a:schemeClr val="accent4">
                    <a:lumMod val="10000"/>
                  </a:schemeClr>
                </a:solidFill>
              </a:rPr>
              <a:t> </a:t>
            </a:r>
            <a:r>
              <a:rPr lang="en-US" dirty="0" smtClean="0">
                <a:solidFill>
                  <a:schemeClr val="accent4">
                    <a:lumMod val="10000"/>
                  </a:schemeClr>
                </a:solidFill>
              </a:rPr>
              <a:t>single-ended </a:t>
            </a:r>
            <a:r>
              <a:rPr lang="en-US" dirty="0" smtClean="0">
                <a:solidFill>
                  <a:schemeClr val="accent4">
                    <a:lumMod val="10000"/>
                  </a:schemeClr>
                </a:solidFill>
              </a:rPr>
              <a:t>readout)</a:t>
            </a:r>
          </a:p>
        </p:txBody>
      </p:sp>
      <p:sp>
        <p:nvSpPr>
          <p:cNvPr id="6" name="Slide Number Placeholder 5"/>
          <p:cNvSpPr>
            <a:spLocks noGrp="1"/>
          </p:cNvSpPr>
          <p:nvPr>
            <p:ph type="sldNum" sz="quarter" idx="12"/>
          </p:nvPr>
        </p:nvSpPr>
        <p:spPr/>
        <p:txBody>
          <a:bodyPr/>
          <a:lstStyle/>
          <a:p>
            <a:fld id="{6F3AE956-26F0-4794-8F4C-97BAC66ADD21}" type="slidenum">
              <a:rPr lang="en-US" smtClean="0"/>
              <a:pPr/>
              <a:t>71</a:t>
            </a:fld>
            <a:endParaRPr lang="en-US" dirty="0"/>
          </a:p>
        </p:txBody>
      </p:sp>
    </p:spTree>
    <p:extLst>
      <p:ext uri="{BB962C8B-B14F-4D97-AF65-F5344CB8AC3E}">
        <p14:creationId xmlns:p14="http://schemas.microsoft.com/office/powerpoint/2010/main" val="16614336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3" name="Rectangle 3"/>
          <p:cNvSpPr>
            <a:spLocks noGrp="1" noChangeArrowheads="1"/>
          </p:cNvSpPr>
          <p:nvPr>
            <p:ph type="ctrTitle"/>
          </p:nvPr>
        </p:nvSpPr>
        <p:spPr>
          <a:xfrm>
            <a:off x="0" y="-152400"/>
            <a:ext cx="9296400" cy="838200"/>
          </a:xfrm>
        </p:spPr>
        <p:txBody>
          <a:bodyPr>
            <a:noAutofit/>
          </a:bodyPr>
          <a:lstStyle/>
          <a:p>
            <a:pPr eaLnBrk="1" hangingPunct="1">
              <a:defRPr/>
            </a:pPr>
            <a:r>
              <a:rPr lang="en-US" sz="4800" b="1" dirty="0" smtClean="0">
                <a:solidFill>
                  <a:srgbClr val="FF0000"/>
                </a:solidFill>
              </a:rPr>
              <a:t>Colliders:</a:t>
            </a:r>
            <a:r>
              <a:rPr lang="en-US" b="1" dirty="0" smtClean="0">
                <a:solidFill>
                  <a:srgbClr val="FF0000"/>
                </a:solidFill>
              </a:rPr>
              <a:t> </a:t>
            </a:r>
          </a:p>
        </p:txBody>
      </p:sp>
      <p:pic>
        <p:nvPicPr>
          <p:cNvPr id="32771" name="Picture 4" descr="top_c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828800"/>
            <a:ext cx="6096000" cy="4708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457200"/>
            <a:ext cx="8686800" cy="1815882"/>
          </a:xfrm>
          <a:prstGeom prst="rect">
            <a:avLst/>
          </a:prstGeom>
          <a:noFill/>
        </p:spPr>
        <p:txBody>
          <a:bodyPr wrap="square" rtlCol="0">
            <a:spAutoFit/>
          </a:bodyPr>
          <a:lstStyle/>
          <a:p>
            <a:r>
              <a:rPr lang="en-US" sz="2800" b="1" dirty="0" smtClean="0">
                <a:solidFill>
                  <a:srgbClr val="DADADA">
                    <a:lumMod val="10000"/>
                  </a:srgbClr>
                </a:solidFill>
              </a:rPr>
              <a:t>Goals</a:t>
            </a:r>
            <a:r>
              <a:rPr lang="en-US" sz="2800" b="1" dirty="0" smtClean="0">
                <a:solidFill>
                  <a:srgbClr val="DADADA">
                    <a:lumMod val="10000"/>
                  </a:srgbClr>
                </a:solidFill>
              </a:rPr>
              <a:t>: </a:t>
            </a:r>
            <a:r>
              <a:rPr lang="en-US" sz="2800" b="1" dirty="0">
                <a:solidFill>
                  <a:srgbClr val="DADADA">
                    <a:lumMod val="10000"/>
                  </a:srgbClr>
                </a:solidFill>
              </a:rPr>
              <a:t>1) </a:t>
            </a:r>
            <a:r>
              <a:rPr lang="en-US" sz="2800" b="1" dirty="0" smtClean="0">
                <a:solidFill>
                  <a:schemeClr val="tx1">
                    <a:lumMod val="50000"/>
                    <a:lumOff val="50000"/>
                  </a:schemeClr>
                </a:solidFill>
              </a:rPr>
              <a:t>identify the  quark content of charged particles</a:t>
            </a:r>
          </a:p>
          <a:p>
            <a:r>
              <a:rPr lang="en-US" sz="2800" b="1" dirty="0">
                <a:solidFill>
                  <a:schemeClr val="accent4">
                    <a:lumMod val="10000"/>
                  </a:schemeClr>
                </a:solidFill>
              </a:rPr>
              <a:t> </a:t>
            </a:r>
            <a:r>
              <a:rPr lang="en-US" sz="2800" b="1" dirty="0" smtClean="0">
                <a:solidFill>
                  <a:schemeClr val="accent4">
                    <a:lumMod val="10000"/>
                  </a:schemeClr>
                </a:solidFill>
              </a:rPr>
              <a:t>           2) </a:t>
            </a:r>
            <a:r>
              <a:rPr lang="en-US" sz="2800" b="1" dirty="0" smtClean="0">
                <a:solidFill>
                  <a:srgbClr val="C00000"/>
                </a:solidFill>
              </a:rPr>
              <a:t>separate </a:t>
            </a:r>
            <a:r>
              <a:rPr lang="en-US" sz="2800" b="1" dirty="0" smtClean="0">
                <a:solidFill>
                  <a:srgbClr val="C00000"/>
                </a:solidFill>
              </a:rPr>
              <a:t>vertices</a:t>
            </a:r>
          </a:p>
          <a:p>
            <a:r>
              <a:rPr lang="en-US" sz="2800" b="1" dirty="0">
                <a:solidFill>
                  <a:schemeClr val="accent4">
                    <a:lumMod val="10000"/>
                  </a:schemeClr>
                </a:solidFill>
              </a:rPr>
              <a:t> </a:t>
            </a:r>
            <a:r>
              <a:rPr lang="en-US" sz="2800" b="1" dirty="0" smtClean="0">
                <a:solidFill>
                  <a:schemeClr val="accent4">
                    <a:lumMod val="10000"/>
                  </a:schemeClr>
                </a:solidFill>
              </a:rPr>
              <a:t>           3) </a:t>
            </a:r>
            <a:r>
              <a:rPr lang="en-US" sz="2800" b="1" dirty="0">
                <a:solidFill>
                  <a:srgbClr val="C00000"/>
                </a:solidFill>
              </a:rPr>
              <a:t>vertex  photons</a:t>
            </a:r>
            <a:endParaRPr lang="en-US" sz="2800" b="1" dirty="0">
              <a:solidFill>
                <a:schemeClr val="accent4">
                  <a:lumMod val="10000"/>
                </a:schemeClr>
              </a:solidFill>
            </a:endParaRPr>
          </a:p>
          <a:p>
            <a:endParaRPr lang="en-US" sz="2800" b="1" dirty="0" smtClean="0">
              <a:solidFill>
                <a:schemeClr val="accent4">
                  <a:lumMod val="10000"/>
                </a:schemeClr>
              </a:solidFill>
            </a:endParaRPr>
          </a:p>
        </p:txBody>
      </p:sp>
      <p:sp>
        <p:nvSpPr>
          <p:cNvPr id="3" name="TextBox 2"/>
          <p:cNvSpPr txBox="1"/>
          <p:nvPr/>
        </p:nvSpPr>
        <p:spPr>
          <a:xfrm>
            <a:off x="2362200" y="6488668"/>
            <a:ext cx="4114800" cy="369332"/>
          </a:xfrm>
          <a:prstGeom prst="rect">
            <a:avLst/>
          </a:prstGeom>
          <a:noFill/>
        </p:spPr>
        <p:txBody>
          <a:bodyPr wrap="square" rtlCol="0">
            <a:spAutoFit/>
          </a:bodyPr>
          <a:lstStyle/>
          <a:p>
            <a:pPr algn="ctr"/>
            <a:r>
              <a:rPr lang="en-US" b="1" dirty="0" smtClean="0">
                <a:solidFill>
                  <a:srgbClr val="FF0000"/>
                </a:solidFill>
              </a:rPr>
              <a:t>See Snowmass white paper</a:t>
            </a:r>
          </a:p>
        </p:txBody>
      </p:sp>
      <p:sp>
        <p:nvSpPr>
          <p:cNvPr id="6" name="Slide Number Placeholder 5"/>
          <p:cNvSpPr>
            <a:spLocks noGrp="1"/>
          </p:cNvSpPr>
          <p:nvPr>
            <p:ph type="sldNum" sz="quarter" idx="12"/>
          </p:nvPr>
        </p:nvSpPr>
        <p:spPr/>
        <p:txBody>
          <a:bodyPr/>
          <a:lstStyle/>
          <a:p>
            <a:fld id="{8222C711-AEBE-4F4C-954C-2D5A9087139B}" type="slidenum">
              <a:rPr lang="en-US" smtClean="0"/>
              <a:t>8</a:t>
            </a:fld>
            <a:endParaRPr lang="en-US"/>
          </a:p>
        </p:txBody>
      </p:sp>
      <p:sp>
        <p:nvSpPr>
          <p:cNvPr id="7" name="TextBox 6"/>
          <p:cNvSpPr txBox="1"/>
          <p:nvPr/>
        </p:nvSpPr>
        <p:spPr>
          <a:xfrm>
            <a:off x="6934200" y="2362200"/>
            <a:ext cx="2209800" cy="738664"/>
          </a:xfrm>
          <a:prstGeom prst="rect">
            <a:avLst/>
          </a:prstGeom>
          <a:noFill/>
        </p:spPr>
        <p:txBody>
          <a:bodyPr wrap="square" rtlCol="0">
            <a:spAutoFit/>
          </a:bodyPr>
          <a:lstStyle/>
          <a:p>
            <a:pPr>
              <a:lnSpc>
                <a:spcPct val="75000"/>
              </a:lnSpc>
            </a:pPr>
            <a:r>
              <a:rPr lang="en-US" sz="2800" b="1" dirty="0" smtClean="0">
                <a:solidFill>
                  <a:schemeClr val="accent4">
                    <a:lumMod val="10000"/>
                  </a:schemeClr>
                </a:solidFill>
              </a:rPr>
              <a:t>CDF top quark event</a:t>
            </a:r>
            <a:endParaRPr lang="en-US" sz="2800" b="1" dirty="0" smtClean="0">
              <a:solidFill>
                <a:schemeClr val="accent4">
                  <a:lumMod val="10000"/>
                </a:schemeClr>
              </a:solidFill>
            </a:endParaRPr>
          </a:p>
        </p:txBody>
      </p:sp>
    </p:spTree>
    <p:extLst>
      <p:ext uri="{BB962C8B-B14F-4D97-AF65-F5344CB8AC3E}">
        <p14:creationId xmlns:p14="http://schemas.microsoft.com/office/powerpoint/2010/main" val="1529110915"/>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562"/>
            <a:ext cx="9144000" cy="868362"/>
          </a:xfrm>
        </p:spPr>
        <p:txBody>
          <a:bodyPr>
            <a:normAutofit/>
          </a:bodyPr>
          <a:lstStyle/>
          <a:p>
            <a:r>
              <a:rPr lang="en-US" b="1" dirty="0" smtClean="0"/>
              <a:t>A Brief Tour of MCP-based Fast Timing</a:t>
            </a:r>
            <a:endParaRPr lang="en-US" b="1" dirty="0"/>
          </a:p>
        </p:txBody>
      </p:sp>
      <p:sp>
        <p:nvSpPr>
          <p:cNvPr id="3" name="Content Placeholder 2"/>
          <p:cNvSpPr>
            <a:spLocks noGrp="1"/>
          </p:cNvSpPr>
          <p:nvPr>
            <p:ph idx="1"/>
          </p:nvPr>
        </p:nvSpPr>
        <p:spPr>
          <a:xfrm>
            <a:off x="0" y="960437"/>
            <a:ext cx="9144000" cy="4525963"/>
          </a:xfrm>
        </p:spPr>
        <p:txBody>
          <a:bodyPr>
            <a:normAutofit/>
          </a:bodyPr>
          <a:lstStyle/>
          <a:p>
            <a:pPr marL="514350" indent="-514350">
              <a:buFont typeface="+mj-lt"/>
              <a:buAutoNum type="alphaUcPeriod"/>
            </a:pPr>
            <a:r>
              <a:rPr lang="en-US" sz="2400" dirty="0" smtClean="0">
                <a:solidFill>
                  <a:schemeClr val="bg2">
                    <a:lumMod val="50000"/>
                  </a:schemeClr>
                </a:solidFill>
              </a:rPr>
              <a:t>Pulse Generation – from photon to fast current pulse</a:t>
            </a:r>
          </a:p>
          <a:p>
            <a:pPr marL="514350" indent="-514350">
              <a:buFont typeface="+mj-lt"/>
              <a:buAutoNum type="alphaUcPeriod"/>
            </a:pPr>
            <a:endParaRPr lang="en-US" sz="2400" dirty="0"/>
          </a:p>
          <a:p>
            <a:pPr marL="514350" indent="-514350">
              <a:buFont typeface="+mj-lt"/>
              <a:buAutoNum type="alphaUcPeriod"/>
            </a:pPr>
            <a:endParaRPr lang="en-US" sz="2400" dirty="0" smtClean="0"/>
          </a:p>
          <a:p>
            <a:pPr marL="514350" indent="-514350">
              <a:buFont typeface="+mj-lt"/>
              <a:buAutoNum type="alphaUcPeriod"/>
            </a:pPr>
            <a:r>
              <a:rPr lang="en-US" sz="2400" dirty="0" smtClean="0">
                <a:solidFill>
                  <a:schemeClr val="bg2">
                    <a:lumMod val="50000"/>
                  </a:schemeClr>
                </a:solidFill>
              </a:rPr>
              <a:t>Getting the fast pulse to the time-measuring place</a:t>
            </a:r>
          </a:p>
          <a:p>
            <a:pPr marL="514350" indent="-514350">
              <a:buFont typeface="+mj-lt"/>
              <a:buAutoNum type="alphaUcPeriod"/>
            </a:pPr>
            <a:endParaRPr lang="en-US" sz="2400" dirty="0"/>
          </a:p>
          <a:p>
            <a:pPr marL="514350" indent="-514350">
              <a:buFont typeface="+mj-lt"/>
              <a:buAutoNum type="alphaUcPeriod"/>
            </a:pPr>
            <a:endParaRPr lang="en-US" sz="2400" dirty="0" smtClean="0"/>
          </a:p>
          <a:p>
            <a:pPr marL="514350" indent="-514350">
              <a:buFont typeface="+mj-lt"/>
              <a:buAutoNum type="alphaUcPeriod"/>
            </a:pPr>
            <a:r>
              <a:rPr lang="en-US" sz="2400" dirty="0">
                <a:solidFill>
                  <a:schemeClr val="bg2">
                    <a:lumMod val="50000"/>
                  </a:schemeClr>
                </a:solidFill>
              </a:rPr>
              <a:t>Determining  `the time’ of the </a:t>
            </a:r>
            <a:r>
              <a:rPr lang="en-US" sz="2400" dirty="0" smtClean="0">
                <a:solidFill>
                  <a:schemeClr val="bg2">
                    <a:lumMod val="50000"/>
                  </a:schemeClr>
                </a:solidFill>
              </a:rPr>
              <a:t>pulse</a:t>
            </a:r>
          </a:p>
          <a:p>
            <a:pPr marL="514350" indent="-514350">
              <a:buFont typeface="+mj-lt"/>
              <a:buAutoNum type="alphaUcPeriod"/>
            </a:pPr>
            <a:endParaRPr lang="en-US" sz="2400" dirty="0"/>
          </a:p>
          <a:p>
            <a:pPr marL="514350" indent="-514350">
              <a:buFont typeface="+mj-lt"/>
              <a:buAutoNum type="alphaUcPeriod"/>
            </a:pPr>
            <a:endParaRPr lang="en-US" sz="2400" dirty="0" smtClean="0"/>
          </a:p>
          <a:p>
            <a:pPr marL="514350" indent="-514350">
              <a:buFont typeface="+mj-lt"/>
              <a:buAutoNum type="alphaUcPeriod"/>
            </a:pPr>
            <a:endParaRPr lang="en-US" sz="2400" dirty="0"/>
          </a:p>
          <a:p>
            <a:pPr marL="514350" indent="-514350">
              <a:buFont typeface="+mj-lt"/>
              <a:buAutoNum type="alphaUcPeriod"/>
            </a:pPr>
            <a:r>
              <a:rPr lang="en-US" sz="2400" dirty="0" smtClean="0">
                <a:solidFill>
                  <a:schemeClr val="bg2">
                    <a:lumMod val="50000"/>
                  </a:schemeClr>
                </a:solidFill>
              </a:rPr>
              <a:t>System Considerations: Clock Distribution, Calibration,</a:t>
            </a:r>
            <a:r>
              <a:rPr lang="en-US" sz="2400" dirty="0" smtClean="0"/>
              <a:t> …</a:t>
            </a:r>
          </a:p>
          <a:p>
            <a:pPr marL="514350" indent="-514350">
              <a:buFont typeface="+mj-lt"/>
              <a:buAutoNum type="alphaUcPeriod"/>
            </a:pPr>
            <a:endParaRPr lang="en-US" sz="2400" dirty="0" smtClean="0"/>
          </a:p>
          <a:p>
            <a:pPr marL="514350" indent="-514350">
              <a:buFont typeface="+mj-lt"/>
              <a:buAutoNum type="alphaUcPeriod"/>
            </a:pPr>
            <a:endParaRPr lang="en-US" sz="2400" dirty="0"/>
          </a:p>
        </p:txBody>
      </p:sp>
      <p:sp>
        <p:nvSpPr>
          <p:cNvPr id="6" name="Slide Number Placeholder 5"/>
          <p:cNvSpPr>
            <a:spLocks noGrp="1"/>
          </p:cNvSpPr>
          <p:nvPr>
            <p:ph type="sldNum" sz="quarter" idx="12"/>
          </p:nvPr>
        </p:nvSpPr>
        <p:spPr/>
        <p:txBody>
          <a:bodyPr/>
          <a:lstStyle/>
          <a:p>
            <a:fld id="{6F3AE956-26F0-4794-8F4C-97BAC66ADD21}" type="slidenum">
              <a:rPr lang="en-US" smtClean="0"/>
              <a:pPr/>
              <a:t>9</a:t>
            </a:fld>
            <a:endParaRPr lang="en-US" dirty="0"/>
          </a:p>
        </p:txBody>
      </p:sp>
      <p:sp>
        <p:nvSpPr>
          <p:cNvPr id="7" name="TextBox 6"/>
          <p:cNvSpPr txBox="1"/>
          <p:nvPr/>
        </p:nvSpPr>
        <p:spPr>
          <a:xfrm>
            <a:off x="1066800" y="540950"/>
            <a:ext cx="6708696" cy="477695"/>
          </a:xfrm>
          <a:prstGeom prst="rect">
            <a:avLst/>
          </a:prstGeom>
          <a:noFill/>
          <a:ln w="28575">
            <a:solidFill>
              <a:schemeClr val="tx1"/>
            </a:solidFill>
          </a:ln>
        </p:spPr>
        <p:txBody>
          <a:bodyPr wrap="none" rtlCol="0">
            <a:spAutoFit/>
          </a:bodyPr>
          <a:lstStyle/>
          <a:p>
            <a:pPr>
              <a:lnSpc>
                <a:spcPct val="75000"/>
              </a:lnSpc>
            </a:pPr>
            <a:r>
              <a:rPr lang="en-US" sz="3200" b="1" dirty="0" smtClean="0">
                <a:solidFill>
                  <a:schemeClr val="accent4">
                    <a:lumMod val="10000"/>
                  </a:schemeClr>
                </a:solidFill>
              </a:rPr>
              <a:t>What determines the time resolution?</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30088" t="19179" r="52096" b="5298"/>
          <a:stretch/>
        </p:blipFill>
        <p:spPr>
          <a:xfrm>
            <a:off x="7921186" y="1295400"/>
            <a:ext cx="460814" cy="137160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8821" y="2705100"/>
            <a:ext cx="2128979" cy="1104900"/>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4168" t="27365" r="19179" b="7205"/>
          <a:stretch/>
        </p:blipFill>
        <p:spPr>
          <a:xfrm>
            <a:off x="5181600" y="1349666"/>
            <a:ext cx="1752600" cy="1012534"/>
          </a:xfrm>
          <a:prstGeom prst="rect">
            <a:avLst/>
          </a:prstGeom>
        </p:spPr>
      </p:pic>
      <p:cxnSp>
        <p:nvCxnSpPr>
          <p:cNvPr id="11" name="Straight Arrow Connector 10"/>
          <p:cNvCxnSpPr/>
          <p:nvPr/>
        </p:nvCxnSpPr>
        <p:spPr>
          <a:xfrm>
            <a:off x="7086600" y="1855933"/>
            <a:ext cx="682186"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6743700" y="6020367"/>
            <a:ext cx="419100" cy="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705600" y="4419600"/>
            <a:ext cx="614221"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6705600" y="3257550"/>
            <a:ext cx="7620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6200" y="1447800"/>
            <a:ext cx="4648200" cy="784830"/>
          </a:xfrm>
          <a:prstGeom prst="rect">
            <a:avLst/>
          </a:prstGeom>
          <a:noFill/>
        </p:spPr>
        <p:txBody>
          <a:bodyPr wrap="square" rtlCol="0">
            <a:spAutoFit/>
          </a:bodyPr>
          <a:lstStyle/>
          <a:p>
            <a:pPr>
              <a:lnSpc>
                <a:spcPct val="75000"/>
              </a:lnSpc>
            </a:pPr>
            <a:r>
              <a:rPr lang="en-US" sz="2000" dirty="0" smtClean="0">
                <a:solidFill>
                  <a:schemeClr val="accent4">
                    <a:lumMod val="10000"/>
                  </a:schemeClr>
                </a:solidFill>
                <a:latin typeface="Comic Sans MS" panose="030F0702030302020204" pitchFamily="66" charset="0"/>
              </a:rPr>
              <a:t>Transit-Time Spread (TTS) is determined by geometry, fields, and secondary-emission</a:t>
            </a:r>
          </a:p>
        </p:txBody>
      </p:sp>
      <p:sp>
        <p:nvSpPr>
          <p:cNvPr id="18" name="TextBox 17"/>
          <p:cNvSpPr txBox="1"/>
          <p:nvPr/>
        </p:nvSpPr>
        <p:spPr>
          <a:xfrm>
            <a:off x="76200" y="2667000"/>
            <a:ext cx="4953000" cy="1015663"/>
          </a:xfrm>
          <a:prstGeom prst="rect">
            <a:avLst/>
          </a:prstGeom>
          <a:noFill/>
        </p:spPr>
        <p:txBody>
          <a:bodyPr wrap="square" rtlCol="0">
            <a:spAutoFit/>
          </a:bodyPr>
          <a:lstStyle/>
          <a:p>
            <a:pPr>
              <a:lnSpc>
                <a:spcPct val="75000"/>
              </a:lnSpc>
            </a:pPr>
            <a:r>
              <a:rPr lang="en-US" sz="2000" dirty="0" smtClean="0">
                <a:solidFill>
                  <a:schemeClr val="accent4">
                    <a:lumMod val="10000"/>
                  </a:schemeClr>
                </a:solidFill>
                <a:latin typeface="Comic Sans MS" panose="030F0702030302020204" pitchFamily="66" charset="0"/>
              </a:rPr>
              <a:t>80 million pores need to be reduced to a small # (e.g. 30) of electronics channels while preserving the Analog </a:t>
            </a:r>
            <a:r>
              <a:rPr lang="en-US" sz="2000" dirty="0" err="1" smtClean="0">
                <a:solidFill>
                  <a:schemeClr val="accent4">
                    <a:lumMod val="10000"/>
                  </a:schemeClr>
                </a:solidFill>
                <a:latin typeface="Comic Sans MS" panose="030F0702030302020204" pitchFamily="66" charset="0"/>
              </a:rPr>
              <a:t>BandWidth</a:t>
            </a:r>
            <a:r>
              <a:rPr lang="en-US" sz="2000" dirty="0" smtClean="0">
                <a:solidFill>
                  <a:schemeClr val="accent4">
                    <a:lumMod val="10000"/>
                  </a:schemeClr>
                </a:solidFill>
                <a:latin typeface="Comic Sans MS" panose="030F0702030302020204" pitchFamily="66" charset="0"/>
              </a:rPr>
              <a:t>(ABW)</a:t>
            </a:r>
          </a:p>
        </p:txBody>
      </p:sp>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l="5274" t="15018" r="10186" b="13599"/>
          <a:stretch/>
        </p:blipFill>
        <p:spPr>
          <a:xfrm>
            <a:off x="4876800" y="2743200"/>
            <a:ext cx="1752600" cy="927213"/>
          </a:xfrm>
          <a:prstGeom prst="rect">
            <a:avLst/>
          </a:prstGeom>
        </p:spPr>
      </p:pic>
      <p:sp>
        <p:nvSpPr>
          <p:cNvPr id="22" name="TextBox 21"/>
          <p:cNvSpPr txBox="1"/>
          <p:nvPr/>
        </p:nvSpPr>
        <p:spPr>
          <a:xfrm>
            <a:off x="7844986" y="3505200"/>
            <a:ext cx="1146614" cy="284950"/>
          </a:xfrm>
          <a:prstGeom prst="rect">
            <a:avLst/>
          </a:prstGeom>
          <a:noFill/>
        </p:spPr>
        <p:txBody>
          <a:bodyPr wrap="square" rtlCol="0">
            <a:spAutoFit/>
          </a:bodyPr>
          <a:lstStyle/>
          <a:p>
            <a:pPr>
              <a:lnSpc>
                <a:spcPct val="75000"/>
              </a:lnSpc>
            </a:pPr>
            <a:r>
              <a:rPr lang="en-US" sz="1600" dirty="0" smtClean="0">
                <a:solidFill>
                  <a:schemeClr val="accent4">
                    <a:lumMod val="10000"/>
                  </a:schemeClr>
                </a:solidFill>
              </a:rPr>
              <a:t>Frequency</a:t>
            </a:r>
          </a:p>
        </p:txBody>
      </p:sp>
      <p:sp>
        <p:nvSpPr>
          <p:cNvPr id="23" name="TextBox 22"/>
          <p:cNvSpPr txBox="1"/>
          <p:nvPr/>
        </p:nvSpPr>
        <p:spPr>
          <a:xfrm>
            <a:off x="8229600" y="2229650"/>
            <a:ext cx="1146614" cy="284950"/>
          </a:xfrm>
          <a:prstGeom prst="rect">
            <a:avLst/>
          </a:prstGeom>
          <a:noFill/>
        </p:spPr>
        <p:txBody>
          <a:bodyPr wrap="square" rtlCol="0">
            <a:spAutoFit/>
          </a:bodyPr>
          <a:lstStyle/>
          <a:p>
            <a:pPr>
              <a:lnSpc>
                <a:spcPct val="75000"/>
              </a:lnSpc>
            </a:pPr>
            <a:r>
              <a:rPr lang="en-US" sz="1600" dirty="0" smtClean="0">
                <a:solidFill>
                  <a:schemeClr val="accent4">
                    <a:lumMod val="10000"/>
                  </a:schemeClr>
                </a:solidFill>
              </a:rPr>
              <a:t>Time (ns)</a:t>
            </a:r>
          </a:p>
        </p:txBody>
      </p:sp>
      <p:sp>
        <p:nvSpPr>
          <p:cNvPr id="24" name="TextBox 23"/>
          <p:cNvSpPr txBox="1"/>
          <p:nvPr/>
        </p:nvSpPr>
        <p:spPr>
          <a:xfrm>
            <a:off x="152400" y="4038600"/>
            <a:ext cx="5181600" cy="1477328"/>
          </a:xfrm>
          <a:prstGeom prst="rect">
            <a:avLst/>
          </a:prstGeom>
          <a:noFill/>
        </p:spPr>
        <p:txBody>
          <a:bodyPr wrap="square" rtlCol="0">
            <a:spAutoFit/>
          </a:bodyPr>
          <a:lstStyle/>
          <a:p>
            <a:pPr>
              <a:lnSpc>
                <a:spcPct val="75000"/>
              </a:lnSpc>
            </a:pPr>
            <a:r>
              <a:rPr lang="en-US" sz="2000" dirty="0" smtClean="0">
                <a:solidFill>
                  <a:schemeClr val="accent4">
                    <a:lumMod val="10000"/>
                  </a:schemeClr>
                </a:solidFill>
                <a:latin typeface="Comic Sans MS" panose="030F0702030302020204" pitchFamily="66" charset="0"/>
              </a:rPr>
              <a:t>Problems are Noise and Pulse Shape </a:t>
            </a:r>
          </a:p>
          <a:p>
            <a:pPr>
              <a:lnSpc>
                <a:spcPct val="75000"/>
              </a:lnSpc>
            </a:pPr>
            <a:r>
              <a:rPr lang="en-US" sz="2000" dirty="0" smtClean="0">
                <a:solidFill>
                  <a:schemeClr val="accent4">
                    <a:lumMod val="10000"/>
                  </a:schemeClr>
                </a:solidFill>
                <a:latin typeface="Comic Sans MS" panose="030F0702030302020204" pitchFamily="66" charset="0"/>
              </a:rPr>
              <a:t>(no noise, no problem, if all shapes the same)</a:t>
            </a:r>
          </a:p>
          <a:p>
            <a:pPr>
              <a:lnSpc>
                <a:spcPct val="75000"/>
              </a:lnSpc>
            </a:pPr>
            <a:r>
              <a:rPr lang="en-US" sz="2000" dirty="0" smtClean="0">
                <a:solidFill>
                  <a:schemeClr val="accent4">
                    <a:lumMod val="10000"/>
                  </a:schemeClr>
                </a:solidFill>
                <a:latin typeface="Comic Sans MS" panose="030F0702030302020204" pitchFamily="66" charset="0"/>
              </a:rPr>
              <a:t>Waveform sampling, Constant-Fraction-Disc, Single Threshold Disc., Multiple Threshold..</a:t>
            </a:r>
          </a:p>
        </p:txBody>
      </p:sp>
      <p:pic>
        <p:nvPicPr>
          <p:cNvPr id="25" name="Picture 24"/>
          <p:cNvPicPr>
            <a:picLocks noChangeAspect="1"/>
          </p:cNvPicPr>
          <p:nvPr/>
        </p:nvPicPr>
        <p:blipFill rotWithShape="1">
          <a:blip r:embed="rId6" cstate="print">
            <a:extLst>
              <a:ext uri="{28A0092B-C50C-407E-A947-70E740481C1C}">
                <a14:useLocalDpi xmlns:a14="http://schemas.microsoft.com/office/drawing/2010/main" val="0"/>
              </a:ext>
            </a:extLst>
          </a:blip>
          <a:srcRect l="5730" t="6159" r="5709" b="2238"/>
          <a:stretch/>
        </p:blipFill>
        <p:spPr>
          <a:xfrm>
            <a:off x="7427693" y="4043715"/>
            <a:ext cx="1447800" cy="1366485"/>
          </a:xfrm>
          <a:prstGeom prst="rect">
            <a:avLst/>
          </a:prstGeom>
        </p:spPr>
      </p:pic>
      <p:pic>
        <p:nvPicPr>
          <p:cNvPr id="28" name="Picture 27"/>
          <p:cNvPicPr>
            <a:picLocks noChangeAspect="1"/>
          </p:cNvPicPr>
          <p:nvPr/>
        </p:nvPicPr>
        <p:blipFill rotWithShape="1">
          <a:blip r:embed="rId7" cstate="print">
            <a:extLst>
              <a:ext uri="{28A0092B-C50C-407E-A947-70E740481C1C}">
                <a14:useLocalDpi xmlns:a14="http://schemas.microsoft.com/office/drawing/2010/main" val="0"/>
              </a:ext>
            </a:extLst>
          </a:blip>
          <a:srcRect l="9753" t="6362" r="11300"/>
          <a:stretch/>
        </p:blipFill>
        <p:spPr>
          <a:xfrm>
            <a:off x="5303861" y="5715000"/>
            <a:ext cx="1401739" cy="1104617"/>
          </a:xfrm>
          <a:prstGeom prst="rect">
            <a:avLst/>
          </a:prstGeom>
        </p:spPr>
      </p:pic>
      <p:pic>
        <p:nvPicPr>
          <p:cNvPr id="33" name="Picture 32"/>
          <p:cNvPicPr>
            <a:picLocks noChangeAspect="1"/>
          </p:cNvPicPr>
          <p:nvPr/>
        </p:nvPicPr>
        <p:blipFill rotWithShape="1">
          <a:blip r:embed="rId8">
            <a:extLst>
              <a:ext uri="{28A0092B-C50C-407E-A947-70E740481C1C}">
                <a14:useLocalDpi xmlns:a14="http://schemas.microsoft.com/office/drawing/2010/main" val="0"/>
              </a:ext>
            </a:extLst>
          </a:blip>
          <a:srcRect l="3085" t="17232" r="3909" b="26759"/>
          <a:stretch/>
        </p:blipFill>
        <p:spPr>
          <a:xfrm>
            <a:off x="7299073" y="5600984"/>
            <a:ext cx="1768727" cy="1104616"/>
          </a:xfrm>
          <a:prstGeom prst="rect">
            <a:avLst/>
          </a:prstGeom>
        </p:spPr>
      </p:pic>
      <p:sp>
        <p:nvSpPr>
          <p:cNvPr id="34" name="TextBox 33"/>
          <p:cNvSpPr txBox="1"/>
          <p:nvPr/>
        </p:nvSpPr>
        <p:spPr>
          <a:xfrm>
            <a:off x="7768786" y="5353850"/>
            <a:ext cx="1146614" cy="284950"/>
          </a:xfrm>
          <a:prstGeom prst="rect">
            <a:avLst/>
          </a:prstGeom>
          <a:noFill/>
        </p:spPr>
        <p:txBody>
          <a:bodyPr wrap="square" rtlCol="0">
            <a:spAutoFit/>
          </a:bodyPr>
          <a:lstStyle/>
          <a:p>
            <a:pPr>
              <a:lnSpc>
                <a:spcPct val="75000"/>
              </a:lnSpc>
            </a:pPr>
            <a:r>
              <a:rPr lang="en-US" sz="1600" dirty="0" smtClean="0">
                <a:solidFill>
                  <a:schemeClr val="accent4">
                    <a:lumMod val="10000"/>
                  </a:schemeClr>
                </a:solidFill>
              </a:rPr>
              <a:t>Time (ns)</a:t>
            </a:r>
          </a:p>
        </p:txBody>
      </p:sp>
      <p:sp>
        <p:nvSpPr>
          <p:cNvPr id="35" name="TextBox 34"/>
          <p:cNvSpPr txBox="1"/>
          <p:nvPr/>
        </p:nvSpPr>
        <p:spPr>
          <a:xfrm>
            <a:off x="6934200" y="6657201"/>
            <a:ext cx="2057400" cy="276999"/>
          </a:xfrm>
          <a:prstGeom prst="rect">
            <a:avLst/>
          </a:prstGeom>
          <a:noFill/>
        </p:spPr>
        <p:txBody>
          <a:bodyPr wrap="square" rtlCol="0">
            <a:spAutoFit/>
          </a:bodyPr>
          <a:lstStyle/>
          <a:p>
            <a:pPr>
              <a:lnSpc>
                <a:spcPct val="75000"/>
              </a:lnSpc>
            </a:pPr>
            <a:r>
              <a:rPr lang="en-US" sz="1600" dirty="0" smtClean="0">
                <a:solidFill>
                  <a:schemeClr val="accent4">
                    <a:lumMod val="10000"/>
                  </a:schemeClr>
                </a:solidFill>
              </a:rPr>
              <a:t>Momentum(GeV)</a:t>
            </a:r>
          </a:p>
        </p:txBody>
      </p:sp>
      <p:pic>
        <p:nvPicPr>
          <p:cNvPr id="36" name="Picture 35"/>
          <p:cNvPicPr>
            <a:picLocks noChangeAspect="1"/>
          </p:cNvPicPr>
          <p:nvPr/>
        </p:nvPicPr>
        <p:blipFill rotWithShape="1">
          <a:blip r:embed="rId9" cstate="print">
            <a:extLst>
              <a:ext uri="{28A0092B-C50C-407E-A947-70E740481C1C}">
                <a14:useLocalDpi xmlns:a14="http://schemas.microsoft.com/office/drawing/2010/main" val="0"/>
              </a:ext>
            </a:extLst>
          </a:blip>
          <a:srcRect t="8552" r="9884"/>
          <a:stretch/>
        </p:blipFill>
        <p:spPr>
          <a:xfrm>
            <a:off x="5029200" y="4114800"/>
            <a:ext cx="1600200" cy="1194451"/>
          </a:xfrm>
          <a:prstGeom prst="rect">
            <a:avLst/>
          </a:prstGeom>
        </p:spPr>
      </p:pic>
      <p:pic>
        <p:nvPicPr>
          <p:cNvPr id="37" name="Picture 36"/>
          <p:cNvPicPr>
            <a:picLocks noChangeAspect="1"/>
          </p:cNvPicPr>
          <p:nvPr/>
        </p:nvPicPr>
        <p:blipFill rotWithShape="1">
          <a:blip r:embed="rId10" cstate="print">
            <a:extLst>
              <a:ext uri="{28A0092B-C50C-407E-A947-70E740481C1C}">
                <a14:useLocalDpi xmlns:a14="http://schemas.microsoft.com/office/drawing/2010/main" val="0"/>
              </a:ext>
            </a:extLst>
          </a:blip>
          <a:srcRect t="53189"/>
          <a:stretch/>
        </p:blipFill>
        <p:spPr>
          <a:xfrm>
            <a:off x="1371600" y="5715000"/>
            <a:ext cx="3016724" cy="1058949"/>
          </a:xfrm>
          <a:prstGeom prst="rect">
            <a:avLst/>
          </a:prstGeom>
        </p:spPr>
      </p:pic>
      <p:cxnSp>
        <p:nvCxnSpPr>
          <p:cNvPr id="38" name="Straight Arrow Connector 37"/>
          <p:cNvCxnSpPr/>
          <p:nvPr/>
        </p:nvCxnSpPr>
        <p:spPr>
          <a:xfrm flipV="1">
            <a:off x="4553234" y="6184567"/>
            <a:ext cx="419100" cy="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50578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6">
      <a:dk1>
        <a:srgbClr val="000030"/>
      </a:dk1>
      <a:lt1>
        <a:srgbClr val="FFFFFF"/>
      </a:lt1>
      <a:dk2>
        <a:srgbClr val="000030"/>
      </a:dk2>
      <a:lt2>
        <a:srgbClr val="E5E5FF"/>
      </a:lt2>
      <a:accent1>
        <a:srgbClr val="0099CC"/>
      </a:accent1>
      <a:accent2>
        <a:srgbClr val="A886E0"/>
      </a:accent2>
      <a:accent3>
        <a:srgbClr val="AAADCA"/>
      </a:accent3>
      <a:accent4>
        <a:srgbClr val="DADADA"/>
      </a:accent4>
      <a:accent5>
        <a:srgbClr val="AACAE2"/>
      </a:accent5>
      <a:accent6>
        <a:srgbClr val="9879CB"/>
      </a:accent6>
      <a:hlink>
        <a:srgbClr val="FF0000"/>
      </a:hlink>
      <a:folHlink>
        <a:srgbClr val="FF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8575">
          <a:solidFill>
            <a:srgbClr val="C00000"/>
          </a:solidFill>
        </a:ln>
      </a:spPr>
      <a:bodyPr rtlCol="0" anchor="ctr"/>
      <a:lstStyle>
        <a:defPPr algn="ctr">
          <a:defRPr/>
        </a:defPPr>
      </a:lstStyle>
    </a:spDef>
    <a:lnDef>
      <a:spPr>
        <a:ln w="38100">
          <a:solidFill>
            <a:srgbClr val="FF0000"/>
          </a:solidFill>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75000"/>
          </a:lnSpc>
          <a:defRPr sz="2800" b="1" dirty="0" smtClean="0">
            <a:solidFill>
              <a:schemeClr val="accent4">
                <a:lumMod val="10000"/>
              </a:schemeClr>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38864</TotalTime>
  <Words>4716</Words>
  <Application>Microsoft Office PowerPoint</Application>
  <PresentationFormat>On-screen Show (4:3)</PresentationFormat>
  <Paragraphs>739</Paragraphs>
  <Slides>71</Slides>
  <Notes>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71</vt:i4>
      </vt:variant>
    </vt:vector>
  </HeadingPairs>
  <TitlesOfParts>
    <vt:vector size="73" baseType="lpstr">
      <vt:lpstr>Office Theme</vt:lpstr>
      <vt:lpstr>Graph</vt:lpstr>
      <vt:lpstr>The Challenges and Applications of Sub-Psec Large-area Detectors</vt:lpstr>
      <vt:lpstr>Outline</vt:lpstr>
      <vt:lpstr>The Optical Time Projection Chamber (OTPC) </vt:lpstr>
      <vt:lpstr>The Optical Time Projection Chamber (OTPC) </vt:lpstr>
      <vt:lpstr>Measuring Directionality in Neutrinoless Double-b Decay </vt:lpstr>
      <vt:lpstr>Number of PhotoElectrons After Time Cut </vt:lpstr>
      <vt:lpstr>PowerPoint Presentation</vt:lpstr>
      <vt:lpstr>Colliders: </vt:lpstr>
      <vt:lpstr>A Brief Tour of MCP-based Fast Timing</vt:lpstr>
      <vt:lpstr>How Does it Work?</vt:lpstr>
      <vt:lpstr>Key parameters: Number of Photons and Transit-Time Spread</vt:lpstr>
      <vt:lpstr>`First-Strike’ Parameters to play with</vt:lpstr>
      <vt:lpstr>  Arradiance, Inc  MgO-coated ALD-functionalized MCPs </vt:lpstr>
      <vt:lpstr>Getting the fast pulse to the digitizer</vt:lpstr>
      <vt:lpstr>Daisy-chaining tile modules</vt:lpstr>
      <vt:lpstr>Effect of Crosstalk on Pulse Shape (Timing)</vt:lpstr>
      <vt:lpstr>PowerPoint Presentation</vt:lpstr>
      <vt:lpstr>Waveform Samplng-PSEC4&amp;5</vt:lpstr>
      <vt:lpstr>Present Time Resolution</vt:lpstr>
      <vt:lpstr>Keep It Simple- 8 parts</vt:lpstr>
      <vt:lpstr>Indium-Bismuth Window Solder Seal</vt:lpstr>
      <vt:lpstr>Tile-Tray Integrated Design</vt:lpstr>
      <vt:lpstr>Demonstration of the Internal ALD HV Divider  in the Demountable Tile</vt:lpstr>
      <vt:lpstr>PowerPoint Presentation</vt:lpstr>
      <vt:lpstr> Timing res. agrees with MC</vt:lpstr>
      <vt:lpstr>Demonstrated Position Sensitivity</vt:lpstr>
      <vt:lpstr>Breaking the 1-Psec Barrier</vt:lpstr>
      <vt:lpstr>Breaking the 1-Psec Barrier</vt:lpstr>
      <vt:lpstr>What about measuring the pulse?</vt:lpstr>
      <vt:lpstr>So What Does Stefan’s ROT Predict? </vt:lpstr>
      <vt:lpstr>Sub-psec Front End Prospects</vt:lpstr>
      <vt:lpstr>PowerPoint Presentation</vt:lpstr>
      <vt:lpstr>Transmission line single-ended readout</vt:lpstr>
      <vt:lpstr>A Comment on Calibration</vt:lpstr>
      <vt:lpstr>What’s the limit? (2009 cartoon)</vt:lpstr>
      <vt:lpstr>Lastly, let’s come back to mirrors and the Optical TPC</vt:lpstr>
      <vt:lpstr>Some References</vt:lpstr>
      <vt:lpstr>Many Thanks to:</vt:lpstr>
      <vt:lpstr>The End</vt:lpstr>
      <vt:lpstr>Backup Slides</vt:lpstr>
      <vt:lpstr>Dec.12,2012  Proposed Plan</vt:lpstr>
      <vt:lpstr>Getting Quantitative on the Solder Seal</vt:lpstr>
      <vt:lpstr>PowerPoint Presentation</vt:lpstr>
      <vt:lpstr>Electronics-PSEC4</vt:lpstr>
      <vt:lpstr> Micro-Channel Plate Development</vt:lpstr>
      <vt:lpstr> The Half-Meter-Squared SuperModule</vt:lpstr>
      <vt:lpstr>Looking beyond first tiles:  high performance photodetectors </vt:lpstr>
      <vt:lpstr>Essential Innovations from conventional MCP-PMT’s</vt:lpstr>
      <vt:lpstr>Looking beyond first tiles:  high performance photodetectors </vt:lpstr>
      <vt:lpstr>The Transition from 3 Years of R&amp;D to Applications: Roles of SBIR/STTR and TTO</vt:lpstr>
      <vt:lpstr>Complementarity of 2 Packages</vt:lpstr>
      <vt:lpstr>Comparison with existing detectors</vt:lpstr>
      <vt:lpstr>PowerPoint Presentation</vt:lpstr>
      <vt:lpstr>   The 2013 Transition from LAPPD to Production: The 4 Parallel Paths </vt:lpstr>
      <vt:lpstr>Position Measuring ANL APS  Demountable Tile</vt:lpstr>
      <vt:lpstr>Next Gen Waveform Sampling PSEC5 specs (Hawaii, Innosys, and Chicago)</vt:lpstr>
      <vt:lpstr>Alkali Cathode Spectral Responses</vt:lpstr>
      <vt:lpstr>PowerPoint Presentation</vt:lpstr>
      <vt:lpstr>What’s the limit? (2009 cartoon)</vt:lpstr>
      <vt:lpstr>Going Another Order-of-Magnitude </vt:lpstr>
      <vt:lpstr>PowerPoint Presentation</vt:lpstr>
      <vt:lpstr>PowerPoint Presentation</vt:lpstr>
      <vt:lpstr>Photocathodes </vt:lpstr>
      <vt:lpstr>Cathode Major Achievements</vt:lpstr>
      <vt:lpstr>8”-MCP Pair and Strip Anode Work</vt:lpstr>
      <vt:lpstr>Going Another Order-of-Magnitude </vt:lpstr>
      <vt:lpstr>More Information on LAPPD:</vt:lpstr>
      <vt:lpstr>37b Needs: Bandwidth &gt; 3 GHz for Dt &lt; 1 psec</vt:lpstr>
      <vt:lpstr>Packaging Major Achievements</vt:lpstr>
      <vt:lpstr>Can we build a photon TPC? </vt:lpstr>
      <vt:lpstr>PowerPoint Presentation</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frisch</dc:creator>
  <cp:lastModifiedBy>frisch</cp:lastModifiedBy>
  <cp:revision>997</cp:revision>
  <cp:lastPrinted>2014-05-25T17:37:54Z</cp:lastPrinted>
  <dcterms:created xsi:type="dcterms:W3CDTF">2011-10-07T14:54:54Z</dcterms:created>
  <dcterms:modified xsi:type="dcterms:W3CDTF">2014-06-05T04:50:03Z</dcterms:modified>
</cp:coreProperties>
</file>