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379" r:id="rId2"/>
    <p:sldId id="381" r:id="rId3"/>
    <p:sldId id="398" r:id="rId4"/>
    <p:sldId id="338" r:id="rId5"/>
    <p:sldId id="339" r:id="rId6"/>
    <p:sldId id="380" r:id="rId7"/>
    <p:sldId id="352" r:id="rId8"/>
    <p:sldId id="383" r:id="rId9"/>
    <p:sldId id="388" r:id="rId10"/>
    <p:sldId id="384" r:id="rId11"/>
    <p:sldId id="364" r:id="rId12"/>
    <p:sldId id="360" r:id="rId13"/>
    <p:sldId id="387" r:id="rId14"/>
    <p:sldId id="342" r:id="rId15"/>
    <p:sldId id="365" r:id="rId16"/>
    <p:sldId id="389" r:id="rId17"/>
    <p:sldId id="390" r:id="rId18"/>
    <p:sldId id="391" r:id="rId19"/>
    <p:sldId id="368" r:id="rId20"/>
    <p:sldId id="355" r:id="rId21"/>
    <p:sldId id="356" r:id="rId22"/>
    <p:sldId id="358" r:id="rId23"/>
    <p:sldId id="353" r:id="rId24"/>
    <p:sldId id="344" r:id="rId25"/>
    <p:sldId id="345" r:id="rId26"/>
    <p:sldId id="346" r:id="rId27"/>
    <p:sldId id="392" r:id="rId28"/>
    <p:sldId id="349" r:id="rId29"/>
    <p:sldId id="393" r:id="rId30"/>
    <p:sldId id="39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6600"/>
    <a:srgbClr val="33CC33"/>
    <a:srgbClr val="66FF66"/>
    <a:srgbClr val="009900"/>
    <a:srgbClr val="CCFF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654" y="-114"/>
      </p:cViewPr>
      <p:guideLst>
        <p:guide orient="horz" pos="2807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HJF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9013B8F-BD20-4A50-AEDD-0F8149C4D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HJF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36AB276-C744-4450-BC04-D32E232BE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003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A94B0-9B38-44AE-9255-AB3EA293DEF9}" type="slidenum">
              <a:rPr lang="en-US"/>
              <a:pPr/>
              <a:t>14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FD148-9887-488A-8152-532C77EF3B20}" type="slidenum">
              <a:rPr lang="en-US"/>
              <a:pPr/>
              <a:t>15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FD148-9887-488A-8152-532C77EF3B20}" type="slidenum">
              <a:rPr lang="en-US"/>
              <a:pPr/>
              <a:t>16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62ED1-D939-4ADF-BDE9-0991BDC01D81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FE8B4-CF91-4072-900E-396E67D06B7B}" type="slidenum">
              <a:rPr lang="en-US"/>
              <a:pPr/>
              <a:t>25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HJF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0C966-FADC-42C0-9BC0-0551C5CD0DFF}" type="slidenum">
              <a:rPr lang="en-US"/>
              <a:pPr/>
              <a:t>26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>
              <a:lnSpc>
                <a:spcPct val="75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14400"/>
            <a:ext cx="6400800" cy="533400"/>
          </a:xfrm>
        </p:spPr>
        <p:txBody>
          <a:bodyPr/>
          <a:lstStyle>
            <a:lvl1pPr marL="0" indent="0" algn="ctr">
              <a:lnSpc>
                <a:spcPct val="75000"/>
              </a:lnSpc>
              <a:buFont typeface="Wingdings" pitchFamily="2" charset="2"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5105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solidFill>
                  <a:schemeClr val="hlink"/>
                </a:solidFill>
                <a:latin typeface="Arial" charset="0"/>
              </a:defRPr>
            </a:lvl1pPr>
          </a:lstStyle>
          <a:p>
            <a:r>
              <a:rPr lang="en-US"/>
              <a:t>Pheno09 Madison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12163" y="6381750"/>
            <a:ext cx="731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3E3C9A28-B0D5-4478-B2B7-C6E22E051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DF5FB-26D7-4C30-95D0-E919C2973352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77FAF-4D91-469F-83E2-413992A14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7625"/>
            <a:ext cx="2286000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7625"/>
            <a:ext cx="6705600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62F21-CE90-43FC-A76B-A99B4B00632E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39020-5EE2-40F6-A7DC-B3AB0C4E0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167999-179E-48E4-B2A9-36B4AFA9830E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221897-3D7B-4AA9-97F5-F3ED6F41D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83A12-1248-407F-8B72-7D4F44BA9BCF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A36EFC-1D3A-4C55-8C74-25F0BAAAD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14B-BA93-4243-9E01-AEEC097AA925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A8CC1-110E-4FFF-93CE-5A3891196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3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EBDE3-9015-47B7-8713-F6E2A2CB5269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CBE17-28D7-4A1E-BC13-361777627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85488-4A8A-48C0-B8F8-DADAA8C7F353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AD9D6-F634-43E0-9705-6CF7F2409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6975E-812A-4185-BAC5-8EE82FDC272C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462CA-18AC-4E00-90CC-A6E2A62DD1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1087A0-ED06-46DF-B2BA-460D2F594587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51353-69CB-4153-8AF3-98260BECE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35C45-24DC-492E-956B-3084D59AD4DA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8F42E-0D3A-4F22-93C2-C8EEC3C04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51567-1AD4-4C8D-8C48-7E732D3D8A62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E2FCB-6880-41E0-855F-010B856489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6A69FA07-E9DC-49D5-BD7E-DBB84B4FE7D3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7F80019-145E-4A3C-804E-D08CD518904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476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lnSpc>
          <a:spcPct val="6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lnSpc>
          <a:spcPct val="7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lnSpc>
          <a:spcPct val="70000"/>
        </a:lnSpc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search?cc=Institutions&amp;p=institution:%22Durham%20U.%22&amp;ln=en" TargetMode="External"/><Relationship Id="rId3" Type="http://schemas.openxmlformats.org/officeDocument/2006/relationships/hyperlink" Target="http://inspirebeta.net/author/Baur,%20U.?recid=353595&amp;ln=en" TargetMode="External"/><Relationship Id="rId7" Type="http://schemas.openxmlformats.org/officeDocument/2006/relationships/hyperlink" Target="http://inspirebeta.net/author/Ohnemus,%20J.?recid=353595&amp;ln=e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search?cc=Institutions&amp;p=institution:%22Illinois%20U.,%20Urbana%22&amp;ln=en" TargetMode="External"/><Relationship Id="rId5" Type="http://schemas.openxmlformats.org/officeDocument/2006/relationships/hyperlink" Target="http://inspirebeta.net/author/Errede,%20S.?recid=353595&amp;ln=en" TargetMode="External"/><Relationship Id="rId4" Type="http://schemas.openxmlformats.org/officeDocument/2006/relationships/hyperlink" Target="http://inspirebeta.net/search?cc=Institutions&amp;p=institution:%22Florida%20State%20U.%22&amp;ln=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865"/>
            <a:ext cx="9144000" cy="641350"/>
          </a:xfrm>
        </p:spPr>
        <p:txBody>
          <a:bodyPr/>
          <a:lstStyle/>
          <a:p>
            <a:r>
              <a:rPr lang="en-US" dirty="0" err="1" smtClean="0"/>
              <a:t>Uli</a:t>
            </a:r>
            <a:r>
              <a:rPr lang="en-US" dirty="0" smtClean="0"/>
              <a:t> and Signature-Based Searches</a:t>
            </a:r>
            <a:br>
              <a:rPr lang="en-US" dirty="0" smtClean="0"/>
            </a:br>
            <a:r>
              <a:rPr lang="en-US" dirty="0" smtClean="0"/>
              <a:t>With Gauge Bosons </a:t>
            </a:r>
            <a:br>
              <a:rPr lang="en-US" dirty="0" smtClean="0"/>
            </a:br>
            <a:r>
              <a:rPr lang="en-US" dirty="0" smtClean="0"/>
              <a:t>At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9280" y="1569720"/>
            <a:ext cx="484632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Henry Frisch</a:t>
            </a:r>
          </a:p>
          <a:p>
            <a:pPr marL="342900" indent="-342900" algn="ctr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Enrico Fermi Institute, University of Chicago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3207985"/>
            <a:ext cx="4060083" cy="304114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" y="2965335"/>
            <a:ext cx="2529840" cy="352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705"/>
            <a:ext cx="9144000" cy="641350"/>
          </a:xfrm>
        </p:spPr>
        <p:txBody>
          <a:bodyPr/>
          <a:lstStyle/>
          <a:p>
            <a:r>
              <a:rPr lang="en-US" sz="4800" dirty="0" smtClean="0"/>
              <a:t>Search for signatures related by</a:t>
            </a:r>
            <a:br>
              <a:rPr lang="en-US" sz="4800" dirty="0" smtClean="0"/>
            </a:br>
            <a:r>
              <a:rPr lang="en-US" sz="4800" dirty="0" smtClean="0"/>
              <a:t>(non-SM) Branching ratios</a:t>
            </a:r>
            <a:br>
              <a:rPr lang="en-US" sz="48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(first signature-based search at the </a:t>
            </a:r>
            <a:r>
              <a:rPr lang="en-US" sz="2400" dirty="0" err="1" smtClean="0">
                <a:solidFill>
                  <a:schemeClr val="tx1"/>
                </a:solidFill>
              </a:rPr>
              <a:t>Tevatron</a:t>
            </a:r>
            <a:r>
              <a:rPr lang="en-US" sz="2400" dirty="0" smtClean="0">
                <a:solidFill>
                  <a:schemeClr val="tx1"/>
                </a:solidFill>
              </a:rPr>
              <a:t>, to my knowledge)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773680" y="1493520"/>
            <a:ext cx="362712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698" y="5044440"/>
            <a:ext cx="362712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68240" y="5029200"/>
            <a:ext cx="362712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314258" y="3017520"/>
            <a:ext cx="2240280" cy="20116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>
            <a:off x="4587240" y="3017520"/>
            <a:ext cx="2194560" cy="20116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261360" y="1676400"/>
            <a:ext cx="310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ee</a:t>
            </a:r>
            <a:r>
              <a:rPr lang="en-US" sz="4800" dirty="0" err="1" smtClean="0">
                <a:latin typeface="Symbol" pitchFamily="18" charset="2"/>
              </a:rPr>
              <a:t>gg</a:t>
            </a:r>
            <a:r>
              <a:rPr lang="en-US" sz="4800" dirty="0"/>
              <a:t>-</a:t>
            </a:r>
            <a:r>
              <a:rPr lang="en-US" sz="4800" dirty="0" smtClean="0"/>
              <a:t>met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778" y="5483274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photons+X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8240" y="5468034"/>
            <a:ext cx="417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Lepton+photon</a:t>
            </a:r>
            <a:r>
              <a:rPr lang="en-US" sz="3200" dirty="0" smtClean="0">
                <a:latin typeface="Symbol" pitchFamily="18" charset="2"/>
              </a:rPr>
              <a:t> </a:t>
            </a:r>
            <a:r>
              <a:rPr lang="en-US" sz="3200" dirty="0" smtClean="0"/>
              <a:t>+X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9778" y="3459480"/>
            <a:ext cx="267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 decay chains each ending in a photon (e.g. GMSM)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026807"/>
            <a:ext cx="337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 decay chains   ending in met, plus a decay into a photon in at least one chain (e.g. N2C1)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" y="1766946"/>
            <a:ext cx="26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Called this looking for `cousins’-look for related BR’s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2720" y="1690746"/>
            <a:ext cx="26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would be </a:t>
            </a:r>
            <a:r>
              <a:rPr lang="en-US" sz="2000" dirty="0" err="1" smtClean="0"/>
              <a:t>ttbar</a:t>
            </a:r>
            <a:r>
              <a:rPr lang="en-US" sz="2000" dirty="0" smtClean="0"/>
              <a:t>- look in </a:t>
            </a:r>
            <a:r>
              <a:rPr lang="en-US" sz="2000" dirty="0" err="1" smtClean="0"/>
              <a:t>l+jets</a:t>
            </a:r>
            <a:r>
              <a:rPr lang="en-US" sz="2000" dirty="0" smtClean="0"/>
              <a:t>, </a:t>
            </a:r>
            <a:r>
              <a:rPr lang="en-US" sz="2000" dirty="0" err="1" smtClean="0"/>
              <a:t>ll</a:t>
            </a:r>
            <a:r>
              <a:rPr lang="en-US" sz="2000" dirty="0" smtClean="0"/>
              <a:t>, and 6 jets…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05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6CEC-6099-468C-976F-6D1CFB5983F1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F6A22-E8FF-4A06-919F-F2676AD7B5A7}" type="slidenum">
              <a:rPr lang="en-US"/>
              <a:pPr/>
              <a:t>11</a:t>
            </a:fld>
            <a:endParaRPr lang="en-US"/>
          </a:p>
        </p:txBody>
      </p:sp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36538" y="47625"/>
            <a:ext cx="9696451" cy="568325"/>
          </a:xfrm>
        </p:spPr>
        <p:txBody>
          <a:bodyPr/>
          <a:lstStyle/>
          <a:p>
            <a:r>
              <a:rPr lang="en-US" sz="4800" dirty="0" smtClean="0"/>
              <a:t>The </a:t>
            </a:r>
            <a:r>
              <a:rPr lang="en-US" sz="4800" dirty="0" err="1">
                <a:latin typeface="Symbol" pitchFamily="18" charset="2"/>
              </a:rPr>
              <a:t>gg</a:t>
            </a:r>
            <a:r>
              <a:rPr lang="en-US" sz="4800" dirty="0" err="1"/>
              <a:t>met</a:t>
            </a:r>
            <a:r>
              <a:rPr lang="en-US" sz="4800" dirty="0"/>
              <a:t> </a:t>
            </a:r>
            <a:r>
              <a:rPr lang="en-US" sz="4800" dirty="0" smtClean="0"/>
              <a:t>+X signature</a:t>
            </a:r>
            <a:endParaRPr lang="en-US" sz="4800" dirty="0"/>
          </a:p>
        </p:txBody>
      </p:sp>
      <p:pic>
        <p:nvPicPr>
          <p:cNvPr id="271365" name="Picture 5" descr="toback_met_gg0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4238" r="26314" b="31641"/>
          <a:stretch/>
        </p:blipFill>
        <p:spPr bwMode="auto">
          <a:xfrm>
            <a:off x="5337175" y="2751271"/>
            <a:ext cx="3745866" cy="39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6" name="Picture 6" descr="toback_table_ev_gg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31368" r="20920" b="37788"/>
          <a:stretch/>
        </p:blipFill>
        <p:spPr bwMode="auto">
          <a:xfrm rot="-60000">
            <a:off x="60562" y="2116951"/>
            <a:ext cx="5184793" cy="4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0" y="565726"/>
            <a:ext cx="792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2000" dirty="0"/>
              <a:t>D. </a:t>
            </a:r>
            <a:r>
              <a:rPr lang="en-US" sz="2000" dirty="0" err="1" smtClean="0"/>
              <a:t>Toback</a:t>
            </a:r>
            <a:r>
              <a:rPr lang="en-US" sz="2000" dirty="0"/>
              <a:t> </a:t>
            </a:r>
            <a:r>
              <a:rPr lang="en-US" sz="2000" dirty="0" err="1" smtClean="0"/>
              <a:t>Ph.D</a:t>
            </a:r>
            <a:r>
              <a:rPr lang="en-US" sz="2000" dirty="0" smtClean="0"/>
              <a:t> </a:t>
            </a:r>
            <a:r>
              <a:rPr lang="en-US" sz="2000" dirty="0"/>
              <a:t>Thesis  </a:t>
            </a:r>
            <a:r>
              <a:rPr lang="en-US" sz="2000" dirty="0" smtClean="0"/>
              <a:t>Dec</a:t>
            </a:r>
            <a:r>
              <a:rPr lang="en-US" sz="2000" dirty="0"/>
              <a:t>. </a:t>
            </a:r>
            <a:r>
              <a:rPr lang="en-US" sz="2000" dirty="0" smtClean="0"/>
              <a:t>1997 </a:t>
            </a:r>
            <a:r>
              <a:rPr lang="en-US" sz="1400" dirty="0" smtClean="0"/>
              <a:t>PRL </a:t>
            </a:r>
            <a:r>
              <a:rPr lang="en-US" sz="1400" dirty="0"/>
              <a:t>81, 1791 (</a:t>
            </a:r>
            <a:r>
              <a:rPr lang="en-US" sz="1400" dirty="0" smtClean="0"/>
              <a:t>1998) PRD </a:t>
            </a:r>
            <a:r>
              <a:rPr lang="en-US" sz="1400" dirty="0"/>
              <a:t>D59,092002 (1999)</a:t>
            </a:r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>
            <a:off x="7589044" y="4857433"/>
            <a:ext cx="604362" cy="47339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80" name="Text Box 20"/>
          <p:cNvSpPr txBox="1">
            <a:spLocks noChangeArrowheads="1"/>
          </p:cNvSpPr>
          <p:nvPr/>
        </p:nvSpPr>
        <p:spPr bwMode="auto">
          <a:xfrm>
            <a:off x="7271068" y="4474210"/>
            <a:ext cx="184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0000"/>
                </a:solidFill>
              </a:rPr>
              <a:t>Ee</a:t>
            </a:r>
            <a:r>
              <a:rPr lang="en-US" sz="1800" b="1" dirty="0" err="1">
                <a:solidFill>
                  <a:srgbClr val="FF0000"/>
                </a:solidFill>
                <a:latin typeface="Symbol" pitchFamily="18" charset="2"/>
              </a:rPr>
              <a:t>gg</a:t>
            </a:r>
            <a:r>
              <a:rPr lang="en-US" sz="1800" b="1" dirty="0" err="1">
                <a:solidFill>
                  <a:srgbClr val="FF0000"/>
                </a:solidFill>
              </a:rPr>
              <a:t>met</a:t>
            </a:r>
            <a:r>
              <a:rPr lang="en-US" sz="1800" b="1" dirty="0">
                <a:solidFill>
                  <a:srgbClr val="FF0000"/>
                </a:solidFill>
              </a:rPr>
              <a:t> event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962400" y="1328959"/>
            <a:ext cx="2910840" cy="3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rgbClr val="66FF66"/>
                </a:solidFill>
              </a:rPr>
              <a:t>SM  expectation</a:t>
            </a:r>
            <a:endParaRPr lang="en-US" sz="4000" dirty="0">
              <a:solidFill>
                <a:srgbClr val="66FF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090" y="1812288"/>
            <a:ext cx="5251531" cy="350998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306342"/>
            <a:ext cx="5251531" cy="18018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0000">
            <a:off x="2605136" y="4114320"/>
            <a:ext cx="5251531" cy="1755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368040" y="1949449"/>
            <a:ext cx="701040" cy="4845051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 flipH="1">
            <a:off x="4829745" y="1692456"/>
            <a:ext cx="1433893" cy="109646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4053840" y="1964689"/>
            <a:ext cx="1142892" cy="4845051"/>
          </a:xfrm>
          <a:prstGeom prst="ellipse">
            <a:avLst/>
          </a:prstGeom>
          <a:noFill/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1373" name="Text Box 13"/>
          <p:cNvSpPr txBox="1">
            <a:spLocks noChangeArrowheads="1"/>
          </p:cNvSpPr>
          <p:nvPr/>
        </p:nvSpPr>
        <p:spPr bwMode="auto">
          <a:xfrm>
            <a:off x="2036709" y="1607261"/>
            <a:ext cx="1811337" cy="4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Observed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2854752" y="1936296"/>
            <a:ext cx="848568" cy="95930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063A-A99E-4AA6-B0C0-14706748EECC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20D61-468F-46F5-8CBA-6048738BD654}" type="slidenum">
              <a:rPr lang="en-US"/>
              <a:pPr/>
              <a:t>12</a:t>
            </a:fld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8331"/>
            <a:ext cx="9144000" cy="473709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J. </a:t>
            </a:r>
            <a:r>
              <a:rPr lang="en-US" sz="2400" b="1" dirty="0" err="1" smtClean="0"/>
              <a:t>Berryhill</a:t>
            </a:r>
            <a:r>
              <a:rPr lang="en-US" sz="2400" b="1" dirty="0"/>
              <a:t> </a:t>
            </a:r>
            <a:r>
              <a:rPr lang="en-US" sz="2400" b="1" dirty="0" err="1" smtClean="0"/>
              <a:t>Ph.D</a:t>
            </a:r>
            <a:r>
              <a:rPr lang="en-US" sz="2400" b="1" dirty="0" smtClean="0"/>
              <a:t> thesis, Dec</a:t>
            </a:r>
            <a:r>
              <a:rPr lang="en-US" sz="2400" b="1" dirty="0"/>
              <a:t>.</a:t>
            </a:r>
            <a:r>
              <a:rPr lang="en-US" sz="2400" b="1" dirty="0" smtClean="0"/>
              <a:t> 2000  </a:t>
            </a:r>
            <a:r>
              <a:rPr lang="en-US" sz="1600" b="1" dirty="0" smtClean="0"/>
              <a:t>PRL </a:t>
            </a:r>
            <a:r>
              <a:rPr lang="en-US" sz="1600" b="1" dirty="0"/>
              <a:t>89,041802 (</a:t>
            </a:r>
            <a:r>
              <a:rPr lang="en-US" sz="1600" b="1" dirty="0" smtClean="0"/>
              <a:t>2002), </a:t>
            </a:r>
            <a:r>
              <a:rPr lang="en-US" sz="1600" b="1" dirty="0" err="1" smtClean="0"/>
              <a:t>Phys</a:t>
            </a:r>
            <a:r>
              <a:rPr lang="en-US" sz="1600" b="1" dirty="0" smtClean="0"/>
              <a:t> Rev </a:t>
            </a:r>
            <a:r>
              <a:rPr lang="en-US" sz="1600" b="1" dirty="0"/>
              <a:t>D66, 12004 (2002)</a:t>
            </a:r>
          </a:p>
        </p:txBody>
      </p:sp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93688" y="91440"/>
            <a:ext cx="9696451" cy="568325"/>
          </a:xfrm>
        </p:spPr>
        <p:txBody>
          <a:bodyPr/>
          <a:lstStyle/>
          <a:p>
            <a:r>
              <a:rPr lang="en-US" sz="5400" dirty="0"/>
              <a:t>The </a:t>
            </a:r>
            <a:r>
              <a:rPr lang="en-US" sz="5400" dirty="0" err="1"/>
              <a:t>l</a:t>
            </a:r>
            <a:r>
              <a:rPr lang="en-US" sz="5400" dirty="0" err="1">
                <a:latin typeface="Symbol" pitchFamily="18" charset="2"/>
              </a:rPr>
              <a:t>g</a:t>
            </a:r>
            <a:r>
              <a:rPr lang="en-US" sz="5400" dirty="0" err="1"/>
              <a:t>met</a:t>
            </a:r>
            <a:r>
              <a:rPr lang="en-US" sz="5400" dirty="0"/>
              <a:t> signature</a:t>
            </a:r>
          </a:p>
        </p:txBody>
      </p:sp>
      <p:pic>
        <p:nvPicPr>
          <p:cNvPr id="263172" name="Picture 4" descr="jeff_lgmet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82040"/>
            <a:ext cx="5005705" cy="50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Rot="1" noChangeArrowheads="1"/>
          </p:cNvSpPr>
          <p:nvPr/>
        </p:nvSpPr>
        <p:spPr bwMode="auto">
          <a:xfrm>
            <a:off x="-585312" y="6148705"/>
            <a:ext cx="9696451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The other `cousin’ decay chain- -one leg charged current, other neutral- e.g. C1-N2 in SUSY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7105" y="1082040"/>
            <a:ext cx="2960847" cy="44873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Start with &gt;4x10</a:t>
            </a:r>
            <a:r>
              <a:rPr lang="en-US" sz="2800" baseline="30000" dirty="0" smtClean="0">
                <a:solidFill>
                  <a:srgbClr val="FF0000"/>
                </a:solidFill>
              </a:rPr>
              <a:t>12</a:t>
            </a:r>
            <a:r>
              <a:rPr lang="en-US" sz="2800" dirty="0" smtClean="0">
                <a:solidFill>
                  <a:srgbClr val="FF0000"/>
                </a:solidFill>
              </a:rPr>
              <a:t> events: this is the filter chain for rare SM signatures.</a:t>
            </a:r>
          </a:p>
          <a:p>
            <a:pPr>
              <a:lnSpc>
                <a:spcPct val="85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800" dirty="0" smtClean="0">
                <a:solidFill>
                  <a:srgbClr val="33CC33"/>
                </a:solidFill>
              </a:rPr>
              <a:t>Note the dependence on precise </a:t>
            </a:r>
          </a:p>
          <a:p>
            <a:pPr>
              <a:lnSpc>
                <a:spcPct val="85000"/>
              </a:lnSpc>
            </a:pPr>
            <a:r>
              <a:rPr lang="en-US" sz="2800" dirty="0" err="1" smtClean="0">
                <a:solidFill>
                  <a:srgbClr val="33CC33"/>
                </a:solidFill>
              </a:rPr>
              <a:t>W</a:t>
            </a:r>
            <a:r>
              <a:rPr lang="en-US" sz="2800" dirty="0" err="1" smtClean="0">
                <a:solidFill>
                  <a:srgbClr val="33CC33"/>
                </a:solidFill>
                <a:latin typeface="Symbol" pitchFamily="18" charset="2"/>
              </a:rPr>
              <a:t>g</a:t>
            </a:r>
            <a:r>
              <a:rPr lang="en-US" sz="2800" dirty="0" smtClean="0">
                <a:solidFill>
                  <a:srgbClr val="33CC33"/>
                </a:solidFill>
              </a:rPr>
              <a:t> and </a:t>
            </a:r>
            <a:r>
              <a:rPr lang="en-US" sz="2800" dirty="0" err="1" smtClean="0">
                <a:solidFill>
                  <a:srgbClr val="33CC33"/>
                </a:solidFill>
              </a:rPr>
              <a:t>Z</a:t>
            </a:r>
            <a:r>
              <a:rPr lang="en-US" sz="2800" dirty="0" err="1" smtClean="0">
                <a:solidFill>
                  <a:srgbClr val="33CC33"/>
                </a:solidFill>
                <a:latin typeface="Symbol" pitchFamily="18" charset="2"/>
              </a:rPr>
              <a:t>g</a:t>
            </a:r>
            <a:r>
              <a:rPr lang="en-US" sz="2800" dirty="0" smtClean="0">
                <a:solidFill>
                  <a:srgbClr val="33CC33"/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 smtClean="0">
                <a:solidFill>
                  <a:srgbClr val="33CC33"/>
                </a:solidFill>
              </a:rPr>
              <a:t>SM calculations- needed </a:t>
            </a:r>
            <a:r>
              <a:rPr lang="en-US" sz="2800" dirty="0" err="1" smtClean="0">
                <a:solidFill>
                  <a:srgbClr val="33CC33"/>
                </a:solidFill>
              </a:rPr>
              <a:t>Uli</a:t>
            </a:r>
            <a:endParaRPr lang="en-US" sz="2800" dirty="0">
              <a:solidFill>
                <a:srgbClr val="33CC33"/>
              </a:solidFill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3840479" y="1798321"/>
            <a:ext cx="2206624" cy="13797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9402" y="5758123"/>
            <a:ext cx="59105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rgbClr val="33CC33"/>
                </a:solidFill>
              </a:rPr>
              <a:t>Note muons are P=4%- but I’m a</a:t>
            </a:r>
          </a:p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>
                <a:solidFill>
                  <a:srgbClr val="33CC33"/>
                </a:solidFill>
              </a:rPr>
              <a:t>f</a:t>
            </a:r>
            <a:r>
              <a:rPr lang="en-US" sz="2400" dirty="0" smtClean="0">
                <a:solidFill>
                  <a:srgbClr val="33CC33"/>
                </a:solidFill>
              </a:rPr>
              <a:t>irm believer in </a:t>
            </a:r>
            <a:r>
              <a:rPr lang="en-US" sz="2400" dirty="0" err="1" smtClean="0">
                <a:solidFill>
                  <a:srgbClr val="33CC33"/>
                </a:solidFill>
              </a:rPr>
              <a:t>Trieman’s</a:t>
            </a:r>
            <a:r>
              <a:rPr lang="en-US" sz="2400" dirty="0" smtClean="0">
                <a:solidFill>
                  <a:srgbClr val="33CC33"/>
                </a:solidFill>
              </a:rPr>
              <a:t> theorem:</a:t>
            </a:r>
          </a:p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“You get (are allowed) only one miracle”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063A-A99E-4AA6-B0C0-14706748EECC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20D61-468F-46F5-8CBA-6048738BD654}" type="slidenum">
              <a:rPr lang="en-US"/>
              <a:pPr/>
              <a:t>13</a:t>
            </a:fld>
            <a:endParaRPr lang="en-US"/>
          </a:p>
        </p:txBody>
      </p:sp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36538" y="62865"/>
            <a:ext cx="9696451" cy="568325"/>
          </a:xfrm>
        </p:spPr>
        <p:txBody>
          <a:bodyPr/>
          <a:lstStyle/>
          <a:p>
            <a:r>
              <a:rPr lang="en-US" sz="5400" dirty="0" smtClean="0"/>
              <a:t>The </a:t>
            </a:r>
            <a:r>
              <a:rPr lang="en-US" sz="5400" dirty="0" err="1" smtClean="0"/>
              <a:t>l</a:t>
            </a:r>
            <a:r>
              <a:rPr lang="en-US" sz="5400" dirty="0" err="1" smtClean="0">
                <a:latin typeface="Symbol" pitchFamily="18" charset="2"/>
              </a:rPr>
              <a:t>g</a:t>
            </a:r>
            <a:r>
              <a:rPr lang="en-US" sz="5400" dirty="0" err="1" smtClean="0"/>
              <a:t>met</a:t>
            </a:r>
            <a:r>
              <a:rPr lang="en-US" sz="5400" dirty="0" smtClean="0"/>
              <a:t> signature-results</a:t>
            </a:r>
            <a:endParaRPr lang="en-US" sz="5400" dirty="0"/>
          </a:p>
        </p:txBody>
      </p:sp>
      <p:pic>
        <p:nvPicPr>
          <p:cNvPr id="263175" name="Picture 7" descr="jeff_lgmet_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" r="6572"/>
          <a:stretch>
            <a:fillRect/>
          </a:stretch>
        </p:blipFill>
        <p:spPr bwMode="auto">
          <a:xfrm>
            <a:off x="5527091" y="2923750"/>
            <a:ext cx="3373070" cy="33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6" name="Picture 8" descr="jeff_table_ev_lgmet0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2" t="39941" r="16418" b="36092"/>
          <a:stretch/>
        </p:blipFill>
        <p:spPr bwMode="auto">
          <a:xfrm>
            <a:off x="45721" y="1798906"/>
            <a:ext cx="5425440" cy="28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8" name="Line 10"/>
          <p:cNvSpPr>
            <a:spLocks noChangeShapeType="1"/>
          </p:cNvSpPr>
          <p:nvPr/>
        </p:nvSpPr>
        <p:spPr bwMode="auto">
          <a:xfrm flipH="1" flipV="1">
            <a:off x="4840356" y="4201319"/>
            <a:ext cx="406837" cy="8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3902417" y="5071194"/>
            <a:ext cx="1662373" cy="36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rgbClr val="FF3300"/>
                </a:solidFill>
              </a:rPr>
              <a:t>Observed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3988802" y="3654425"/>
            <a:ext cx="1538288" cy="10937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0" y="632971"/>
            <a:ext cx="9137650" cy="61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FFCC00"/>
              </a:buClr>
              <a:buSzPct val="70000"/>
            </a:pP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J. </a:t>
            </a:r>
            <a:r>
              <a:rPr lang="en-US" sz="2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Berryhill</a:t>
            </a: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Ph.D</a:t>
            </a:r>
            <a:r>
              <a:rPr lang="en-U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thesis, Dec. 2000 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PRL 89,041802 (2002), </a:t>
            </a:r>
            <a:r>
              <a:rPr lang="en-US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Phys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Rev D66, 12004 (2002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)</a:t>
            </a:r>
          </a:p>
          <a:p>
            <a:pPr marL="342900" lvl="0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FFCC00"/>
              </a:buClr>
              <a:buSzPct val="70000"/>
            </a:pP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(Run I- 86 inverse </a:t>
            </a:r>
            <a:r>
              <a:rPr lang="en-US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pb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)</a:t>
            </a:r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4522" y="4575872"/>
            <a:ext cx="1875835" cy="544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"/>
              </a:spcBef>
            </a:pPr>
            <a:r>
              <a:rPr lang="en-US" sz="2400" dirty="0">
                <a:solidFill>
                  <a:srgbClr val="33CC33"/>
                </a:solidFill>
              </a:rPr>
              <a:t>SM expect</a:t>
            </a:r>
            <a:r>
              <a:rPr lang="en-US" sz="4000" dirty="0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3718561" y="4109875"/>
            <a:ext cx="534376" cy="6383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0" y="19050"/>
            <a:ext cx="9429750" cy="633413"/>
          </a:xfrm>
        </p:spPr>
        <p:txBody>
          <a:bodyPr/>
          <a:lstStyle/>
          <a:p>
            <a:pPr marL="1028700" indent="-1028700">
              <a:lnSpc>
                <a:spcPct val="70000"/>
              </a:lnSpc>
            </a:pPr>
            <a:r>
              <a:rPr lang="en-US" sz="4400" dirty="0">
                <a:solidFill>
                  <a:srgbClr val="FFFF00"/>
                </a:solidFill>
                <a:effectLst/>
              </a:rPr>
              <a:t>Run II 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ee</a:t>
            </a:r>
            <a:r>
              <a:rPr lang="en-US" sz="4400" dirty="0" err="1">
                <a:solidFill>
                  <a:srgbClr val="FFFF00"/>
                </a:solidFill>
                <a:effectLst/>
                <a:latin typeface="Symbol" pitchFamily="18" charset="2"/>
              </a:rPr>
              <a:t>gg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met</a:t>
            </a:r>
            <a:r>
              <a:rPr lang="en-US" sz="4400" dirty="0">
                <a:solidFill>
                  <a:srgbClr val="FFFF00"/>
                </a:solidFill>
                <a:effectLst/>
              </a:rPr>
              <a:t> Event 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Followup</a:t>
            </a:r>
            <a:r>
              <a:rPr lang="en-US" sz="4400" dirty="0">
                <a:solidFill>
                  <a:srgbClr val="FFFF00"/>
                </a:solidFill>
                <a:effectLst/>
              </a:rPr>
              <a:t>: 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l</a:t>
            </a:r>
            <a:r>
              <a:rPr lang="en-US" sz="4400" dirty="0" err="1">
                <a:solidFill>
                  <a:srgbClr val="FFFF00"/>
                </a:solidFill>
                <a:effectLst/>
                <a:latin typeface="Symbol" pitchFamily="18" charset="2"/>
              </a:rPr>
              <a:t>g</a:t>
            </a:r>
            <a:r>
              <a:rPr lang="en-US" sz="4400" dirty="0" err="1">
                <a:solidFill>
                  <a:srgbClr val="FFFF00"/>
                </a:solidFill>
                <a:effectLst/>
              </a:rPr>
              <a:t>+X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-17463" y="852488"/>
            <a:ext cx="9144001" cy="67095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dirty="0"/>
              <a:t>In </a:t>
            </a:r>
            <a:r>
              <a:rPr lang="en-US" sz="4000" dirty="0" err="1">
                <a:latin typeface="Symbol" pitchFamily="18" charset="2"/>
              </a:rPr>
              <a:t>g</a:t>
            </a:r>
            <a:r>
              <a:rPr lang="en-US" sz="4000" dirty="0" err="1"/>
              <a:t>-l+X</a:t>
            </a:r>
            <a:r>
              <a:rPr lang="en-US" sz="4000" dirty="0"/>
              <a:t>  we found a 2.7s excess over SM.  What to do?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Decided to repeat the analysis in Run II with the SAME (published) </a:t>
            </a:r>
            <a:r>
              <a:rPr lang="en-US" dirty="0" smtClean="0">
                <a:solidFill>
                  <a:srgbClr val="FFFF00"/>
                </a:solidFill>
              </a:rPr>
              <a:t>cuts--          forces 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to be </a:t>
            </a:r>
            <a:r>
              <a:rPr lang="en-US" i="1" dirty="0" smtClean="0">
                <a:solidFill>
                  <a:srgbClr val="FF0000"/>
                </a:solidFill>
              </a:rPr>
              <a:t>a priori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rgbClr val="FFFF00"/>
                </a:solidFill>
              </a:rPr>
              <a:t>Only way to test.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Note- </a:t>
            </a:r>
            <a:r>
              <a:rPr lang="en-US" dirty="0">
                <a:solidFill>
                  <a:srgbClr val="FF6600"/>
                </a:solidFill>
              </a:rPr>
              <a:t>NOT optimized for GMSB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but is unchanged from Run I selection (we had to argue this with the CDF </a:t>
            </a:r>
            <a:r>
              <a:rPr lang="en-US" dirty="0" err="1" smtClean="0">
                <a:solidFill>
                  <a:srgbClr val="FFFF00"/>
                </a:solidFill>
              </a:rPr>
              <a:t>collab</a:t>
            </a:r>
            <a:r>
              <a:rPr lang="en-US" dirty="0" smtClean="0">
                <a:solidFill>
                  <a:srgbClr val="FFFF00"/>
                </a:solidFill>
              </a:rPr>
              <a:t>.).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dirty="0"/>
              <a:t>CDF Run I PRL: </a:t>
            </a:r>
            <a:r>
              <a:rPr lang="en-US" i="1" dirty="0"/>
              <a:t>..”</a:t>
            </a:r>
            <a:r>
              <a:rPr lang="en-US" i="1" dirty="0">
                <a:latin typeface="Arial Rounded MT Bold" pitchFamily="34" charset="0"/>
              </a:rPr>
              <a:t>an interesting result, but … not a compelling observation of new physics. We look forward to more data</a:t>
            </a:r>
            <a:r>
              <a:rPr lang="en-US" i="1" dirty="0" smtClean="0">
                <a:latin typeface="Arial Rounded MT Bold" pitchFamily="34" charset="0"/>
              </a:rPr>
              <a:t>…”     </a:t>
            </a:r>
            <a:r>
              <a:rPr lang="en-US" dirty="0" smtClean="0">
                <a:solidFill>
                  <a:schemeClr val="bg2"/>
                </a:solidFill>
                <a:latin typeface="Arial Rounded MT Bold" pitchFamily="34" charset="0"/>
              </a:rPr>
              <a:t>(am proud of this- not so easy)</a:t>
            </a:r>
            <a:endParaRPr lang="en-US" dirty="0">
              <a:solidFill>
                <a:schemeClr val="bg2"/>
              </a:solidFill>
              <a:latin typeface="Arial Rounded MT Bold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4000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" y="0"/>
            <a:ext cx="9144000" cy="549275"/>
          </a:xfrm>
        </p:spPr>
        <p:txBody>
          <a:bodyPr/>
          <a:lstStyle/>
          <a:p>
            <a:pPr marL="1028700" indent="-1028700"/>
            <a:r>
              <a:rPr lang="en-US" sz="4400">
                <a:effectLst/>
              </a:rPr>
              <a:t>Run II eeggmet Event Followup</a:t>
            </a:r>
            <a:endParaRPr lang="en-US">
              <a:effectLst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0" y="549275"/>
            <a:ext cx="97377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/>
              <a:t> Andrei Loginov repeated the lgmet analysis- same cuts (no optimization- kept it truly a priori. </a:t>
            </a:r>
            <a:endParaRPr lang="en-US" sz="2400" baseline="30000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539106" y="1191432"/>
            <a:ext cx="8109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CC33"/>
                </a:solidFill>
              </a:rPr>
              <a:t>Run II: 929 pb-1 at 1.96 </a:t>
            </a:r>
            <a:r>
              <a:rPr lang="en-US" sz="2000" b="1" dirty="0" err="1">
                <a:solidFill>
                  <a:srgbClr val="33CC33"/>
                </a:solidFill>
              </a:rPr>
              <a:t>TeV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vs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Run I: 86 pb-1 at 1.8 </a:t>
            </a:r>
            <a:r>
              <a:rPr lang="en-US" sz="2000" b="1" dirty="0" err="1">
                <a:solidFill>
                  <a:schemeClr val="hlink"/>
                </a:solidFill>
              </a:rPr>
              <a:t>TeV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75465" name="Picture 9" descr="andrei_cu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" y="1752600"/>
            <a:ext cx="8251826" cy="48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579120" y="5775960"/>
            <a:ext cx="6065520" cy="15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94360" y="6547337"/>
            <a:ext cx="6065520" cy="152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94360" y="3779520"/>
            <a:ext cx="106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" y="0"/>
            <a:ext cx="9144000" cy="549275"/>
          </a:xfrm>
        </p:spPr>
        <p:txBody>
          <a:bodyPr/>
          <a:lstStyle/>
          <a:p>
            <a:pPr marL="1028700" indent="-1028700"/>
            <a:r>
              <a:rPr lang="en-US" sz="4400">
                <a:effectLst/>
              </a:rPr>
              <a:t>Run II eeggmet Event Followup</a:t>
            </a:r>
            <a:endParaRPr lang="en-US">
              <a:effectLst/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5334000" y="360164"/>
            <a:ext cx="3692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CC33"/>
                </a:solidFill>
              </a:rPr>
              <a:t>Run II: 929 pb-1 at 1.96 </a:t>
            </a:r>
            <a:r>
              <a:rPr lang="en-US" sz="1800" b="1" dirty="0" err="1" smtClean="0">
                <a:solidFill>
                  <a:srgbClr val="33CC33"/>
                </a:solidFill>
              </a:rPr>
              <a:t>TeV</a:t>
            </a:r>
            <a:endParaRPr lang="en-US" sz="1800" b="1" dirty="0">
              <a:solidFill>
                <a:srgbClr val="33CC33"/>
              </a:solidFill>
            </a:endParaRPr>
          </a:p>
        </p:txBody>
      </p:sp>
      <p:pic>
        <p:nvPicPr>
          <p:cNvPr id="275468" name="Picture 12" descr="andrei_plot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8" y="3627120"/>
            <a:ext cx="5508311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7" name="Picture 11" descr="andrei_tab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1193" r="3194" b="3345"/>
          <a:stretch/>
        </p:blipFill>
        <p:spPr bwMode="auto">
          <a:xfrm>
            <a:off x="24407" y="729495"/>
            <a:ext cx="5757380" cy="31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70" name="Oval 14"/>
          <p:cNvSpPr>
            <a:spLocks noChangeArrowheads="1"/>
          </p:cNvSpPr>
          <p:nvPr/>
        </p:nvSpPr>
        <p:spPr bwMode="auto">
          <a:xfrm>
            <a:off x="2125182" y="2885758"/>
            <a:ext cx="4031778" cy="109378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5000" y="901893"/>
            <a:ext cx="34572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70000"/>
              </a:lnSpc>
              <a:spcBef>
                <a:spcPct val="30000"/>
              </a:spcBef>
              <a:buClr>
                <a:srgbClr val="FFCC00"/>
              </a:buClr>
              <a:buSzPct val="70000"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A. </a:t>
            </a:r>
            <a:r>
              <a:rPr lang="en-US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Loginov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ITEP PhD thesis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,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Phys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Rev 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D75, 11201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(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2007)</a:t>
            </a:r>
            <a:endParaRPr lang="en-US" sz="1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07" y="4456113"/>
            <a:ext cx="3611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`</a:t>
            </a:r>
            <a:r>
              <a:rPr lang="en-US" sz="2800" dirty="0" err="1" smtClean="0">
                <a:solidFill>
                  <a:srgbClr val="FFFF00"/>
                </a:solidFill>
              </a:rPr>
              <a:t>Anomally</a:t>
            </a:r>
            <a:r>
              <a:rPr lang="en-US" sz="2800" dirty="0" smtClean="0">
                <a:solidFill>
                  <a:srgbClr val="FFFF00"/>
                </a:solidFill>
              </a:rPr>
              <a:t>’ went away- should have gotten stronger if real- key is SM expectation (</a:t>
            </a:r>
            <a:r>
              <a:rPr lang="en-US" sz="2800" dirty="0" err="1" smtClean="0">
                <a:solidFill>
                  <a:srgbClr val="FFFF00"/>
                </a:solidFill>
              </a:rPr>
              <a:t>Uli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407919" y="3844129"/>
            <a:ext cx="495177" cy="61198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91F-473E-4400-BE3F-F3324F3AEF59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4EF73-183B-4FC6-A89B-0924E7393BFF}" type="slidenum">
              <a:rPr lang="en-US"/>
              <a:pPr/>
              <a:t>17</a:t>
            </a:fld>
            <a:endParaRPr lang="en-US"/>
          </a:p>
        </p:txBody>
      </p:sp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618736"/>
            <a:ext cx="4014787" cy="641350"/>
          </a:xfrm>
        </p:spPr>
        <p:txBody>
          <a:bodyPr/>
          <a:lstStyle/>
          <a:p>
            <a:pPr marL="342900" lvl="0" indent="-342900" algn="l">
              <a:lnSpc>
                <a:spcPct val="70000"/>
              </a:lnSpc>
              <a:spcBef>
                <a:spcPct val="30000"/>
              </a:spcBef>
              <a:buClr>
                <a:srgbClr val="FFCC00"/>
              </a:buClr>
              <a:buSzPct val="70000"/>
            </a:pPr>
            <a:r>
              <a:rPr lang="en-US" sz="2000" dirty="0" smtClean="0">
                <a:solidFill>
                  <a:srgbClr val="FFFFFF"/>
                </a:solidFill>
                <a:ea typeface="+mn-ea"/>
                <a:cs typeface="+mn-cs"/>
              </a:rPr>
              <a:t>Irina </a:t>
            </a:r>
            <a:r>
              <a:rPr lang="en-US" sz="2000" dirty="0" err="1" smtClean="0">
                <a:solidFill>
                  <a:srgbClr val="FFFFFF"/>
                </a:solidFill>
                <a:ea typeface="+mn-ea"/>
                <a:cs typeface="+mn-cs"/>
              </a:rPr>
              <a:t>Shreyber</a:t>
            </a:r>
            <a:r>
              <a:rPr lang="en-US" sz="2000" dirty="0" smtClean="0">
                <a:solidFill>
                  <a:srgbClr val="FFFFFF"/>
                </a:solidFill>
                <a:ea typeface="+mn-ea"/>
                <a:cs typeface="+mn-cs"/>
              </a:rPr>
              <a:t>  </a:t>
            </a:r>
            <a:r>
              <a:rPr lang="en-US" sz="2000" dirty="0" err="1">
                <a:solidFill>
                  <a:srgbClr val="FFFFFF"/>
                </a:solidFill>
                <a:ea typeface="+mn-ea"/>
                <a:cs typeface="+mn-cs"/>
              </a:rPr>
              <a:t>Ph.D</a:t>
            </a:r>
            <a:r>
              <a:rPr lang="en-US" sz="2000" dirty="0">
                <a:solidFill>
                  <a:srgbClr val="FFFFFF"/>
                </a:solidFill>
                <a:ea typeface="+mn-ea"/>
                <a:cs typeface="+mn-cs"/>
              </a:rPr>
              <a:t> thesis,  </a:t>
            </a:r>
            <a:r>
              <a:rPr lang="en-US" sz="16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sz="1600" dirty="0" smtClean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ea typeface="+mn-ea"/>
                <a:cs typeface="+mn-cs"/>
              </a:rPr>
              <a:t>Phys</a:t>
            </a:r>
            <a:r>
              <a:rPr lang="en-US" sz="1600" dirty="0">
                <a:solidFill>
                  <a:srgbClr val="FFFFFF"/>
                </a:solidFill>
                <a:ea typeface="+mn-ea"/>
                <a:cs typeface="+mn-cs"/>
              </a:rPr>
              <a:t> Rev </a:t>
            </a:r>
            <a:r>
              <a:rPr lang="en-US" sz="1600" dirty="0" smtClean="0">
                <a:solidFill>
                  <a:srgbClr val="FFFFFF"/>
                </a:solidFill>
                <a:ea typeface="+mn-ea"/>
                <a:cs typeface="+mn-cs"/>
              </a:rPr>
              <a:t>D80, 1 </a:t>
            </a:r>
            <a:r>
              <a:rPr lang="en-US" sz="1600" dirty="0">
                <a:solidFill>
                  <a:srgbClr val="FFFFFF"/>
                </a:solidFill>
                <a:ea typeface="+mn-ea"/>
                <a:cs typeface="+mn-cs"/>
              </a:rPr>
              <a:t>(</a:t>
            </a:r>
            <a:r>
              <a:rPr lang="en-US" sz="1600" dirty="0" smtClean="0">
                <a:solidFill>
                  <a:srgbClr val="FFFFFF"/>
                </a:solidFill>
                <a:ea typeface="+mn-ea"/>
                <a:cs typeface="+mn-cs"/>
              </a:rPr>
              <a:t>2009)</a:t>
            </a:r>
            <a:endParaRPr lang="en-US" sz="1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80582" name="Picture 6" descr="irina_lgbmet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55" y="536575"/>
            <a:ext cx="5216525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3" name="Picture 7" descr="irina_ttg_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05" y="3812858"/>
            <a:ext cx="5141913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-18733" y="1416685"/>
            <a:ext cx="3970338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Irina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Shreyber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and Andrei: 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start with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lgamma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-met: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 requirement of a b-quark: e 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m, 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b+X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342900" indent="-342900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(nice channel for BSM)</a:t>
            </a:r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-174625" y="4493930"/>
            <a:ext cx="41449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Then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add requirement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for &gt;=3 jets+ large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Ht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to look for SM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radiative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top decays: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ttbar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+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806732" y="4493930"/>
            <a:ext cx="207248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802289" y="2481897"/>
            <a:ext cx="207248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498080" y="6202679"/>
            <a:ext cx="1645920" cy="65532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64" y="-64691"/>
            <a:ext cx="9112250" cy="12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kern="0" dirty="0" err="1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ttbar+Gamma</a:t>
            </a:r>
            <a:r>
              <a:rPr lang="en-US" sz="4000" b="1" kern="0" dirty="0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: Adding a b-quark, &gt;=3 jets, and large </a:t>
            </a:r>
            <a:r>
              <a:rPr lang="en-US" sz="4000" b="1" kern="0" dirty="0" err="1">
                <a:solidFill>
                  <a:srgbClr val="FFFF00"/>
                </a:solidFill>
                <a:latin typeface="Garamond"/>
                <a:ea typeface="+mj-ea"/>
                <a:cs typeface="+mj-cs"/>
              </a:rPr>
              <a:t>Ht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DDFC-B4D5-437F-8149-0B887C832CAF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29067-1F71-4160-8404-531B3EB68083}" type="slidenum">
              <a:rPr lang="en-US"/>
              <a:pPr/>
              <a:t>18</a:t>
            </a:fld>
            <a:endParaRPr lang="en-US"/>
          </a:p>
        </p:txBody>
      </p:sp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90500"/>
            <a:ext cx="9144000" cy="64135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ffectLst/>
              </a:rPr>
              <a:t>ttbar+Gamma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9556" name="Picture 4" descr="irina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919163"/>
            <a:ext cx="415925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984750" y="4133850"/>
            <a:ext cx="4052570" cy="1830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</a:rPr>
              <a:t>No </a:t>
            </a:r>
            <a:r>
              <a:rPr lang="en-US" sz="2800" b="1" dirty="0" smtClean="0">
                <a:solidFill>
                  <a:srgbClr val="FFFF00"/>
                </a:solidFill>
              </a:rPr>
              <a:t>surprises- </a:t>
            </a:r>
            <a:r>
              <a:rPr lang="en-US" sz="2800" b="1" dirty="0">
                <a:solidFill>
                  <a:srgbClr val="FFFF00"/>
                </a:solidFill>
              </a:rPr>
              <a:t>nothing really heavy, wild, or odd-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Consistent </a:t>
            </a:r>
            <a:r>
              <a:rPr lang="en-US" sz="2800" b="1" dirty="0">
                <a:solidFill>
                  <a:srgbClr val="FFFF00"/>
                </a:solidFill>
              </a:rPr>
              <a:t>with </a:t>
            </a:r>
            <a:r>
              <a:rPr lang="en-US" sz="2800" b="1" dirty="0" err="1">
                <a:solidFill>
                  <a:srgbClr val="FFFF00"/>
                </a:solidFill>
              </a:rPr>
              <a:t>ttbargamma</a:t>
            </a:r>
            <a:r>
              <a:rPr lang="en-US" sz="2800" b="1" dirty="0">
                <a:solidFill>
                  <a:srgbClr val="FFFF00"/>
                </a:solidFill>
              </a:rPr>
              <a:t> =0.15+-0.08 </a:t>
            </a:r>
            <a:r>
              <a:rPr lang="en-US" sz="2800" b="1" dirty="0" err="1">
                <a:solidFill>
                  <a:srgbClr val="FFFF00"/>
                </a:solidFill>
              </a:rPr>
              <a:t>pb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(80 </a:t>
            </a:r>
            <a:r>
              <a:rPr lang="en-US" sz="2800" b="1" dirty="0" err="1" smtClean="0">
                <a:solidFill>
                  <a:srgbClr val="FFFF00"/>
                </a:solidFill>
              </a:rPr>
              <a:t>fb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(!))</a:t>
            </a:r>
            <a:endParaRPr lang="en-US" sz="28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79563" name="Picture 11" descr="ttbar_ttbar_photon_cross_s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7726" b="8504"/>
          <a:stretch>
            <a:fillRect/>
          </a:stretch>
        </p:blipFill>
        <p:spPr bwMode="auto">
          <a:xfrm>
            <a:off x="0" y="2955925"/>
            <a:ext cx="4873625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5" name="Line 13"/>
          <p:cNvSpPr>
            <a:spLocks noChangeShapeType="1"/>
          </p:cNvSpPr>
          <p:nvPr/>
        </p:nvSpPr>
        <p:spPr bwMode="auto">
          <a:xfrm flipH="1" flipV="1">
            <a:off x="1655763" y="5975350"/>
            <a:ext cx="2347912" cy="550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4129088" y="6353175"/>
            <a:ext cx="479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t</a:t>
            </a:r>
            <a:r>
              <a:rPr lang="en-US" sz="2400" dirty="0" err="1" smtClean="0"/>
              <a:t>tbar</a:t>
            </a:r>
            <a:r>
              <a:rPr lang="en-US" sz="2400" dirty="0" smtClean="0"/>
              <a:t>-gamma cross-section (?)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0812" y="8578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Irina </a:t>
            </a:r>
            <a:r>
              <a:rPr lang="en-US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Shreyber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, ITEP  </a:t>
            </a:r>
            <a:r>
              <a:rPr lang="en-US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Ph.D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thesis, 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/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Phys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Rev 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D80, 1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(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2009)</a:t>
            </a:r>
          </a:p>
          <a:p>
            <a:r>
              <a:rPr lang="en-U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1.9 pb</a:t>
            </a:r>
            <a:r>
              <a:rPr lang="en-US" sz="2000" b="1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-1</a:t>
            </a:r>
            <a:endParaRPr lang="en-US" sz="4400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1" y="646620"/>
            <a:ext cx="7202424" cy="56041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DDFC-B4D5-437F-8149-0B887C832CAF}" type="datetime1">
              <a:rPr lang="en-US"/>
              <a:pPr/>
              <a:t>9/23/2011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29067-1F71-4160-8404-531B3EB68083}" type="slidenum">
              <a:rPr lang="en-US"/>
              <a:pPr/>
              <a:t>19</a:t>
            </a:fld>
            <a:endParaRPr lang="en-US"/>
          </a:p>
        </p:txBody>
      </p:sp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2860"/>
            <a:ext cx="9144000" cy="641350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effectLst/>
              </a:rPr>
              <a:t>t</a:t>
            </a:r>
            <a:r>
              <a:rPr lang="en-US" sz="4000" dirty="0" err="1" smtClean="0">
                <a:solidFill>
                  <a:schemeClr val="tx1"/>
                </a:solidFill>
                <a:effectLst/>
              </a:rPr>
              <a:t>tbar+Gamma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:- next student…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 flipV="1">
            <a:off x="1651190" y="4456110"/>
            <a:ext cx="2128329" cy="19508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94074" y="4605473"/>
            <a:ext cx="25298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Cross-section (!)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53235"/>
            <a:ext cx="16511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Ben </a:t>
            </a:r>
            <a:r>
              <a:rPr lang="en-US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Auerbach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, Yale </a:t>
            </a:r>
            <a:r>
              <a:rPr lang="en-US" sz="20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Ph.D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thesis, 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/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submitted to </a:t>
            </a:r>
            <a:r>
              <a:rPr lang="en-US" sz="16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Phys</a:t>
            </a:r>
            <a:r>
              <a: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 Rev D (2011)</a:t>
            </a:r>
          </a:p>
          <a:p>
            <a:r>
              <a:rPr lang="en-US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6pb</a:t>
            </a:r>
            <a:r>
              <a:rPr lang="en-US" sz="2000" b="1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+mj-cs"/>
              </a:rPr>
              <a:t>-1</a:t>
            </a:r>
            <a:endParaRPr lang="en-US" sz="4400" baseline="30000" dirty="0">
              <a:solidFill>
                <a:srgbClr val="FFFF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4053838" y="4706063"/>
            <a:ext cx="3886202" cy="280432"/>
          </a:xfrm>
          <a:prstGeom prst="lin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1599" y="4400678"/>
            <a:ext cx="881973" cy="4616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 smtClean="0">
                <a:solidFill>
                  <a:srgbClr val="00B0F0"/>
                </a:solidFill>
              </a:rPr>
              <a:t>ratio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074" y="6193235"/>
            <a:ext cx="8467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Note </a:t>
            </a:r>
            <a:r>
              <a:rPr lang="en-US" sz="3200" dirty="0" err="1" smtClean="0">
                <a:solidFill>
                  <a:srgbClr val="FFFF00"/>
                </a:solidFill>
              </a:rPr>
              <a:t>Uli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tt</a:t>
            </a:r>
            <a:r>
              <a:rPr lang="en-US" sz="3200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3200" dirty="0" smtClean="0">
                <a:solidFill>
                  <a:srgbClr val="FFFF00"/>
                </a:solidFill>
              </a:rPr>
              <a:t> paper- also control for </a:t>
            </a:r>
            <a:r>
              <a:rPr lang="en-US" sz="3200" dirty="0" err="1" smtClean="0">
                <a:solidFill>
                  <a:srgbClr val="FFFF00"/>
                </a:solidFill>
              </a:rPr>
              <a:t>ttbar</a:t>
            </a:r>
            <a:r>
              <a:rPr lang="en-US" sz="3200" dirty="0" err="1">
                <a:solidFill>
                  <a:srgbClr val="FFFF00"/>
                </a:solidFill>
              </a:rPr>
              <a:t>H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45"/>
            <a:ext cx="9144000" cy="641350"/>
          </a:xfrm>
        </p:spPr>
        <p:txBody>
          <a:bodyPr/>
          <a:lstStyle/>
          <a:p>
            <a:r>
              <a:rPr lang="en-US" sz="5400" dirty="0" err="1" smtClean="0"/>
              <a:t>Uli</a:t>
            </a:r>
            <a:r>
              <a:rPr lang="en-US" sz="5400" dirty="0" smtClean="0"/>
              <a:t> Understood- test the SM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omic Sans MS" pitchFamily="66" charset="0"/>
              </a:rPr>
              <a:t>The identification of new phenomena is only possible if there are precise SM predictions- </a:t>
            </a:r>
            <a:r>
              <a:rPr lang="en-US" sz="4000" dirty="0" err="1" smtClean="0">
                <a:latin typeface="Comic Sans MS" pitchFamily="66" charset="0"/>
              </a:rPr>
              <a:t>Uli’s</a:t>
            </a:r>
            <a:r>
              <a:rPr lang="en-US" sz="4000" dirty="0" smtClean="0">
                <a:latin typeface="Comic Sans MS" pitchFamily="66" charset="0"/>
              </a:rPr>
              <a:t> forte</a:t>
            </a:r>
          </a:p>
          <a:p>
            <a:pPr marL="0" indent="0">
              <a:buNone/>
            </a:pPr>
            <a:endParaRPr lang="en-US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" y="5819954"/>
            <a:ext cx="8976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00"/>
                </a:solidFill>
              </a:rPr>
              <a:t>We depended on </a:t>
            </a:r>
            <a:r>
              <a:rPr lang="en-US" sz="4400" dirty="0" err="1">
                <a:solidFill>
                  <a:srgbClr val="FFFF00"/>
                </a:solidFill>
              </a:rPr>
              <a:t>Uli</a:t>
            </a:r>
            <a:r>
              <a:rPr lang="en-US" sz="4400" dirty="0">
                <a:solidFill>
                  <a:srgbClr val="FFFF00"/>
                </a:solidFill>
              </a:rPr>
              <a:t> for guidance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1" y="2208014"/>
            <a:ext cx="4110035" cy="3078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208014"/>
            <a:ext cx="2129790" cy="3218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1026" y="2519422"/>
            <a:ext cx="1954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Task: identify</a:t>
            </a:r>
          </a:p>
          <a:p>
            <a:r>
              <a:rPr lang="en-US" sz="3200" dirty="0" smtClean="0"/>
              <a:t>1 in 10</a:t>
            </a:r>
            <a:r>
              <a:rPr lang="en-US" sz="3200" baseline="30000" dirty="0" smtClean="0"/>
              <a:t>14</a:t>
            </a:r>
            <a:r>
              <a:rPr lang="en-US" sz="3200" dirty="0" smtClean="0"/>
              <a:t> of these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52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F37-463B-4C95-8075-A90C47CB3595}" type="datetime1">
              <a:rPr lang="en-US"/>
              <a:pPr/>
              <a:t>9/23/2011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657A0-EC50-4CD6-B805-872B73E9EADE}" type="slidenum">
              <a:rPr lang="en-US"/>
              <a:pPr/>
              <a:t>20</a:t>
            </a:fld>
            <a:endParaRPr lang="en-US"/>
          </a:p>
        </p:txBody>
      </p:sp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26720" y="15240"/>
            <a:ext cx="9966960" cy="806450"/>
          </a:xfrm>
        </p:spPr>
        <p:txBody>
          <a:bodyPr/>
          <a:lstStyle/>
          <a:p>
            <a:r>
              <a:rPr lang="en-US" sz="3600" dirty="0" smtClean="0"/>
              <a:t>Now for something wild and alas: Run </a:t>
            </a:r>
            <a:r>
              <a:rPr lang="en-US" sz="3600" dirty="0"/>
              <a:t>I: </a:t>
            </a:r>
            <a:r>
              <a:rPr lang="en-US" sz="3600" dirty="0" smtClean="0"/>
              <a:t>the </a:t>
            </a:r>
            <a:r>
              <a:rPr lang="en-US" sz="3600" dirty="0" err="1" smtClean="0"/>
              <a:t>Eeggmet</a:t>
            </a:r>
            <a:r>
              <a:rPr lang="en-US" sz="3600" dirty="0" smtClean="0"/>
              <a:t> </a:t>
            </a:r>
            <a:r>
              <a:rPr lang="en-US" sz="3600" dirty="0"/>
              <a:t>event  and the </a:t>
            </a:r>
            <a:r>
              <a:rPr lang="en-US" sz="3600" dirty="0" err="1"/>
              <a:t>gbjmet</a:t>
            </a:r>
            <a:r>
              <a:rPr lang="en-US" sz="3600" dirty="0"/>
              <a:t> signature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3488" y="2463483"/>
            <a:ext cx="4100512" cy="447833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/>
              </a:rPr>
              <a:t>This was a priori- selected cone=1.0 for 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dijet</a:t>
            </a:r>
            <a:r>
              <a:rPr lang="en-US" b="1" dirty="0">
                <a:solidFill>
                  <a:srgbClr val="FFFF00"/>
                </a:solidFill>
                <a:effectLst/>
              </a:rPr>
              <a:t> mass from UA2 W -&gt;</a:t>
            </a:r>
            <a:r>
              <a:rPr lang="en-US" b="1" dirty="0" err="1">
                <a:solidFill>
                  <a:srgbClr val="FFFF00"/>
                </a:solidFill>
                <a:effectLst/>
              </a:rPr>
              <a:t>jj</a:t>
            </a:r>
            <a:r>
              <a:rPr lang="en-US" b="1" dirty="0">
                <a:solidFill>
                  <a:srgbClr val="FFFF00"/>
                </a:solidFill>
                <a:effectLst/>
              </a:rPr>
              <a:t> detection</a:t>
            </a:r>
          </a:p>
          <a:p>
            <a:r>
              <a:rPr lang="en-US" b="1" dirty="0">
                <a:effectLst/>
              </a:rPr>
              <a:t>We got excited (even Gordy)- but data not robust to changing cuts, and too little statistics to be sure…</a:t>
            </a:r>
          </a:p>
        </p:txBody>
      </p:sp>
      <p:pic>
        <p:nvPicPr>
          <p:cNvPr id="258054" name="Picture 6" descr="ray_bump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044" r="13983" b="33160"/>
          <a:stretch>
            <a:fillRect/>
          </a:stretch>
        </p:blipFill>
        <p:spPr bwMode="auto">
          <a:xfrm>
            <a:off x="331788" y="2312988"/>
            <a:ext cx="4192587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1111250" y="742315"/>
            <a:ext cx="6826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Gordy Kane suggested looking for  C2N2-&gt; stopb</a:t>
            </a:r>
            <a:r>
              <a:rPr lang="en-US" sz="2800" dirty="0">
                <a:latin typeface="Symbol" pitchFamily="18" charset="2"/>
              </a:rPr>
              <a:t>g</a:t>
            </a:r>
            <a:r>
              <a:rPr lang="en-US" sz="2800" dirty="0"/>
              <a:t>N1-&gt;</a:t>
            </a:r>
            <a:r>
              <a:rPr lang="en-US" sz="2800" dirty="0" err="1"/>
              <a:t>bc</a:t>
            </a:r>
            <a:r>
              <a:rPr lang="en-US" sz="2800" dirty="0" err="1">
                <a:latin typeface="Symbol" pitchFamily="18" charset="2"/>
              </a:rPr>
              <a:t>g</a:t>
            </a:r>
            <a:r>
              <a:rPr lang="en-US" sz="2800" dirty="0" err="1"/>
              <a:t>met</a:t>
            </a:r>
            <a:endParaRPr lang="en-US" sz="2800" dirty="0"/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2721451" y="2790190"/>
            <a:ext cx="21553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BUMP(!)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 flipH="1">
            <a:off x="2104231" y="3106321"/>
            <a:ext cx="647700" cy="33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181356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found a big bump(!)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32-Point Star 2"/>
          <p:cNvSpPr/>
          <p:nvPr/>
        </p:nvSpPr>
        <p:spPr bwMode="auto">
          <a:xfrm>
            <a:off x="1920240" y="264990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32-Point Star 11"/>
          <p:cNvSpPr/>
          <p:nvPr/>
        </p:nvSpPr>
        <p:spPr bwMode="auto">
          <a:xfrm>
            <a:off x="670560" y="516450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32-Point Star 12"/>
          <p:cNvSpPr/>
          <p:nvPr/>
        </p:nvSpPr>
        <p:spPr bwMode="auto">
          <a:xfrm>
            <a:off x="754380" y="475302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849630" y="488539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32-Point Star 14"/>
          <p:cNvSpPr/>
          <p:nvPr/>
        </p:nvSpPr>
        <p:spPr bwMode="auto">
          <a:xfrm>
            <a:off x="1027430" y="571314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32-Point Star 15"/>
          <p:cNvSpPr/>
          <p:nvPr/>
        </p:nvSpPr>
        <p:spPr bwMode="auto">
          <a:xfrm>
            <a:off x="1118870" y="516450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32-Point Star 16"/>
          <p:cNvSpPr/>
          <p:nvPr/>
        </p:nvSpPr>
        <p:spPr bwMode="auto">
          <a:xfrm>
            <a:off x="1264920" y="501630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32-Point Star 17"/>
          <p:cNvSpPr/>
          <p:nvPr/>
        </p:nvSpPr>
        <p:spPr bwMode="auto">
          <a:xfrm>
            <a:off x="1424940" y="5016306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32-Point Star 18"/>
          <p:cNvSpPr/>
          <p:nvPr/>
        </p:nvSpPr>
        <p:spPr bwMode="auto">
          <a:xfrm>
            <a:off x="1508760" y="543882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32-Point Star 19"/>
          <p:cNvSpPr/>
          <p:nvPr/>
        </p:nvSpPr>
        <p:spPr bwMode="auto">
          <a:xfrm>
            <a:off x="1790700" y="371670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32-Point Star 20"/>
          <p:cNvSpPr/>
          <p:nvPr/>
        </p:nvSpPr>
        <p:spPr bwMode="auto">
          <a:xfrm>
            <a:off x="2047081" y="4353660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32-Point Star 21"/>
          <p:cNvSpPr/>
          <p:nvPr/>
        </p:nvSpPr>
        <p:spPr bwMode="auto">
          <a:xfrm>
            <a:off x="2146141" y="523464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32-Point Star 22"/>
          <p:cNvSpPr/>
          <p:nvPr/>
        </p:nvSpPr>
        <p:spPr bwMode="auto">
          <a:xfrm>
            <a:off x="2234326" y="5345529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2386171" y="523464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32-Point Star 24"/>
          <p:cNvSpPr/>
          <p:nvPr/>
        </p:nvSpPr>
        <p:spPr bwMode="auto">
          <a:xfrm>
            <a:off x="2520076" y="523464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32-Point Star 25"/>
          <p:cNvSpPr/>
          <p:nvPr/>
        </p:nvSpPr>
        <p:spPr bwMode="auto">
          <a:xfrm>
            <a:off x="2679541" y="5234646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32-Point Star 26"/>
          <p:cNvSpPr/>
          <p:nvPr/>
        </p:nvSpPr>
        <p:spPr bwMode="auto">
          <a:xfrm>
            <a:off x="2729071" y="5415671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32-Point Star 27"/>
          <p:cNvSpPr/>
          <p:nvPr/>
        </p:nvSpPr>
        <p:spPr bwMode="auto">
          <a:xfrm>
            <a:off x="2861310" y="5118199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32-Point Star 28"/>
          <p:cNvSpPr/>
          <p:nvPr/>
        </p:nvSpPr>
        <p:spPr bwMode="auto">
          <a:xfrm>
            <a:off x="2987040" y="4893310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32-Point Star 29"/>
          <p:cNvSpPr/>
          <p:nvPr/>
        </p:nvSpPr>
        <p:spPr bwMode="auto">
          <a:xfrm>
            <a:off x="1905000" y="2649905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32-Point Star 30"/>
          <p:cNvSpPr/>
          <p:nvPr/>
        </p:nvSpPr>
        <p:spPr bwMode="auto">
          <a:xfrm>
            <a:off x="3117691" y="5056162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32-Point Star 31"/>
          <p:cNvSpPr/>
          <p:nvPr/>
        </p:nvSpPr>
        <p:spPr bwMode="auto">
          <a:xfrm>
            <a:off x="3250248" y="4823167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32-Point Star 32"/>
          <p:cNvSpPr/>
          <p:nvPr/>
        </p:nvSpPr>
        <p:spPr bwMode="auto">
          <a:xfrm>
            <a:off x="3365659" y="5226733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32-Point Star 33"/>
          <p:cNvSpPr/>
          <p:nvPr/>
        </p:nvSpPr>
        <p:spPr bwMode="auto">
          <a:xfrm>
            <a:off x="3464719" y="5182091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32-Point Star 34"/>
          <p:cNvSpPr/>
          <p:nvPr/>
        </p:nvSpPr>
        <p:spPr bwMode="auto">
          <a:xfrm>
            <a:off x="3557270" y="5041806"/>
            <a:ext cx="83820" cy="140285"/>
          </a:xfrm>
          <a:prstGeom prst="star32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48" y="2353211"/>
            <a:ext cx="13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 events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4979" y="6259513"/>
            <a:ext cx="134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M(</a:t>
            </a:r>
            <a:r>
              <a:rPr lang="en-US" sz="2000" dirty="0" err="1" smtClean="0">
                <a:solidFill>
                  <a:srgbClr val="FF0000"/>
                </a:solidFill>
              </a:rPr>
              <a:t>b,jet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182D-A27B-49B7-8FF1-87620B75F104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21BA83-B5F7-4F19-880C-C7C49144C881}" type="slidenum">
              <a:rPr lang="en-US"/>
              <a:pPr/>
              <a:t>21</a:t>
            </a:fld>
            <a:endParaRPr lang="en-US"/>
          </a:p>
        </p:txBody>
      </p:sp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"/>
            <a:ext cx="9144000" cy="568325"/>
          </a:xfrm>
        </p:spPr>
        <p:txBody>
          <a:bodyPr/>
          <a:lstStyle/>
          <a:p>
            <a:r>
              <a:rPr lang="en-US"/>
              <a:t>Run I: gbjmet signature cont.</a:t>
            </a:r>
          </a:p>
        </p:txBody>
      </p:sp>
      <p:pic>
        <p:nvPicPr>
          <p:cNvPr id="259076" name="Picture 4" descr="ray_bumps_deltar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1" t="17166" r="12106" b="28340"/>
          <a:stretch>
            <a:fillRect/>
          </a:stretch>
        </p:blipFill>
        <p:spPr bwMode="auto">
          <a:xfrm>
            <a:off x="4763" y="1150938"/>
            <a:ext cx="4291012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7" name="Picture 5" descr="ray_bumps_deltar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14787" r="12155" b="32251"/>
          <a:stretch>
            <a:fillRect/>
          </a:stretch>
        </p:blipFill>
        <p:spPr bwMode="auto">
          <a:xfrm>
            <a:off x="4394200" y="1174750"/>
            <a:ext cx="4752975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04825" y="5627688"/>
            <a:ext cx="3530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2800"/>
              <a:t>Different cone sizes: a) not robust; b) kinematic edge?</a:t>
            </a: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4694238" y="5803900"/>
            <a:ext cx="3987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2800"/>
              <a:t>D3-body vs 2-body mass- bump and outliers- odd? (or not)</a:t>
            </a:r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 flipV="1">
            <a:off x="3074988" y="4524375"/>
            <a:ext cx="173037" cy="1890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F1-DC9F-4337-8A08-30E1AC510BF6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F492F-D287-46DF-9398-40AA5BDB0F5A}" type="slidenum">
              <a:rPr lang="en-US"/>
              <a:pPr/>
              <a:t>22</a:t>
            </a:fld>
            <a:endParaRPr lang="en-US"/>
          </a:p>
        </p:txBody>
      </p:sp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"/>
            <a:ext cx="9144000" cy="568325"/>
          </a:xfrm>
        </p:spPr>
        <p:txBody>
          <a:bodyPr/>
          <a:lstStyle/>
          <a:p>
            <a:r>
              <a:rPr lang="en-US"/>
              <a:t>Run II- the gbjmet signature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623888"/>
            <a:ext cx="8923337" cy="820737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b="1"/>
              <a:t>Dan Krop, Shin-Shan Yu, Carla Pilcher, Scott Wilbur, Ray Culbertson, HJF</a:t>
            </a:r>
          </a:p>
          <a:p>
            <a:pPr>
              <a:lnSpc>
                <a:spcPct val="60000"/>
              </a:lnSpc>
            </a:pPr>
            <a:r>
              <a:rPr lang="en-US" b="1"/>
              <a:t>Look at the same 2 plots with &gt;20 times the data</a:t>
            </a:r>
          </a:p>
        </p:txBody>
      </p:sp>
      <p:pic>
        <p:nvPicPr>
          <p:cNvPr id="261124" name="Picture 4" descr="dank_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00"/>
            <a:ext cx="46037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5" name="Picture 5" descr="dank_mjjVsmgjj_random_no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938338"/>
            <a:ext cx="4373562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082800" y="3325813"/>
            <a:ext cx="2554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NO BUMP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0" y="4918075"/>
            <a:ext cx="4778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As Sasha </a:t>
            </a:r>
            <a:r>
              <a:rPr lang="en-US" sz="2400" dirty="0" err="1">
                <a:solidFill>
                  <a:srgbClr val="FFFF00"/>
                </a:solidFill>
              </a:rPr>
              <a:t>Paramonov</a:t>
            </a:r>
            <a:r>
              <a:rPr lang="en-US" sz="2400" dirty="0">
                <a:solidFill>
                  <a:srgbClr val="FFFF00"/>
                </a:solidFill>
              </a:rPr>
              <a:t> would say, `Alas’ (`worse than losing a girl-friend’)</a:t>
            </a: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5394961" y="6083300"/>
            <a:ext cx="3685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PRD D80, 52003 (2009)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5428-7CE5-473B-B466-DF5A41C330BD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AC53A-EFE4-4BAE-8FD4-58C784234C5F}" type="slidenum">
              <a:rPr lang="en-US"/>
              <a:pPr/>
              <a:t>23</a:t>
            </a:fld>
            <a:endParaRPr lang="en-US"/>
          </a:p>
        </p:txBody>
      </p:sp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42875"/>
            <a:ext cx="9144000" cy="641350"/>
          </a:xfrm>
        </p:spPr>
        <p:txBody>
          <a:bodyPr/>
          <a:lstStyle/>
          <a:p>
            <a:r>
              <a:rPr lang="en-US" sz="3600" dirty="0"/>
              <a:t>Run I: Other Odd Events with Photons and </a:t>
            </a:r>
            <a:r>
              <a:rPr lang="en-US" sz="3600" dirty="0" smtClean="0"/>
              <a:t>Leptons (another </a:t>
            </a:r>
            <a:r>
              <a:rPr lang="en-US" sz="3600" dirty="0" err="1" smtClean="0"/>
              <a:t>Uli</a:t>
            </a:r>
            <a:r>
              <a:rPr lang="en-US" sz="3600" dirty="0" smtClean="0"/>
              <a:t> interest)</a:t>
            </a:r>
            <a:endParaRPr lang="en-US" sz="360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46763"/>
            <a:ext cx="8229600" cy="915987"/>
          </a:xfrm>
        </p:spPr>
        <p:txBody>
          <a:bodyPr/>
          <a:lstStyle/>
          <a:p>
            <a:r>
              <a:rPr lang="en-US" sz="3600" b="1"/>
              <a:t>Z-boson to mu-mu balanced by a 200 GeV-Pt photon (presumably)</a:t>
            </a:r>
          </a:p>
        </p:txBody>
      </p:sp>
      <p:pic>
        <p:nvPicPr>
          <p:cNvPr id="256004" name="Picture 4" descr="run1_Zgamma_r65085_e273167_c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03288"/>
            <a:ext cx="6092825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6" name="Line 6"/>
          <p:cNvSpPr>
            <a:spLocks noChangeShapeType="1"/>
          </p:cNvSpPr>
          <p:nvPr/>
        </p:nvSpPr>
        <p:spPr bwMode="auto">
          <a:xfrm flipV="1">
            <a:off x="930275" y="2981325"/>
            <a:ext cx="3073400" cy="93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>
            <a:off x="1036638" y="3119438"/>
            <a:ext cx="3009900" cy="361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0" y="1958975"/>
            <a:ext cx="14176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 legs of the Z (!)</a:t>
            </a:r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 flipH="1" flipV="1">
            <a:off x="6443663" y="3638550"/>
            <a:ext cx="1262062" cy="619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7624763" y="2995613"/>
            <a:ext cx="15192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200 Gev</a:t>
            </a:r>
          </a:p>
          <a:p>
            <a:r>
              <a:rPr lang="en-US" sz="3200"/>
              <a:t>Photon </a:t>
            </a:r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7835900" y="850900"/>
            <a:ext cx="1308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Just one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2588" y="0"/>
            <a:ext cx="10023476" cy="7794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/>
              <a:t>Run II:  Search High Pt Z+X </a:t>
            </a:r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312863"/>
            <a:ext cx="59436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65088" y="785813"/>
            <a:ext cx="9402762" cy="5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Look at a central Z +X, for </a:t>
            </a:r>
            <a:r>
              <a:rPr lang="en-US" sz="1800" b="1" dirty="0" err="1">
                <a:solidFill>
                  <a:schemeClr val="hlink"/>
                </a:solidFill>
              </a:rPr>
              <a:t>Pt</a:t>
            </a:r>
            <a:r>
              <a:rPr lang="en-US" sz="1800" b="1" dirty="0">
                <a:solidFill>
                  <a:schemeClr val="hlink"/>
                </a:solidFill>
              </a:rPr>
              <a:t> &gt; 0, 60, 120 </a:t>
            </a:r>
            <a:r>
              <a:rPr lang="en-US" sz="1800" b="1" dirty="0" err="1">
                <a:solidFill>
                  <a:schemeClr val="hlink"/>
                </a:solidFill>
              </a:rPr>
              <a:t>GeV</a:t>
            </a:r>
            <a:r>
              <a:rPr lang="en-US" sz="1800" b="1" dirty="0">
                <a:solidFill>
                  <a:schemeClr val="hlink"/>
                </a:solidFill>
              </a:rPr>
              <a:t>, and at distributions…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Need SM predictions even for something as `simple’ as </a:t>
            </a:r>
            <a:r>
              <a:rPr lang="en-US" sz="1800" b="1" dirty="0" smtClean="0">
                <a:solidFill>
                  <a:schemeClr val="hlink"/>
                </a:solidFill>
              </a:rPr>
              <a:t>this</a:t>
            </a:r>
            <a:endParaRPr lang="en-US" sz="1800" b="1" dirty="0">
              <a:solidFill>
                <a:schemeClr val="hlink"/>
              </a:solidFill>
            </a:endParaRP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930650"/>
            <a:ext cx="3559175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911600"/>
            <a:ext cx="3375025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sasha_ZeMC_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711200"/>
            <a:ext cx="5029200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382588" y="0"/>
            <a:ext cx="10023476" cy="7794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/>
              <a:t>Signature-Based High Pt Z+X Searches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0" y="5297488"/>
            <a:ext cx="914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N</a:t>
            </a:r>
            <a:r>
              <a:rPr lang="en-US" sz="2800" b="1" baseline="-25000">
                <a:solidFill>
                  <a:schemeClr val="hlink"/>
                </a:solidFill>
              </a:rPr>
              <a:t>jets</a:t>
            </a:r>
            <a:r>
              <a:rPr lang="en-US" sz="2800" b="1">
                <a:solidFill>
                  <a:schemeClr val="hlink"/>
                </a:solidFill>
              </a:rPr>
              <a:t> for P</a:t>
            </a:r>
            <a:r>
              <a:rPr lang="en-US" sz="2800" b="1" baseline="-25000">
                <a:solidFill>
                  <a:schemeClr val="hlink"/>
                </a:solidFill>
              </a:rPr>
              <a:t>T</a:t>
            </a:r>
            <a:r>
              <a:rPr lang="en-US" sz="2800" b="1" baseline="30000">
                <a:solidFill>
                  <a:schemeClr val="hlink"/>
                </a:solidFill>
              </a:rPr>
              <a:t>Z</a:t>
            </a:r>
            <a:r>
              <a:rPr lang="en-US" sz="2800" b="1">
                <a:solidFill>
                  <a:schemeClr val="hlink"/>
                </a:solidFill>
              </a:rPr>
              <a:t>&gt;0, P</a:t>
            </a:r>
            <a:r>
              <a:rPr lang="en-US" sz="2800" b="1" baseline="-25000">
                <a:solidFill>
                  <a:schemeClr val="hlink"/>
                </a:solidFill>
              </a:rPr>
              <a:t>T</a:t>
            </a:r>
            <a:r>
              <a:rPr lang="en-US" sz="2800" b="1" baseline="30000">
                <a:solidFill>
                  <a:schemeClr val="hlink"/>
                </a:solidFill>
              </a:rPr>
              <a:t>Z</a:t>
            </a:r>
            <a:r>
              <a:rPr lang="en-US" sz="2800" b="1">
                <a:solidFill>
                  <a:schemeClr val="hlink"/>
                </a:solidFill>
              </a:rPr>
              <a:t>&gt; 60, and P</a:t>
            </a:r>
            <a:r>
              <a:rPr lang="en-US" sz="2800" b="1" baseline="-25000">
                <a:solidFill>
                  <a:schemeClr val="hlink"/>
                </a:solidFill>
              </a:rPr>
              <a:t>T</a:t>
            </a:r>
            <a:r>
              <a:rPr lang="en-US" sz="2800" b="1" baseline="30000">
                <a:solidFill>
                  <a:schemeClr val="hlink"/>
                </a:solidFill>
              </a:rPr>
              <a:t>Z</a:t>
            </a:r>
            <a:r>
              <a:rPr lang="en-US" sz="2800" b="1">
                <a:solidFill>
                  <a:schemeClr val="hlink"/>
                </a:solidFill>
              </a:rPr>
              <a:t>&gt;120 GeV Z’s vs Pythia (Tune AW)- </a:t>
            </a:r>
            <a:r>
              <a:rPr lang="en-US" sz="2800" b="1">
                <a:solidFill>
                  <a:srgbClr val="FF0000"/>
                </a:solidFill>
              </a:rPr>
              <a:t>this channel is the control for Met+Jets at the LHC (excise leptons – replace with neutrinos).</a:t>
            </a: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3103563" y="1609725"/>
            <a:ext cx="114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</a:rPr>
              <a:t>PTZ&gt; 60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3173413" y="1338263"/>
            <a:ext cx="798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P</a:t>
            </a:r>
            <a:r>
              <a:rPr lang="en-US" sz="1800" b="1" baseline="-25000">
                <a:solidFill>
                  <a:schemeClr val="bg2"/>
                </a:solidFill>
              </a:rPr>
              <a:t>T</a:t>
            </a:r>
            <a:r>
              <a:rPr lang="en-US" sz="1800" b="1" baseline="30000">
                <a:solidFill>
                  <a:schemeClr val="bg2"/>
                </a:solidFill>
              </a:rPr>
              <a:t>Z</a:t>
            </a:r>
            <a:r>
              <a:rPr lang="en-US" sz="1800" b="1">
                <a:solidFill>
                  <a:schemeClr val="bg2"/>
                </a:solidFill>
              </a:rPr>
              <a:t>&gt;0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772150" y="1352550"/>
            <a:ext cx="104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PTZ&gt;60</a:t>
            </a:r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3384550" y="3429000"/>
            <a:ext cx="139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2"/>
                </a:solidFill>
              </a:rPr>
              <a:t>PTZ&gt;120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38263"/>
            <a:ext cx="1859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Sasha </a:t>
            </a:r>
            <a:r>
              <a:rPr lang="en-US" sz="1800" dirty="0" err="1" smtClean="0"/>
              <a:t>Paramonov</a:t>
            </a:r>
            <a:r>
              <a:rPr lang="en-US" sz="1800" dirty="0" smtClean="0"/>
              <a:t> (now Maria-</a:t>
            </a:r>
            <a:r>
              <a:rPr lang="en-US" sz="1800" dirty="0" err="1" smtClean="0"/>
              <a:t>Goeppert</a:t>
            </a:r>
            <a:r>
              <a:rPr lang="en-US" sz="1800" dirty="0" smtClean="0"/>
              <a:t> Mayer Fellow at ANL on Atlas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2588" y="0"/>
            <a:ext cx="10023476" cy="7794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/>
              <a:t>Signature-Based High Pt Z+X+Y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1152525" y="-1373188"/>
            <a:ext cx="15271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</a:rPr>
              <a:t>Z+X+anything</a:t>
            </a:r>
          </a:p>
          <a:p>
            <a:endParaRPr lang="en-US" sz="1800">
              <a:latin typeface="Arial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5243513" y="5010150"/>
            <a:ext cx="344805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/>
            </a:r>
            <a:br>
              <a:rPr lang="en-US" sz="1800">
                <a:latin typeface="Arial" charset="0"/>
              </a:rPr>
            </a:br>
            <a:endParaRPr lang="en-US" sz="1600" b="1">
              <a:latin typeface="Arial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Z+X+Y+anything</a:t>
            </a:r>
          </a:p>
          <a:p>
            <a:r>
              <a:rPr lang="en-US" sz="1100">
                <a:latin typeface="Arial" charset="0"/>
              </a:rPr>
              <a:t/>
            </a:r>
            <a:br>
              <a:rPr lang="en-US" sz="1100">
                <a:latin typeface="Arial" charset="0"/>
              </a:rPr>
            </a:br>
            <a:endParaRPr lang="en-US" sz="1800">
              <a:latin typeface="Arial" charset="0"/>
            </a:endParaRPr>
          </a:p>
        </p:txBody>
      </p:sp>
      <p:pic>
        <p:nvPicPr>
          <p:cNvPr id="246789" name="Picture 5" descr="Sasha_xy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8"/>
          <a:stretch>
            <a:fillRect/>
          </a:stretch>
        </p:blipFill>
        <p:spPr bwMode="auto">
          <a:xfrm>
            <a:off x="4491038" y="1516063"/>
            <a:ext cx="4573587" cy="3886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750888" y="5510213"/>
            <a:ext cx="2538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</a:rPr>
              <a:t>Z+X+anything</a:t>
            </a:r>
          </a:p>
          <a:p>
            <a:endParaRPr lang="en-US" sz="3200">
              <a:latin typeface="Arial" charset="0"/>
            </a:endParaRPr>
          </a:p>
        </p:txBody>
      </p:sp>
      <p:pic>
        <p:nvPicPr>
          <p:cNvPr id="246791" name="Picture 7" descr="Sasha_table_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" r="30989"/>
          <a:stretch>
            <a:fillRect/>
          </a:stretch>
        </p:blipFill>
        <p:spPr bwMode="auto">
          <a:xfrm>
            <a:off x="254000" y="2097088"/>
            <a:ext cx="41433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401638" y="833438"/>
            <a:ext cx="8742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Simple Counting Expt- ask for a Z + one object, or Z+ 2objects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876300" y="1817688"/>
            <a:ext cx="1476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One Object</a:t>
            </a: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5761038" y="1260475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</a:rPr>
              <a:t>Two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638" y="6359526"/>
            <a:ext cx="85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Sasha </a:t>
            </a:r>
            <a:r>
              <a:rPr lang="en-US" sz="1800" dirty="0" err="1" smtClean="0"/>
              <a:t>Paramonov</a:t>
            </a:r>
            <a:r>
              <a:rPr lang="en-US" sz="1800" dirty="0" smtClean="0"/>
              <a:t> (now Maria-</a:t>
            </a:r>
            <a:r>
              <a:rPr lang="en-US" sz="1800" dirty="0" err="1" smtClean="0"/>
              <a:t>Goeppert</a:t>
            </a:r>
            <a:r>
              <a:rPr lang="en-US" sz="1800" dirty="0" smtClean="0"/>
              <a:t> Mayer Fellow at ANL on Atlas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4"/>
            <a:ext cx="9144000" cy="1491615"/>
          </a:xfrm>
        </p:spPr>
        <p:txBody>
          <a:bodyPr/>
          <a:lstStyle/>
          <a:p>
            <a:r>
              <a:rPr lang="en-US" dirty="0" smtClean="0"/>
              <a:t>Last Topic- Using Ratios to minimize systematics at the </a:t>
            </a:r>
            <a:r>
              <a:rPr lang="en-US" dirty="0" err="1" smtClean="0"/>
              <a:t>Tevatron</a:t>
            </a:r>
            <a:r>
              <a:rPr lang="en-US" dirty="0" smtClean="0"/>
              <a:t> and (especially)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7840"/>
          </a:xfrm>
        </p:spPr>
        <p:txBody>
          <a:bodyPr/>
          <a:lstStyle/>
          <a:p>
            <a:r>
              <a:rPr lang="en-US" dirty="0" smtClean="0"/>
              <a:t>Systematics rather than statistics limits the SM predictions for many W and Z channels- e.g. W or Z +jets.</a:t>
            </a:r>
          </a:p>
          <a:p>
            <a:r>
              <a:rPr lang="en-US" dirty="0" err="1" smtClean="0"/>
              <a:t>Uli</a:t>
            </a:r>
            <a:r>
              <a:rPr lang="en-US" dirty="0" smtClean="0"/>
              <a:t> recognized this early (me too at CDF)- use ratios to cancel out systematics- can be much more sensitive to non-SM contributions</a:t>
            </a:r>
          </a:p>
          <a:p>
            <a:r>
              <a:rPr lang="en-US" dirty="0" smtClean="0"/>
              <a:t>Seminal paper of </a:t>
            </a:r>
            <a:r>
              <a:rPr lang="en-US" dirty="0" err="1" smtClean="0"/>
              <a:t>Uli’s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64959" r="52810" b="28891"/>
          <a:stretch/>
        </p:blipFill>
        <p:spPr>
          <a:xfrm>
            <a:off x="28258" y="3968433"/>
            <a:ext cx="8839200" cy="9753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41186" y="4937761"/>
            <a:ext cx="8277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01072"/>
              </p:ext>
            </p:extLst>
          </p:nvPr>
        </p:nvGraphicFramePr>
        <p:xfrm>
          <a:off x="1064578" y="5379720"/>
          <a:ext cx="7604760" cy="640080"/>
        </p:xfrm>
        <a:graphic>
          <a:graphicData uri="http://schemas.openxmlformats.org/drawingml/2006/table">
            <a:tbl>
              <a:tblPr/>
              <a:tblGrid>
                <a:gridCol w="384932"/>
                <a:gridCol w="7219828"/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hlinkClick r:id="rId3"/>
                        </a:rPr>
                        <a:t>U</a:t>
                      </a:r>
                      <a:r>
                        <a:rPr lang="en-US" b="1" dirty="0">
                          <a:hlinkClick r:id="rId3"/>
                        </a:rPr>
                        <a:t>. </a:t>
                      </a:r>
                      <a:r>
                        <a:rPr lang="en-US" b="1" dirty="0" err="1">
                          <a:hlinkClick r:id="rId3"/>
                        </a:rPr>
                        <a:t>Baur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>
                          <a:hlinkClick r:id="rId4"/>
                        </a:rPr>
                        <a:t>Florida State U.</a:t>
                      </a:r>
                      <a:r>
                        <a:rPr lang="en-US" b="1" dirty="0"/>
                        <a:t>), </a:t>
                      </a:r>
                      <a:r>
                        <a:rPr lang="en-US" b="1" dirty="0">
                          <a:hlinkClick r:id="rId5"/>
                        </a:rPr>
                        <a:t>S. </a:t>
                      </a:r>
                      <a:r>
                        <a:rPr lang="en-US" b="1" dirty="0" err="1">
                          <a:hlinkClick r:id="rId5"/>
                        </a:rPr>
                        <a:t>Errede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>
                          <a:hlinkClick r:id="rId6"/>
                        </a:rPr>
                        <a:t>Illinois U., Urbana</a:t>
                      </a:r>
                      <a:r>
                        <a:rPr lang="en-US" b="1" dirty="0" smtClean="0"/>
                        <a:t>),</a:t>
                      </a:r>
                      <a:r>
                        <a:rPr lang="en-US" b="1" dirty="0" err="1" smtClean="0">
                          <a:hlinkClick r:id="rId7"/>
                        </a:rPr>
                        <a:t>J.Ohnemus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/>
                        <a:t>(</a:t>
                      </a:r>
                      <a:r>
                        <a:rPr lang="en-US" b="1" dirty="0">
                          <a:hlinkClick r:id="rId8"/>
                        </a:rPr>
                        <a:t>Durham U</a:t>
                      </a:r>
                      <a:r>
                        <a:rPr lang="en-US" b="1" dirty="0" smtClean="0">
                          <a:hlinkClick r:id="rId8"/>
                        </a:rPr>
                        <a:t>.</a:t>
                      </a:r>
                      <a:r>
                        <a:rPr lang="en-US" b="1" dirty="0" smtClean="0"/>
                        <a:t>)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1993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Phys.Rev</a:t>
                      </a:r>
                      <a:r>
                        <a:rPr lang="en-US" b="1" dirty="0"/>
                        <a:t>. D48 (1993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9738" y="4937761"/>
            <a:ext cx="8229600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7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101-BB39-4745-B258-D323BA0E774C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3E028-F081-4673-81DA-B4A5A1C66912}" type="slidenum">
              <a:rPr lang="en-US"/>
              <a:pPr/>
              <a:t>28</a:t>
            </a:fld>
            <a:endParaRPr lang="en-US"/>
          </a:p>
        </p:txBody>
      </p:sp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96863"/>
            <a:ext cx="9144000" cy="1143001"/>
          </a:xfrm>
        </p:spPr>
        <p:txBody>
          <a:bodyPr/>
          <a:lstStyle/>
          <a:p>
            <a:r>
              <a:rPr lang="en-US"/>
              <a:t>Signature-based W/Z+Njets Search</a:t>
            </a:r>
          </a:p>
        </p:txBody>
      </p:sp>
      <p:pic>
        <p:nvPicPr>
          <p:cNvPr id="2508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" y="528638"/>
            <a:ext cx="2841625" cy="2659062"/>
          </a:xfrm>
          <a:noFill/>
          <a:ln/>
        </p:spPr>
      </p:pic>
      <p:pic>
        <p:nvPicPr>
          <p:cNvPr id="250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41217" r="6537" b="4112"/>
          <a:stretch>
            <a:fillRect/>
          </a:stretch>
        </p:blipFill>
        <p:spPr>
          <a:xfrm>
            <a:off x="2336800" y="4012932"/>
            <a:ext cx="5420360" cy="2845068"/>
          </a:xfrm>
          <a:noFill/>
          <a:ln/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2925763" y="612775"/>
            <a:ext cx="2506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Crossection vs number of jets in W and Z events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3651250" y="2033588"/>
            <a:ext cx="2305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% uncertainty vs number of jets in W and Z events</a:t>
            </a:r>
          </a:p>
        </p:txBody>
      </p:sp>
      <p:pic>
        <p:nvPicPr>
          <p:cNvPr id="25088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8238" y="555625"/>
            <a:ext cx="2925762" cy="2647950"/>
          </a:xfrm>
        </p:spPr>
      </p:pic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0" y="3152775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</a:rPr>
              <a:t>So, switch to a measurable that is more robust: look for new physics by precise measurements of (</a:t>
            </a:r>
            <a:r>
              <a:rPr lang="en-US" sz="1800" dirty="0" err="1">
                <a:solidFill>
                  <a:srgbClr val="FFFF00"/>
                </a:solidFill>
              </a:rPr>
              <a:t>W+Njets</a:t>
            </a:r>
            <a:r>
              <a:rPr lang="en-US" sz="1800" dirty="0">
                <a:solidFill>
                  <a:srgbClr val="FFFF00"/>
                </a:solidFill>
              </a:rPr>
              <a:t>)/(</a:t>
            </a:r>
            <a:r>
              <a:rPr lang="en-US" sz="1800" dirty="0" err="1">
                <a:solidFill>
                  <a:srgbClr val="FFFF00"/>
                </a:solidFill>
              </a:rPr>
              <a:t>Z+Njets</a:t>
            </a:r>
            <a:r>
              <a:rPr lang="en-US" sz="1800" dirty="0">
                <a:solidFill>
                  <a:srgbClr val="FFFF00"/>
                </a:solidFill>
              </a:rPr>
              <a:t>). Systematics at few % level </a:t>
            </a:r>
            <a:r>
              <a:rPr lang="en-US" sz="1800" dirty="0" smtClean="0">
                <a:solidFill>
                  <a:srgbClr val="FFFF00"/>
                </a:solidFill>
              </a:rPr>
              <a:t>(Erin </a:t>
            </a:r>
            <a:r>
              <a:rPr lang="en-US" sz="1800" dirty="0" err="1" smtClean="0">
                <a:solidFill>
                  <a:srgbClr val="FFFF00"/>
                </a:solidFill>
              </a:rPr>
              <a:t>Abouzaid</a:t>
            </a:r>
            <a:r>
              <a:rPr lang="en-US" sz="1800" dirty="0" smtClean="0">
                <a:solidFill>
                  <a:srgbClr val="FFFF00"/>
                </a:solidFill>
              </a:rPr>
              <a:t> and HF,  PRD68,033014;hep-ph/030388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71" y="91440"/>
            <a:ext cx="9144000" cy="948055"/>
          </a:xfrm>
        </p:spPr>
        <p:txBody>
          <a:bodyPr/>
          <a:lstStyle/>
          <a:p>
            <a:r>
              <a:rPr lang="en-US" dirty="0" smtClean="0"/>
              <a:t>Recent ATLAS ratio measurement</a:t>
            </a:r>
            <a:br>
              <a:rPr lang="en-US" dirty="0" smtClean="0"/>
            </a:br>
            <a:r>
              <a:rPr lang="en-US" dirty="0" smtClean="0"/>
              <a:t>basically </a:t>
            </a:r>
            <a:r>
              <a:rPr lang="en-US" dirty="0" err="1" smtClean="0"/>
              <a:t>Uli’s</a:t>
            </a:r>
            <a:r>
              <a:rPr lang="en-US" dirty="0" smtClean="0"/>
              <a:t> 1993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3348" r="20871" b="29556"/>
          <a:stretch/>
        </p:blipFill>
        <p:spPr bwMode="auto">
          <a:xfrm>
            <a:off x="20195" y="1295400"/>
            <a:ext cx="9084450" cy="372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209" y="6271618"/>
            <a:ext cx="839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Thanks to  Jason Nielsen, UCSC and Atlas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22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45"/>
            <a:ext cx="9144000" cy="641350"/>
          </a:xfrm>
        </p:spPr>
        <p:txBody>
          <a:bodyPr/>
          <a:lstStyle/>
          <a:p>
            <a:r>
              <a:rPr lang="en-US" sz="5400" dirty="0" err="1" smtClean="0"/>
              <a:t>Uli</a:t>
            </a:r>
            <a:r>
              <a:rPr lang="en-US" sz="5400" dirty="0" smtClean="0"/>
              <a:t> Understood- test the SM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3920"/>
            <a:ext cx="9144000" cy="103632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Comic Sans MS" pitchFamily="66" charset="0"/>
              </a:rPr>
              <a:t>T</a:t>
            </a:r>
            <a:r>
              <a:rPr lang="en-US" sz="4000" dirty="0" smtClean="0">
                <a:latin typeface="Comic Sans MS" pitchFamily="66" charset="0"/>
              </a:rPr>
              <a:t>he gauge sector- W’s and Z’s at a hadron collider are a filter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05263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2375058"/>
            <a:ext cx="1498282" cy="1498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37" y="4456113"/>
            <a:ext cx="27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Earth::QCD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920" y="4498877"/>
            <a:ext cx="551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Soccerball</a:t>
            </a:r>
            <a:r>
              <a:rPr lang="en-US" dirty="0" smtClean="0"/>
              <a:t>::W’s and Z’s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6562" y="3056988"/>
            <a:ext cx="322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in 1,000,000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474720" y="2904588"/>
            <a:ext cx="2362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74320" y="5145208"/>
            <a:ext cx="89763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FFFF00"/>
                </a:solidFill>
              </a:rPr>
              <a:t>Uli</a:t>
            </a:r>
            <a:r>
              <a:rPr lang="en-US" sz="4400" dirty="0" smtClean="0">
                <a:solidFill>
                  <a:srgbClr val="FFFF00"/>
                </a:solidFill>
              </a:rPr>
              <a:t> focused on understanding rare events in the smaller sphere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Uli</a:t>
            </a:r>
            <a:r>
              <a:rPr lang="en-US" dirty="0" smtClean="0"/>
              <a:t> at </a:t>
            </a:r>
            <a:r>
              <a:rPr lang="en-US" dirty="0" err="1" smtClean="0"/>
              <a:t>Fermilab</a:t>
            </a:r>
            <a:r>
              <a:rPr lang="en-US" dirty="0" smtClean="0"/>
              <a:t> 2001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" y="807720"/>
            <a:ext cx="8107382" cy="53184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91440" y="62198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mtClean="0"/>
              <a:t>Thank You, Uli, for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5460-5EB3-45E7-AC2E-F29F90679094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ED27E-9BA7-46DA-8473-772DE424317D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5240" y="281305"/>
            <a:ext cx="9662160" cy="460375"/>
          </a:xfrm>
        </p:spPr>
        <p:txBody>
          <a:bodyPr/>
          <a:lstStyle/>
          <a:p>
            <a:r>
              <a:rPr lang="en-US" dirty="0" smtClean="0"/>
              <a:t>The danger of exploring without a trusted guide who owns a SM </a:t>
            </a:r>
            <a:r>
              <a:rPr lang="en-US" dirty="0" err="1" smtClean="0"/>
              <a:t>topo</a:t>
            </a:r>
            <a:endParaRPr lang="en-US" dirty="0"/>
          </a:p>
        </p:txBody>
      </p:sp>
      <p:pic>
        <p:nvPicPr>
          <p:cNvPr id="233475" name="Picture 3" descr="rubbia_top_discove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17551"/>
          <a:stretch>
            <a:fillRect/>
          </a:stretch>
        </p:blipFill>
        <p:spPr>
          <a:xfrm>
            <a:off x="0" y="1554163"/>
            <a:ext cx="4311650" cy="4881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6" name="Picture 4" descr="leon_nobump74_photosh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/>
          <a:stretch>
            <a:fillRect/>
          </a:stretch>
        </p:blipFill>
        <p:spPr>
          <a:xfrm>
            <a:off x="4395788" y="1525588"/>
            <a:ext cx="4527550" cy="4862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4845050" y="1117600"/>
            <a:ext cx="437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Lederman and 1971 J/Psi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-47625" y="1144588"/>
            <a:ext cx="489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Rubbia and the 1984 Top Discovery</a:t>
            </a:r>
          </a:p>
        </p:txBody>
      </p:sp>
      <p:sp>
        <p:nvSpPr>
          <p:cNvPr id="233479" name="Oval 7"/>
          <p:cNvSpPr>
            <a:spLocks noChangeArrowheads="1"/>
          </p:cNvSpPr>
          <p:nvPr/>
        </p:nvSpPr>
        <p:spPr bwMode="auto">
          <a:xfrm>
            <a:off x="6018213" y="2471738"/>
            <a:ext cx="2844800" cy="7953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0" name="Oval 8"/>
          <p:cNvSpPr>
            <a:spLocks noChangeArrowheads="1"/>
          </p:cNvSpPr>
          <p:nvPr/>
        </p:nvSpPr>
        <p:spPr bwMode="auto">
          <a:xfrm>
            <a:off x="0" y="1735138"/>
            <a:ext cx="4151313" cy="103187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984250" y="6054725"/>
            <a:ext cx="321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Expected and so Found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4489450" y="6013450"/>
            <a:ext cx="489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Unexpected and so Not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3BD-7759-4B78-994C-ADD62B825547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B1C41-56CC-4AC6-9FFA-C4347870CA2F}" type="slidenum">
              <a:rPr lang="en-US"/>
              <a:pPr/>
              <a:t>5</a:t>
            </a:fld>
            <a:endParaRPr lang="en-US"/>
          </a:p>
        </p:txBody>
      </p:sp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/>
          <a:lstStyle/>
          <a:p>
            <a:r>
              <a:rPr lang="en-US" sz="4000"/>
              <a:t> </a:t>
            </a:r>
            <a:endParaRPr lang="en-US" sz="3600"/>
          </a:p>
        </p:txBody>
      </p:sp>
      <p:pic>
        <p:nvPicPr>
          <p:cNvPr id="234499" name="Picture 3" descr="UA1_susy_discovery_trans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" b="2249"/>
          <a:stretch/>
        </p:blipFill>
        <p:spPr>
          <a:xfrm>
            <a:off x="543560" y="833120"/>
            <a:ext cx="4775201" cy="593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5410201" y="5184140"/>
            <a:ext cx="3407726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2000" b="1" dirty="0"/>
              <a:t>Shot down by Steve Ellis- </a:t>
            </a:r>
            <a:r>
              <a:rPr lang="en-US" sz="2000" b="1" dirty="0" smtClean="0"/>
              <a:t>it turned out to be explainable as a `cocktail</a:t>
            </a:r>
            <a:r>
              <a:rPr lang="en-US" sz="2000" b="1" dirty="0"/>
              <a:t>’ of SM processes </a:t>
            </a:r>
            <a:r>
              <a:rPr lang="en-US" sz="2000" b="1" dirty="0" smtClean="0"/>
              <a:t>– power of theory (theorists)</a:t>
            </a:r>
            <a:endParaRPr lang="en-US" sz="2000" b="1" dirty="0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0" y="0"/>
            <a:ext cx="9144000" cy="9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30000"/>
              </a:spcBef>
            </a:pPr>
            <a:r>
              <a:rPr lang="en-US" b="1" dirty="0">
                <a:solidFill>
                  <a:srgbClr val="FFFF00"/>
                </a:solidFill>
              </a:rPr>
              <a:t>Announcement of the 1986 UA1 SUSY Discovery  (Aspen 1986) 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5410201" y="1030526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(original transparency-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6600"/>
                </a:solidFill>
              </a:rPr>
              <a:t>don’t ask)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198120"/>
            <a:ext cx="8854440" cy="641350"/>
          </a:xfrm>
        </p:spPr>
        <p:txBody>
          <a:bodyPr/>
          <a:lstStyle/>
          <a:p>
            <a:r>
              <a:rPr lang="en-US" dirty="0" err="1" smtClean="0"/>
              <a:t>SelectedUli’s</a:t>
            </a:r>
            <a:r>
              <a:rPr lang="en-US" dirty="0" smtClean="0"/>
              <a:t> papers related to our group’s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3671" r="8412" b="19241"/>
          <a:stretch/>
        </p:blipFill>
        <p:spPr>
          <a:xfrm>
            <a:off x="88786" y="1112520"/>
            <a:ext cx="8931504" cy="53187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41186" y="24993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24619" y="39471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24619" y="4395153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86906" y="281940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1186" y="469392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24619" y="519684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41186" y="566928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12233" y="5440680"/>
            <a:ext cx="518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3300"/>
                </a:solidFill>
              </a:rPr>
              <a:t>n. b.</a:t>
            </a:r>
            <a:endParaRPr lang="en-US" sz="1100" dirty="0">
              <a:solidFill>
                <a:srgbClr val="FF33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41186" y="586740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41186" y="627888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572000" y="172212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572000" y="23469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72000" y="283464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572000" y="312420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556760" y="344424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572000" y="377190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572000" y="40995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572000" y="4395153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554538" y="47091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554538" y="501396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4554538" y="533400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554538" y="566928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4572000" y="6141720"/>
            <a:ext cx="41784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8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27EA-46B9-4D81-800B-28BC39583AC3}" type="datetime1">
              <a:rPr lang="en-US"/>
              <a:pPr/>
              <a:t>9/23/2011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E3478-564E-4043-879B-90A312244385}" type="slidenum">
              <a:rPr lang="en-US"/>
              <a:pPr/>
              <a:t>7</a:t>
            </a:fld>
            <a:endParaRPr lang="en-US"/>
          </a:p>
        </p:txBody>
      </p:sp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Own </a:t>
            </a:r>
            <a:r>
              <a:rPr lang="en-US" dirty="0" smtClean="0"/>
              <a:t>Odyssey </a:t>
            </a:r>
            <a:r>
              <a:rPr lang="en-US" dirty="0"/>
              <a:t>at CDF Run I</a:t>
            </a:r>
          </a:p>
        </p:txBody>
      </p:sp>
      <p:pic>
        <p:nvPicPr>
          <p:cNvPr id="254980" name="Picture 4" descr="eegg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88" y="1020435"/>
            <a:ext cx="6189487" cy="5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150019" y="497215"/>
            <a:ext cx="8809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</a:rPr>
              <a:t>Trigmon</a:t>
            </a:r>
            <a:r>
              <a:rPr lang="en-US" sz="2800" b="1" dirty="0" smtClean="0">
                <a:solidFill>
                  <a:srgbClr val="FFFF00"/>
                </a:solidFill>
              </a:rPr>
              <a:t> found one </a:t>
            </a:r>
            <a:r>
              <a:rPr lang="en-US" sz="2800" b="1" dirty="0">
                <a:solidFill>
                  <a:srgbClr val="FFFF00"/>
                </a:solidFill>
              </a:rPr>
              <a:t>event-the  `</a:t>
            </a:r>
            <a:r>
              <a:rPr lang="en-US" sz="2800" b="1" dirty="0" err="1">
                <a:solidFill>
                  <a:srgbClr val="FFFF00"/>
                </a:solidFill>
              </a:rPr>
              <a:t>eeggmet</a:t>
            </a:r>
            <a:r>
              <a:rPr lang="en-US" sz="2800" b="1" dirty="0">
                <a:solidFill>
                  <a:srgbClr val="FFFF00"/>
                </a:solidFill>
              </a:rPr>
              <a:t>’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overlap with </a:t>
            </a:r>
            <a:r>
              <a:rPr lang="en-US" dirty="0" err="1" smtClean="0"/>
              <a:t>Uli’s</a:t>
            </a:r>
            <a:r>
              <a:rPr lang="en-US" dirty="0" smtClean="0"/>
              <a:t> interests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1715"/>
            <a:ext cx="9313369" cy="4524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Event looks like it has (at least)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 gauge bosons- 2 W’s and 2 gammas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Backgrounds are radiation + W and Z’s- one of </a:t>
            </a:r>
            <a:r>
              <a:rPr lang="en-US" dirty="0" err="1" smtClean="0"/>
              <a:t>Uli’s</a:t>
            </a:r>
            <a:r>
              <a:rPr lang="en-US" dirty="0" smtClean="0"/>
              <a:t> arenas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SM prediction is negligible- (2 very stiff gammas doesn’t happen </a:t>
            </a:r>
            <a:r>
              <a:rPr lang="en-US" dirty="0" err="1" smtClean="0"/>
              <a:t>radiatively</a:t>
            </a:r>
            <a:r>
              <a:rPr lang="en-US" dirty="0" smtClean="0"/>
              <a:t>, + high pair mass,  and very large met (&gt;&gt;MW/2))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But it’s one event- what more can  we do to explore beyond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2152"/>
            <a:ext cx="9144000" cy="5821680"/>
          </a:xfrm>
          <a:ln>
            <a:noFill/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33CC33"/>
                </a:solidFill>
              </a:rPr>
              <a:t>KEY IDEA OF SIGNATURE-BASED SEARCHING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latin typeface="Comic Sans MS" pitchFamily="66" charset="0"/>
              </a:rPr>
              <a:t>LOOK FOR SIGNATURES THAT ARE FORBIDDEN/SUPPRESSED IN THE SM-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3200" dirty="0" smtClean="0">
                <a:solidFill>
                  <a:schemeClr val="tx1"/>
                </a:solidFill>
              </a:rPr>
              <a:t>ONE NEEDS AT LEAST SEVERAL EVENTS PER CHANNEL, AND IN (HOPEFULLY) MULTIPLE CHANNELS, BUT CAN LOOK FOR LOW CROSS-SECTION NEW PHYSICS BY LOOKING WHERE THE SM AIN’T.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WHOLE ENTERPRISE RESTS ON RELIABLE SOLID SM PREDICTIONS- IN OUR CASE PARTICULARLY EWK  BOSONS…- THIS IS WHY WE WENT TO ULI SO OFTEN…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A12-1248-407F-8B72-7D4F44BA9BCF}" type="datetime1">
              <a:rPr lang="en-US" smtClean="0"/>
              <a:pPr/>
              <a:t>9/23/2011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36EFC-1D3A-4C55-8C74-25F0BAAADC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1715"/>
            <a:ext cx="9313369" cy="4524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17348</TotalTime>
  <Words>1405</Words>
  <Application>Microsoft Office PowerPoint</Application>
  <PresentationFormat>On-screen Show (4:3)</PresentationFormat>
  <Paragraphs>216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Stream</vt:lpstr>
      <vt:lpstr>Uli and Signature-Based Searches With Gauge Bosons  At the Tevatron</vt:lpstr>
      <vt:lpstr>Uli Understood- test the SM</vt:lpstr>
      <vt:lpstr>Uli Understood- test the SM</vt:lpstr>
      <vt:lpstr>The danger of exploring without a trusted guide who owns a SM topo</vt:lpstr>
      <vt:lpstr> </vt:lpstr>
      <vt:lpstr>SelectedUli’s papers related to our group’s measurements</vt:lpstr>
      <vt:lpstr>Our Own Odyssey at CDF Run I</vt:lpstr>
      <vt:lpstr>Note the overlap with Uli’s interests</vt:lpstr>
      <vt:lpstr>KEY IDEA OF SIGNATURE-BASED SEARCHING   LOOK FOR SIGNATURES THAT ARE FORBIDDEN/SUPPRESSED IN THE SM-  ONE NEEDS AT LEAST SEVERAL EVENTS PER CHANNEL, AND IN (HOPEFULLY) MULTIPLE CHANNELS, BUT CAN LOOK FOR LOW CROSS-SECTION NEW PHYSICS BY LOOKING WHERE THE SM AIN’T.  WHOLE ENTERPRISE RESTS ON RELIABLE SOLID SM PREDICTIONS- IN OUR CASE PARTICULARLY EWK  BOSONS…- THIS IS WHY WE WENT TO ULI SO OFTEN…</vt:lpstr>
      <vt:lpstr>Search for signatures related by (non-SM) Branching ratios (first signature-based search at the Tevatron, to my knowledge)</vt:lpstr>
      <vt:lpstr>The ggmet +X signature</vt:lpstr>
      <vt:lpstr>The lgmet signature</vt:lpstr>
      <vt:lpstr>The lgmet signature-results</vt:lpstr>
      <vt:lpstr>Run II eeggmet Event Followup: lg+X</vt:lpstr>
      <vt:lpstr>Run II eeggmet Event Followup</vt:lpstr>
      <vt:lpstr>Run II eeggmet Event Followup</vt:lpstr>
      <vt:lpstr>Irina Shreyber  Ph.D thesis,    Phys Rev D80, 1 (2009)</vt:lpstr>
      <vt:lpstr>ttbar+Gamma</vt:lpstr>
      <vt:lpstr>ttbar+Gamma:- next student…</vt:lpstr>
      <vt:lpstr>Now for something wild and alas: Run I: the Eeggmet event  and the gbjmet signature</vt:lpstr>
      <vt:lpstr>Run I: gbjmet signature cont.</vt:lpstr>
      <vt:lpstr>Run II- the gbjmet signature</vt:lpstr>
      <vt:lpstr>Run I: Other Odd Events with Photons and Leptons (another Uli interest)</vt:lpstr>
      <vt:lpstr>Run II:  Search High Pt Z+X </vt:lpstr>
      <vt:lpstr>Signature-Based High Pt Z+X Searches</vt:lpstr>
      <vt:lpstr>Signature-Based High Pt Z+X+Y</vt:lpstr>
      <vt:lpstr>Last Topic- Using Ratios to minimize systematics at the Tevatron and (especially) the LHC</vt:lpstr>
      <vt:lpstr>Signature-based W/Z+Njets Search</vt:lpstr>
      <vt:lpstr>Recent ATLAS ratio measurement basically Uli’s 1993 strategy</vt:lpstr>
      <vt:lpstr> Uli at Fermilab 2001</vt:lpstr>
    </vt:vector>
  </TitlesOfParts>
  <Company>The 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Frisch_Laptop</dc:creator>
  <cp:lastModifiedBy>frisch</cp:lastModifiedBy>
  <cp:revision>261</cp:revision>
  <dcterms:created xsi:type="dcterms:W3CDTF">2004-12-22T17:16:25Z</dcterms:created>
  <dcterms:modified xsi:type="dcterms:W3CDTF">2011-09-23T19:57:23Z</dcterms:modified>
</cp:coreProperties>
</file>