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13.xml" ContentType="application/vnd.openxmlformats-officedocument.presentationml.notesSlide+xml"/>
  <Override PartName="/ppt/embeddings/oleObject14.bin" ContentType="application/vnd.openxmlformats-officedocument.oleObject"/>
  <Override PartName="/ppt/notesSlides/notesSlide14.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5.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60"/>
  </p:notesMasterIdLst>
  <p:handoutMasterIdLst>
    <p:handoutMasterId r:id="rId61"/>
  </p:handoutMasterIdLst>
  <p:sldIdLst>
    <p:sldId id="256" r:id="rId2"/>
    <p:sldId id="352" r:id="rId3"/>
    <p:sldId id="257" r:id="rId4"/>
    <p:sldId id="296" r:id="rId5"/>
    <p:sldId id="298" r:id="rId6"/>
    <p:sldId id="297" r:id="rId7"/>
    <p:sldId id="299" r:id="rId8"/>
    <p:sldId id="300" r:id="rId9"/>
    <p:sldId id="301" r:id="rId10"/>
    <p:sldId id="302" r:id="rId11"/>
    <p:sldId id="303" r:id="rId12"/>
    <p:sldId id="304" r:id="rId13"/>
    <p:sldId id="351" r:id="rId14"/>
    <p:sldId id="305" r:id="rId15"/>
    <p:sldId id="306" r:id="rId16"/>
    <p:sldId id="307" r:id="rId17"/>
    <p:sldId id="310" r:id="rId18"/>
    <p:sldId id="311" r:id="rId19"/>
    <p:sldId id="315" r:id="rId20"/>
    <p:sldId id="316" r:id="rId21"/>
    <p:sldId id="317" r:id="rId22"/>
    <p:sldId id="312" r:id="rId23"/>
    <p:sldId id="319" r:id="rId24"/>
    <p:sldId id="318" r:id="rId25"/>
    <p:sldId id="320" r:id="rId26"/>
    <p:sldId id="321" r:id="rId27"/>
    <p:sldId id="313" r:id="rId28"/>
    <p:sldId id="314" r:id="rId29"/>
    <p:sldId id="322" r:id="rId30"/>
    <p:sldId id="323" r:id="rId31"/>
    <p:sldId id="324" r:id="rId32"/>
    <p:sldId id="326" r:id="rId33"/>
    <p:sldId id="335" r:id="rId34"/>
    <p:sldId id="330" r:id="rId35"/>
    <p:sldId id="325" r:id="rId36"/>
    <p:sldId id="334" r:id="rId37"/>
    <p:sldId id="331" r:id="rId38"/>
    <p:sldId id="332" r:id="rId39"/>
    <p:sldId id="333" r:id="rId40"/>
    <p:sldId id="336" r:id="rId41"/>
    <p:sldId id="338" r:id="rId42"/>
    <p:sldId id="343" r:id="rId43"/>
    <p:sldId id="340" r:id="rId44"/>
    <p:sldId id="339" r:id="rId45"/>
    <p:sldId id="337" r:id="rId46"/>
    <p:sldId id="345" r:id="rId47"/>
    <p:sldId id="346" r:id="rId48"/>
    <p:sldId id="344" r:id="rId49"/>
    <p:sldId id="348" r:id="rId50"/>
    <p:sldId id="347" r:id="rId51"/>
    <p:sldId id="342" r:id="rId52"/>
    <p:sldId id="328" r:id="rId53"/>
    <p:sldId id="341" r:id="rId54"/>
    <p:sldId id="349" r:id="rId55"/>
    <p:sldId id="327" r:id="rId56"/>
    <p:sldId id="329" r:id="rId57"/>
    <p:sldId id="350" r:id="rId58"/>
    <p:sldId id="353" r:id="rId59"/>
  </p:sldIdLst>
  <p:sldSz cx="10058400" cy="7543800"/>
  <p:notesSz cx="6858000" cy="9144000"/>
  <p:defaultTextStyle>
    <a:defPPr>
      <a:defRPr lang="en-US"/>
    </a:defPPr>
    <a:lvl1pPr algn="l" rtl="0" eaLnBrk="0" fontAlgn="base" hangingPunct="0">
      <a:spcBef>
        <a:spcPct val="0"/>
      </a:spcBef>
      <a:spcAft>
        <a:spcPct val="0"/>
      </a:spcAft>
      <a:defRPr sz="2600" kern="1200">
        <a:solidFill>
          <a:schemeClr val="tx1"/>
        </a:solidFill>
        <a:latin typeface="Times" charset="0"/>
        <a:ea typeface="ＭＳ Ｐゴシック" charset="0"/>
        <a:cs typeface="+mn-cs"/>
      </a:defRPr>
    </a:lvl1pPr>
    <a:lvl2pPr marL="502920" algn="l" rtl="0" eaLnBrk="0" fontAlgn="base" hangingPunct="0">
      <a:spcBef>
        <a:spcPct val="0"/>
      </a:spcBef>
      <a:spcAft>
        <a:spcPct val="0"/>
      </a:spcAft>
      <a:defRPr sz="2600" kern="1200">
        <a:solidFill>
          <a:schemeClr val="tx1"/>
        </a:solidFill>
        <a:latin typeface="Times" charset="0"/>
        <a:ea typeface="ＭＳ Ｐゴシック" charset="0"/>
        <a:cs typeface="+mn-cs"/>
      </a:defRPr>
    </a:lvl2pPr>
    <a:lvl3pPr marL="1005840" algn="l" rtl="0" eaLnBrk="0" fontAlgn="base" hangingPunct="0">
      <a:spcBef>
        <a:spcPct val="0"/>
      </a:spcBef>
      <a:spcAft>
        <a:spcPct val="0"/>
      </a:spcAft>
      <a:defRPr sz="2600" kern="1200">
        <a:solidFill>
          <a:schemeClr val="tx1"/>
        </a:solidFill>
        <a:latin typeface="Times" charset="0"/>
        <a:ea typeface="ＭＳ Ｐゴシック" charset="0"/>
        <a:cs typeface="+mn-cs"/>
      </a:defRPr>
    </a:lvl3pPr>
    <a:lvl4pPr marL="1508760" algn="l" rtl="0" eaLnBrk="0" fontAlgn="base" hangingPunct="0">
      <a:spcBef>
        <a:spcPct val="0"/>
      </a:spcBef>
      <a:spcAft>
        <a:spcPct val="0"/>
      </a:spcAft>
      <a:defRPr sz="2600" kern="1200">
        <a:solidFill>
          <a:schemeClr val="tx1"/>
        </a:solidFill>
        <a:latin typeface="Times" charset="0"/>
        <a:ea typeface="ＭＳ Ｐゴシック" charset="0"/>
        <a:cs typeface="+mn-cs"/>
      </a:defRPr>
    </a:lvl4pPr>
    <a:lvl5pPr marL="2011680" algn="l" rtl="0" eaLnBrk="0" fontAlgn="base" hangingPunct="0">
      <a:spcBef>
        <a:spcPct val="0"/>
      </a:spcBef>
      <a:spcAft>
        <a:spcPct val="0"/>
      </a:spcAft>
      <a:defRPr sz="2600" kern="1200">
        <a:solidFill>
          <a:schemeClr val="tx1"/>
        </a:solidFill>
        <a:latin typeface="Times" charset="0"/>
        <a:ea typeface="ＭＳ Ｐゴシック" charset="0"/>
        <a:cs typeface="+mn-cs"/>
      </a:defRPr>
    </a:lvl5pPr>
    <a:lvl6pPr marL="2514600" algn="l" defTabSz="502920" rtl="0" eaLnBrk="1" latinLnBrk="0" hangingPunct="1">
      <a:defRPr sz="2600" kern="1200">
        <a:solidFill>
          <a:schemeClr val="tx1"/>
        </a:solidFill>
        <a:latin typeface="Times" charset="0"/>
        <a:ea typeface="ＭＳ Ｐゴシック" charset="0"/>
        <a:cs typeface="+mn-cs"/>
      </a:defRPr>
    </a:lvl6pPr>
    <a:lvl7pPr marL="3017520" algn="l" defTabSz="502920" rtl="0" eaLnBrk="1" latinLnBrk="0" hangingPunct="1">
      <a:defRPr sz="2600" kern="1200">
        <a:solidFill>
          <a:schemeClr val="tx1"/>
        </a:solidFill>
        <a:latin typeface="Times" charset="0"/>
        <a:ea typeface="ＭＳ Ｐゴシック" charset="0"/>
        <a:cs typeface="+mn-cs"/>
      </a:defRPr>
    </a:lvl7pPr>
    <a:lvl8pPr marL="3520440" algn="l" defTabSz="502920" rtl="0" eaLnBrk="1" latinLnBrk="0" hangingPunct="1">
      <a:defRPr sz="2600" kern="1200">
        <a:solidFill>
          <a:schemeClr val="tx1"/>
        </a:solidFill>
        <a:latin typeface="Times" charset="0"/>
        <a:ea typeface="ＭＳ Ｐゴシック" charset="0"/>
        <a:cs typeface="+mn-cs"/>
      </a:defRPr>
    </a:lvl8pPr>
    <a:lvl9pPr marL="4023360" algn="l" defTabSz="502920" rtl="0" eaLnBrk="1" latinLnBrk="0" hangingPunct="1">
      <a:defRPr sz="2600"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332"/>
    <a:srgbClr val="042037"/>
    <a:srgbClr val="004080"/>
    <a:srgbClr val="808000"/>
    <a:srgbClr val="66CCFF"/>
    <a:srgbClr val="FFCC66"/>
    <a:srgbClr val="F58E77"/>
    <a:srgbClr val="00FFFD"/>
    <a:srgbClr val="3333CC"/>
    <a:srgbClr val="008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2785" autoAdjust="0"/>
    <p:restoredTop sz="86838" autoAdjust="0"/>
  </p:normalViewPr>
  <p:slideViewPr>
    <p:cSldViewPr>
      <p:cViewPr varScale="1">
        <p:scale>
          <a:sx n="82" d="100"/>
          <a:sy n="82" d="100"/>
        </p:scale>
        <p:origin x="-1784" y="-120"/>
      </p:cViewPr>
      <p:guideLst>
        <p:guide orient="horz" pos="4751"/>
        <p:guide pos="63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image" Target="../media/image7.emf"/><Relationship Id="rId2"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 Id="rId3" Type="http://schemas.openxmlformats.org/officeDocument/2006/relationships/image" Target="../media/image11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3.emf"/><Relationship Id="rId2" Type="http://schemas.openxmlformats.org/officeDocument/2006/relationships/image" Target="../media/image124.emf"/><Relationship Id="rId3" Type="http://schemas.openxmlformats.org/officeDocument/2006/relationships/image" Target="../media/image1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6.emf"/><Relationship Id="rId2" Type="http://schemas.openxmlformats.org/officeDocument/2006/relationships/image" Target="../media/image8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 Id="rId3" Type="http://schemas.openxmlformats.org/officeDocument/2006/relationships/image" Target="../media/image9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3.emf"/><Relationship Id="rId2" Type="http://schemas.openxmlformats.org/officeDocument/2006/relationships/image" Target="../media/image94.emf"/><Relationship Id="rId3" Type="http://schemas.openxmlformats.org/officeDocument/2006/relationships/image" Target="../media/image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39CA5C6-D9E2-D44B-97A4-1CAE70DDB0EC}" type="datetimeFigureOut">
              <a:rPr lang="en-US" smtClean="0"/>
              <a:t>11/1/12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5B4DD8-CAF7-FD46-9320-79B0C22E3CF9}" type="slidenum">
              <a:rPr lang="en-US" smtClean="0"/>
              <a:t>‹#›</a:t>
            </a:fld>
            <a:endParaRPr lang="en-US"/>
          </a:p>
        </p:txBody>
      </p:sp>
    </p:spTree>
    <p:extLst>
      <p:ext uri="{BB962C8B-B14F-4D97-AF65-F5344CB8AC3E}">
        <p14:creationId xmlns:p14="http://schemas.microsoft.com/office/powerpoint/2010/main" val="3969283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86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86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86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405A02E9-61B1-7B47-A5E2-D9FAD49FAA17}" type="slidenum">
              <a:rPr lang="en-US"/>
              <a:pPr/>
              <a:t>‹#›</a:t>
            </a:fld>
            <a:endParaRPr lang="en-US"/>
          </a:p>
        </p:txBody>
      </p:sp>
    </p:spTree>
    <p:extLst>
      <p:ext uri="{BB962C8B-B14F-4D97-AF65-F5344CB8AC3E}">
        <p14:creationId xmlns:p14="http://schemas.microsoft.com/office/powerpoint/2010/main" val="38650848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300" kern="1200">
        <a:solidFill>
          <a:schemeClr val="tx1"/>
        </a:solidFill>
        <a:latin typeface="Times" charset="0"/>
        <a:ea typeface="ＭＳ Ｐゴシック" charset="0"/>
        <a:cs typeface="+mn-cs"/>
      </a:defRPr>
    </a:lvl1pPr>
    <a:lvl2pPr marL="502920" algn="l" rtl="0" eaLnBrk="0" fontAlgn="base" hangingPunct="0">
      <a:spcBef>
        <a:spcPct val="30000"/>
      </a:spcBef>
      <a:spcAft>
        <a:spcPct val="0"/>
      </a:spcAft>
      <a:defRPr sz="1300" kern="1200">
        <a:solidFill>
          <a:schemeClr val="tx1"/>
        </a:solidFill>
        <a:latin typeface="Times" charset="0"/>
        <a:ea typeface="ＭＳ Ｐゴシック" charset="0"/>
        <a:cs typeface="+mn-cs"/>
      </a:defRPr>
    </a:lvl2pPr>
    <a:lvl3pPr marL="1005840" algn="l" rtl="0" eaLnBrk="0" fontAlgn="base" hangingPunct="0">
      <a:spcBef>
        <a:spcPct val="30000"/>
      </a:spcBef>
      <a:spcAft>
        <a:spcPct val="0"/>
      </a:spcAft>
      <a:defRPr sz="1300" kern="1200">
        <a:solidFill>
          <a:schemeClr val="tx1"/>
        </a:solidFill>
        <a:latin typeface="Times" charset="0"/>
        <a:ea typeface="ＭＳ Ｐゴシック" charset="0"/>
        <a:cs typeface="+mn-cs"/>
      </a:defRPr>
    </a:lvl3pPr>
    <a:lvl4pPr marL="1508760" algn="l" rtl="0" eaLnBrk="0" fontAlgn="base" hangingPunct="0">
      <a:spcBef>
        <a:spcPct val="30000"/>
      </a:spcBef>
      <a:spcAft>
        <a:spcPct val="0"/>
      </a:spcAft>
      <a:defRPr sz="1300" kern="1200">
        <a:solidFill>
          <a:schemeClr val="tx1"/>
        </a:solidFill>
        <a:latin typeface="Times" charset="0"/>
        <a:ea typeface="ＭＳ Ｐゴシック" charset="0"/>
        <a:cs typeface="+mn-cs"/>
      </a:defRPr>
    </a:lvl4pPr>
    <a:lvl5pPr marL="2011680" algn="l" rtl="0" eaLnBrk="0" fontAlgn="base" hangingPunct="0">
      <a:spcBef>
        <a:spcPct val="30000"/>
      </a:spcBef>
      <a:spcAft>
        <a:spcPct val="0"/>
      </a:spcAft>
      <a:defRPr sz="1300" kern="1200">
        <a:solidFill>
          <a:schemeClr val="tx1"/>
        </a:solidFill>
        <a:latin typeface="Times" charset="0"/>
        <a:ea typeface="ＭＳ Ｐゴシック" charset="0"/>
        <a:cs typeface="+mn-cs"/>
      </a:defRPr>
    </a:lvl5pPr>
    <a:lvl6pPr marL="2514600" algn="l" defTabSz="502920" rtl="0" eaLnBrk="1" latinLnBrk="0" hangingPunct="1">
      <a:defRPr sz="1300" kern="1200">
        <a:solidFill>
          <a:schemeClr val="tx1"/>
        </a:solidFill>
        <a:latin typeface="+mn-lt"/>
        <a:ea typeface="+mn-ea"/>
        <a:cs typeface="+mn-cs"/>
      </a:defRPr>
    </a:lvl6pPr>
    <a:lvl7pPr marL="3017520" algn="l" defTabSz="502920" rtl="0" eaLnBrk="1" latinLnBrk="0" hangingPunct="1">
      <a:defRPr sz="1300" kern="1200">
        <a:solidFill>
          <a:schemeClr val="tx1"/>
        </a:solidFill>
        <a:latin typeface="+mn-lt"/>
        <a:ea typeface="+mn-ea"/>
        <a:cs typeface="+mn-cs"/>
      </a:defRPr>
    </a:lvl7pPr>
    <a:lvl8pPr marL="3520440" algn="l" defTabSz="502920" rtl="0" eaLnBrk="1" latinLnBrk="0" hangingPunct="1">
      <a:defRPr sz="1300" kern="1200">
        <a:solidFill>
          <a:schemeClr val="tx1"/>
        </a:solidFill>
        <a:latin typeface="+mn-lt"/>
        <a:ea typeface="+mn-ea"/>
        <a:cs typeface="+mn-cs"/>
      </a:defRPr>
    </a:lvl8pPr>
    <a:lvl9pPr marL="4023360" algn="l" defTabSz="50292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46220C-C6DC-3B41-BED7-C75B396C1CB0}" type="slidenum">
              <a:rPr lang="en-US"/>
              <a:pPr/>
              <a:t>1</a:t>
            </a:fld>
            <a:endParaRPr lang="en-US" dirty="0"/>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M_Z = 91.2 GeV</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24</a:t>
            </a:fld>
            <a:endParaRPr lang="en-US"/>
          </a:p>
        </p:txBody>
      </p:sp>
    </p:spTree>
    <p:extLst>
      <p:ext uri="{BB962C8B-B14F-4D97-AF65-F5344CB8AC3E}">
        <p14:creationId xmlns:p14="http://schemas.microsoft.com/office/powerpoint/2010/main" val="1336807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 of Z to </a:t>
            </a:r>
            <a:r>
              <a:rPr lang="en-US" dirty="0" err="1" smtClean="0"/>
              <a:t>ee</a:t>
            </a:r>
            <a:r>
              <a:rPr lang="en-US" dirty="0" smtClean="0"/>
              <a:t> is 3.4%</a:t>
            </a:r>
          </a:p>
          <a:p>
            <a:r>
              <a:rPr lang="en-US" dirty="0" smtClean="0"/>
              <a:t>BR of W to ell nu is 10.8%</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31</a:t>
            </a:fld>
            <a:endParaRPr lang="en-US"/>
          </a:p>
        </p:txBody>
      </p:sp>
    </p:spTree>
    <p:extLst>
      <p:ext uri="{BB962C8B-B14F-4D97-AF65-F5344CB8AC3E}">
        <p14:creationId xmlns:p14="http://schemas.microsoft.com/office/powerpoint/2010/main" val="163619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ZZ* SM</a:t>
            </a:r>
            <a:r>
              <a:rPr lang="en-US" baseline="0" dirty="0" smtClean="0"/>
              <a:t> production cross section is ~ 5 </a:t>
            </a:r>
            <a:r>
              <a:rPr lang="en-US" baseline="0" dirty="0" err="1" smtClean="0"/>
              <a:t>fb</a:t>
            </a:r>
            <a:endParaRPr lang="en-US" dirty="0" smtClean="0"/>
          </a:p>
          <a:p>
            <a:r>
              <a:rPr lang="en-US" dirty="0" smtClean="0"/>
              <a:t>Leptons satisfy single</a:t>
            </a:r>
            <a:r>
              <a:rPr lang="en-US" baseline="0" dirty="0" smtClean="0"/>
              <a:t> lepton trigger or </a:t>
            </a:r>
            <a:r>
              <a:rPr lang="en-US" baseline="0" dirty="0" err="1" smtClean="0"/>
              <a:t>dilepton</a:t>
            </a:r>
            <a:r>
              <a:rPr lang="en-US" baseline="0" dirty="0" smtClean="0"/>
              <a:t> trigger</a:t>
            </a:r>
          </a:p>
          <a:p>
            <a:r>
              <a:rPr lang="en-US" baseline="0" dirty="0" smtClean="0"/>
              <a:t>	single requires pt &gt; 24 GeV, members of pairs have pt &gt; 12 GeV</a:t>
            </a:r>
          </a:p>
          <a:p>
            <a:r>
              <a:rPr lang="en-US" baseline="0" dirty="0" smtClean="0"/>
              <a:t>In analysis leptons have pt &gt; 7 GeV with leading lepton having pt &gt; 20 GeV and next-to-leading pt &gt; 15 GeV</a:t>
            </a:r>
          </a:p>
          <a:p>
            <a:r>
              <a:rPr lang="en-US" baseline="0" dirty="0" smtClean="0"/>
              <a:t>Dominant background is </a:t>
            </a:r>
            <a:r>
              <a:rPr lang="en-US" baseline="0" dirty="0" err="1" smtClean="0"/>
              <a:t>Z+bbar</a:t>
            </a:r>
            <a:r>
              <a:rPr lang="en-US" baseline="0" dirty="0" smtClean="0"/>
              <a:t> (</a:t>
            </a:r>
            <a:r>
              <a:rPr lang="en-US" baseline="0" dirty="0" err="1" smtClean="0"/>
              <a:t>ttbar</a:t>
            </a:r>
            <a:r>
              <a:rPr lang="en-US" baseline="0" dirty="0" smtClean="0"/>
              <a:t> is ~10% of this)</a:t>
            </a:r>
          </a:p>
          <a:p>
            <a:r>
              <a:rPr lang="en-US" baseline="0" dirty="0" smtClean="0"/>
              <a:t>Average acceptance 36% for 4mu channel, 20% for 4e channel</a:t>
            </a:r>
          </a:p>
          <a:p>
            <a:r>
              <a:rPr lang="en-US" baseline="0" dirty="0" smtClean="0"/>
              <a:t>Mass resolution 1.7 GeV for 4mu channel, 2.3 GeV for 4e channel</a:t>
            </a:r>
          </a:p>
        </p:txBody>
      </p:sp>
      <p:sp>
        <p:nvSpPr>
          <p:cNvPr id="4" name="Slide Number Placeholder 3"/>
          <p:cNvSpPr>
            <a:spLocks noGrp="1"/>
          </p:cNvSpPr>
          <p:nvPr>
            <p:ph type="sldNum" sz="quarter" idx="10"/>
          </p:nvPr>
        </p:nvSpPr>
        <p:spPr/>
        <p:txBody>
          <a:bodyPr/>
          <a:lstStyle/>
          <a:p>
            <a:fld id="{405A02E9-61B1-7B47-A5E2-D9FAD49FAA17}" type="slidenum">
              <a:rPr lang="en-US" smtClean="0"/>
              <a:pPr/>
              <a:t>32</a:t>
            </a:fld>
            <a:endParaRPr lang="en-US"/>
          </a:p>
        </p:txBody>
      </p:sp>
    </p:spTree>
    <p:extLst>
      <p:ext uri="{BB962C8B-B14F-4D97-AF65-F5344CB8AC3E}">
        <p14:creationId xmlns:p14="http://schemas.microsoft.com/office/powerpoint/2010/main" val="386829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 from 5/18/2012.  Peak initial number of interactions per crossing at</a:t>
            </a:r>
            <a:r>
              <a:rPr lang="en-US" baseline="0" dirty="0" smtClean="0"/>
              <a:t> this time in run was </a:t>
            </a:r>
            <a:r>
              <a:rPr lang="en-US" dirty="0" smtClean="0"/>
              <a:t>~25.</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33</a:t>
            </a:fld>
            <a:endParaRPr lang="en-US"/>
          </a:p>
        </p:txBody>
      </p:sp>
    </p:spTree>
    <p:extLst>
      <p:ext uri="{BB962C8B-B14F-4D97-AF65-F5344CB8AC3E}">
        <p14:creationId xmlns:p14="http://schemas.microsoft.com/office/powerpoint/2010/main" val="165913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 recorded 5/23/2012.</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36</a:t>
            </a:fld>
            <a:endParaRPr lang="en-US"/>
          </a:p>
        </p:txBody>
      </p:sp>
    </p:spTree>
    <p:extLst>
      <p:ext uri="{BB962C8B-B14F-4D97-AF65-F5344CB8AC3E}">
        <p14:creationId xmlns:p14="http://schemas.microsoft.com/office/powerpoint/2010/main" val="423686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Destructive interference between the two diagrams</a:t>
            </a:r>
          </a:p>
          <a:p>
            <a:r>
              <a:rPr lang="en-US" dirty="0" err="1" smtClean="0"/>
              <a:t>λ</a:t>
            </a:r>
            <a:r>
              <a:rPr lang="en-US" dirty="0" smtClean="0"/>
              <a:t> / </a:t>
            </a:r>
            <a:r>
              <a:rPr lang="en-US" dirty="0" err="1" smtClean="0"/>
              <a:t>λsm</a:t>
            </a:r>
            <a:r>
              <a:rPr lang="en-US" dirty="0" smtClean="0"/>
              <a:t> = 0 has 71 </a:t>
            </a:r>
            <a:r>
              <a:rPr lang="en-US" dirty="0" err="1" smtClean="0"/>
              <a:t>fb</a:t>
            </a:r>
            <a:r>
              <a:rPr lang="en-US" dirty="0" smtClean="0"/>
              <a:t> cross</a:t>
            </a:r>
            <a:r>
              <a:rPr lang="en-US" baseline="0" dirty="0" smtClean="0"/>
              <a:t> section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λ</a:t>
            </a:r>
            <a:r>
              <a:rPr lang="en-US" dirty="0" smtClean="0"/>
              <a:t> / </a:t>
            </a:r>
            <a:r>
              <a:rPr lang="en-US" dirty="0" err="1" smtClean="0"/>
              <a:t>λsm</a:t>
            </a:r>
            <a:r>
              <a:rPr lang="en-US" dirty="0" smtClean="0"/>
              <a:t> = 1 has 34 </a:t>
            </a:r>
            <a:r>
              <a:rPr lang="en-US" dirty="0" err="1" smtClean="0"/>
              <a:t>fb</a:t>
            </a:r>
            <a:r>
              <a:rPr lang="en-US" dirty="0" smtClean="0"/>
              <a:t> cross</a:t>
            </a:r>
            <a:r>
              <a:rPr lang="en-US" baseline="0" dirty="0" smtClean="0"/>
              <a:t> section  </a:t>
            </a:r>
            <a:r>
              <a:rPr lang="en-US" baseline="0" dirty="0" smtClean="0">
                <a:sym typeface="Wingdings"/>
              </a:rPr>
              <a:t></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λ</a:t>
            </a:r>
            <a:r>
              <a:rPr lang="en-US" dirty="0" smtClean="0"/>
              <a:t> / </a:t>
            </a:r>
            <a:r>
              <a:rPr lang="en-US" dirty="0" err="1" smtClean="0"/>
              <a:t>λsm</a:t>
            </a:r>
            <a:r>
              <a:rPr lang="en-US" dirty="0" smtClean="0"/>
              <a:t> = 2 has 16 </a:t>
            </a:r>
            <a:r>
              <a:rPr lang="en-US" dirty="0" err="1" smtClean="0"/>
              <a:t>fb</a:t>
            </a:r>
            <a:r>
              <a:rPr lang="en-US" dirty="0" smtClean="0"/>
              <a:t> cross</a:t>
            </a:r>
            <a:r>
              <a:rPr lang="en-US" baseline="0" dirty="0" smtClean="0"/>
              <a:t> section</a:t>
            </a:r>
          </a:p>
          <a:p>
            <a:endParaRPr lang="en-US" dirty="0" smtClean="0"/>
          </a:p>
          <a:p>
            <a:r>
              <a:rPr lang="en-US" dirty="0" smtClean="0"/>
              <a:t>cross section of</a:t>
            </a:r>
            <a:r>
              <a:rPr lang="en-US" baseline="0" dirty="0" smtClean="0"/>
              <a:t> interest gives 15 signal events with </a:t>
            </a:r>
            <a:r>
              <a:rPr lang="en-US" baseline="0" dirty="0" err="1" smtClean="0"/>
              <a:t>bkgd</a:t>
            </a:r>
            <a:r>
              <a:rPr lang="en-US" baseline="0" dirty="0" smtClean="0"/>
              <a:t> of 24 events</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50</a:t>
            </a:fld>
            <a:endParaRPr lang="en-US"/>
          </a:p>
        </p:txBody>
      </p:sp>
    </p:spTree>
    <p:extLst>
      <p:ext uri="{BB962C8B-B14F-4D97-AF65-F5344CB8AC3E}">
        <p14:creationId xmlns:p14="http://schemas.microsoft.com/office/powerpoint/2010/main" val="241076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5612CA-DBDC-C343-8EBC-FF437E8C347B}" type="slidenum">
              <a:rPr lang="en-US"/>
              <a:pPr/>
              <a:t>3</a:t>
            </a:fld>
            <a:endParaRPr lang="en-US"/>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N_nu</a:t>
            </a:r>
            <a:r>
              <a:rPr lang="en-US" baseline="0" dirty="0" smtClean="0"/>
              <a:t> = 2.984 ± 0.008 (2 sigma different than 3.0)</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4</a:t>
            </a:fld>
            <a:endParaRPr lang="en-US"/>
          </a:p>
        </p:txBody>
      </p:sp>
    </p:spTree>
    <p:extLst>
      <p:ext uri="{BB962C8B-B14F-4D97-AF65-F5344CB8AC3E}">
        <p14:creationId xmlns:p14="http://schemas.microsoft.com/office/powerpoint/2010/main" val="880055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 for EW fit is</a:t>
            </a:r>
            <a:r>
              <a:rPr lang="en-US" baseline="0" dirty="0" smtClean="0"/>
              <a:t> 23% (</a:t>
            </a:r>
            <a:r>
              <a:rPr lang="en-US" baseline="0" dirty="0" err="1" smtClean="0"/>
              <a:t>Chisq</a:t>
            </a:r>
            <a:r>
              <a:rPr lang="en-US" baseline="0" dirty="0" smtClean="0"/>
              <a:t> with 14 DF)</a:t>
            </a:r>
          </a:p>
          <a:p>
            <a:r>
              <a:rPr lang="en-US" baseline="0" dirty="0" smtClean="0"/>
              <a:t>Fit value for </a:t>
            </a:r>
            <a:r>
              <a:rPr lang="en-US" baseline="0" dirty="0" err="1" smtClean="0"/>
              <a:t>M_h</a:t>
            </a:r>
            <a:r>
              <a:rPr lang="en-US" baseline="0" dirty="0" smtClean="0"/>
              <a:t> = 120 +12 -5 GeV (analysis of 2011)</a:t>
            </a:r>
          </a:p>
          <a:p>
            <a:endParaRPr lang="en-US" baseline="0" dirty="0" smtClean="0"/>
          </a:p>
          <a:p>
            <a:r>
              <a:rPr lang="en-US" baseline="0" dirty="0" smtClean="0"/>
              <a:t>Ignoring excluded regions (CL 21%)</a:t>
            </a:r>
          </a:p>
          <a:p>
            <a:r>
              <a:rPr lang="en-US" baseline="0" dirty="0" err="1" smtClean="0"/>
              <a:t>M_h</a:t>
            </a:r>
            <a:r>
              <a:rPr lang="en-US" baseline="0" dirty="0" smtClean="0"/>
              <a:t> = 90 +30 -25 GeV</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5</a:t>
            </a:fld>
            <a:endParaRPr lang="en-US"/>
          </a:p>
        </p:txBody>
      </p:sp>
    </p:spTree>
    <p:extLst>
      <p:ext uri="{BB962C8B-B14F-4D97-AF65-F5344CB8AC3E}">
        <p14:creationId xmlns:p14="http://schemas.microsoft.com/office/powerpoint/2010/main" val="144795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Dipoles</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8</a:t>
            </a:fld>
            <a:endParaRPr lang="en-US"/>
          </a:p>
        </p:txBody>
      </p:sp>
    </p:spTree>
    <p:extLst>
      <p:ext uri="{BB962C8B-B14F-4D97-AF65-F5344CB8AC3E}">
        <p14:creationId xmlns:p14="http://schemas.microsoft.com/office/powerpoint/2010/main" val="2502397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Luminous volume smaller in cross</a:t>
            </a:r>
            <a:r>
              <a:rPr lang="en-US" baseline="0" dirty="0" smtClean="0"/>
              <a:t> section than a human hair and with length about 2000 times the width</a:t>
            </a:r>
            <a:endParaRPr lang="en-US" dirty="0" smtClean="0"/>
          </a:p>
          <a:p>
            <a:r>
              <a:rPr lang="en-US" dirty="0" smtClean="0"/>
              <a:t>Vertex resolution in x, y is ~ 20 um for ~ 20 tracks from vertex</a:t>
            </a:r>
          </a:p>
          <a:p>
            <a:r>
              <a:rPr lang="en-US" dirty="0" smtClean="0"/>
              <a:t>Vertex resolution</a:t>
            </a:r>
            <a:r>
              <a:rPr lang="en-US" baseline="0" dirty="0" smtClean="0"/>
              <a:t> in z is ~ 50 um for ~20 tracks from vertex (~ 1/20 of size of square)</a:t>
            </a:r>
          </a:p>
          <a:p>
            <a:r>
              <a:rPr lang="en-US" baseline="0" dirty="0" smtClean="0"/>
              <a:t>Beam pipe radius 30 mm with first detector layer at 50  mm</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17</a:t>
            </a:fld>
            <a:endParaRPr lang="en-US"/>
          </a:p>
        </p:txBody>
      </p:sp>
    </p:spTree>
    <p:extLst>
      <p:ext uri="{BB962C8B-B14F-4D97-AF65-F5344CB8AC3E}">
        <p14:creationId xmlns:p14="http://schemas.microsoft.com/office/powerpoint/2010/main" val="239500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lower RH plot, STVF is “soft term vertex</a:t>
            </a:r>
            <a:r>
              <a:rPr lang="en-US" baseline="0" dirty="0" smtClean="0"/>
              <a:t> fraction.”  The JVF is calculated for all soft objects in the event and their </a:t>
            </a:r>
            <a:r>
              <a:rPr lang="en-US" baseline="0" dirty="0" err="1" smtClean="0"/>
              <a:t>Etmiss</a:t>
            </a:r>
            <a:r>
              <a:rPr lang="en-US" baseline="0" dirty="0" smtClean="0"/>
              <a:t> is scaled accordingly</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18</a:t>
            </a:fld>
            <a:endParaRPr lang="en-US"/>
          </a:p>
        </p:txBody>
      </p:sp>
    </p:spTree>
    <p:extLst>
      <p:ext uri="{BB962C8B-B14F-4D97-AF65-F5344CB8AC3E}">
        <p14:creationId xmlns:p14="http://schemas.microsoft.com/office/powerpoint/2010/main" val="3456701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 rate assumes: pi x 10^7 sec. of</a:t>
            </a:r>
            <a:r>
              <a:rPr lang="en-US" baseline="0" dirty="0" smtClean="0"/>
              <a:t> operation per year but </a:t>
            </a:r>
            <a:r>
              <a:rPr lang="en-US" baseline="0" dirty="0" err="1" smtClean="0"/>
              <a:t>avg</a:t>
            </a:r>
            <a:r>
              <a:rPr lang="en-US" baseline="0" dirty="0" smtClean="0"/>
              <a:t> </a:t>
            </a:r>
            <a:r>
              <a:rPr lang="en-US" baseline="0" dirty="0" err="1" smtClean="0"/>
              <a:t>lumi</a:t>
            </a:r>
            <a:r>
              <a:rPr lang="en-US" baseline="0" dirty="0" smtClean="0"/>
              <a:t> ~ 1/pi of peak, no acceptance included</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19</a:t>
            </a:fld>
            <a:endParaRPr lang="en-US"/>
          </a:p>
        </p:txBody>
      </p:sp>
    </p:spTree>
    <p:extLst>
      <p:ext uri="{BB962C8B-B14F-4D97-AF65-F5344CB8AC3E}">
        <p14:creationId xmlns:p14="http://schemas.microsoft.com/office/powerpoint/2010/main" val="3802801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 mass 80.4 GeV</a:t>
            </a:r>
            <a:endParaRPr lang="en-US" dirty="0"/>
          </a:p>
        </p:txBody>
      </p:sp>
      <p:sp>
        <p:nvSpPr>
          <p:cNvPr id="4" name="Slide Number Placeholder 3"/>
          <p:cNvSpPr>
            <a:spLocks noGrp="1"/>
          </p:cNvSpPr>
          <p:nvPr>
            <p:ph type="sldNum" sz="quarter" idx="10"/>
          </p:nvPr>
        </p:nvSpPr>
        <p:spPr/>
        <p:txBody>
          <a:bodyPr/>
          <a:lstStyle/>
          <a:p>
            <a:fld id="{405A02E9-61B1-7B47-A5E2-D9FAD49FAA17}" type="slidenum">
              <a:rPr lang="en-US" smtClean="0"/>
              <a:pPr/>
              <a:t>22</a:t>
            </a:fld>
            <a:endParaRPr lang="en-US"/>
          </a:p>
        </p:txBody>
      </p:sp>
    </p:spTree>
    <p:extLst>
      <p:ext uri="{BB962C8B-B14F-4D97-AF65-F5344CB8AC3E}">
        <p14:creationId xmlns:p14="http://schemas.microsoft.com/office/powerpoint/2010/main" val="1614342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4" descr="ATLAS.CMS.bmp"/>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64006"/>
            <a:ext cx="10070799" cy="895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60220" y="167640"/>
            <a:ext cx="6035040" cy="623412"/>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74053"/>
            <a:ext cx="6035040" cy="4526280"/>
          </a:xfrm>
        </p:spPr>
        <p:txBody>
          <a:bodyPr/>
          <a:lstStyle>
            <a:lvl1pPr marL="0" indent="0">
              <a:buNone/>
              <a:defRPr sz="3500"/>
            </a:lvl1pPr>
            <a:lvl2pPr marL="502920" indent="0">
              <a:buNone/>
              <a:defRPr sz="3100"/>
            </a:lvl2pPr>
            <a:lvl3pPr marL="1005840" indent="0">
              <a:buNone/>
              <a:defRPr sz="260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971517" y="5904072"/>
            <a:ext cx="6035040" cy="885348"/>
          </a:xfrm>
        </p:spPr>
        <p:txBody>
          <a:bodyPr/>
          <a:lstStyle>
            <a:lvl1pPr marL="0" indent="0">
              <a:buNone/>
              <a:defRPr sz="1500"/>
            </a:lvl1pPr>
            <a:lvl2pPr marL="502920" indent="0">
              <a:buNone/>
              <a:defRPr sz="1300"/>
            </a:lvl2pPr>
            <a:lvl3pPr marL="1005840" indent="0">
              <a:buNone/>
              <a:defRPr sz="1100"/>
            </a:lvl3pPr>
            <a:lvl4pPr marL="1508760" indent="0">
              <a:buNone/>
              <a:defRPr sz="1000"/>
            </a:lvl4pPr>
            <a:lvl5pPr marL="2011680" indent="0">
              <a:buNone/>
              <a:defRPr sz="1000"/>
            </a:lvl5pPr>
            <a:lvl6pPr marL="2514600" indent="0">
              <a:buNone/>
              <a:defRPr sz="1000"/>
            </a:lvl6pPr>
            <a:lvl7pPr marL="3017520" indent="0">
              <a:buNone/>
              <a:defRPr sz="1000"/>
            </a:lvl7pPr>
            <a:lvl8pPr marL="3520440" indent="0">
              <a:buNone/>
              <a:defRPr sz="1000"/>
            </a:lvl8pPr>
            <a:lvl9pPr marL="402336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November 1, 2012</a:t>
            </a:r>
            <a:endParaRPr lang="en-US"/>
          </a:p>
        </p:txBody>
      </p:sp>
      <p:sp>
        <p:nvSpPr>
          <p:cNvPr id="6" name="Footer Placeholder 5"/>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7" name="Slide Number Placeholder 6"/>
          <p:cNvSpPr>
            <a:spLocks noGrp="1"/>
          </p:cNvSpPr>
          <p:nvPr>
            <p:ph type="sldNum" sz="quarter" idx="12"/>
          </p:nvPr>
        </p:nvSpPr>
        <p:spPr/>
        <p:txBody>
          <a:bodyPr/>
          <a:lstStyle>
            <a:lvl1pPr>
              <a:defRPr/>
            </a:lvl1pPr>
          </a:lstStyle>
          <a:p>
            <a:fld id="{D41162D5-93AE-694B-905F-73BC1D0A9FCF}" type="slidenum">
              <a:rPr lang="en-US"/>
              <a:pPr/>
              <a:t>‹#›</a:t>
            </a:fld>
            <a:endParaRPr lang="en-US">
              <a:latin typeface="Times" charset="0"/>
            </a:endParaRPr>
          </a:p>
        </p:txBody>
      </p:sp>
    </p:spTree>
    <p:extLst>
      <p:ext uri="{BB962C8B-B14F-4D97-AF65-F5344CB8AC3E}">
        <p14:creationId xmlns:p14="http://schemas.microsoft.com/office/powerpoint/2010/main" val="665309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November 1, 2012</a:t>
            </a:r>
            <a:endParaRPr lang="en-US"/>
          </a:p>
        </p:txBody>
      </p:sp>
      <p:sp>
        <p:nvSpPr>
          <p:cNvPr id="5" name="Footer Placeholder 4"/>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6" name="Slide Number Placeholder 5"/>
          <p:cNvSpPr>
            <a:spLocks noGrp="1"/>
          </p:cNvSpPr>
          <p:nvPr>
            <p:ph type="sldNum" sz="quarter" idx="12"/>
          </p:nvPr>
        </p:nvSpPr>
        <p:spPr/>
        <p:txBody>
          <a:bodyPr/>
          <a:lstStyle>
            <a:lvl1pPr>
              <a:defRPr/>
            </a:lvl1pPr>
          </a:lstStyle>
          <a:p>
            <a:fld id="{6F5E5426-07B6-C742-969A-DCA31CD8CB8D}" type="slidenum">
              <a:rPr lang="en-US"/>
              <a:pPr/>
              <a:t>‹#›</a:t>
            </a:fld>
            <a:endParaRPr lang="en-US">
              <a:latin typeface="Times" charset="0"/>
            </a:endParaRPr>
          </a:p>
        </p:txBody>
      </p:sp>
    </p:spTree>
    <p:extLst>
      <p:ext uri="{BB962C8B-B14F-4D97-AF65-F5344CB8AC3E}">
        <p14:creationId xmlns:p14="http://schemas.microsoft.com/office/powerpoint/2010/main" val="854242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335280"/>
            <a:ext cx="2137410" cy="6370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335280"/>
            <a:ext cx="6244590" cy="6370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November 1, 2012</a:t>
            </a:r>
            <a:endParaRPr lang="en-US"/>
          </a:p>
        </p:txBody>
      </p:sp>
      <p:sp>
        <p:nvSpPr>
          <p:cNvPr id="5" name="Footer Placeholder 4"/>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6" name="Slide Number Placeholder 5"/>
          <p:cNvSpPr>
            <a:spLocks noGrp="1"/>
          </p:cNvSpPr>
          <p:nvPr>
            <p:ph type="sldNum" sz="quarter" idx="12"/>
          </p:nvPr>
        </p:nvSpPr>
        <p:spPr/>
        <p:txBody>
          <a:bodyPr/>
          <a:lstStyle>
            <a:lvl1pPr>
              <a:defRPr/>
            </a:lvl1pPr>
          </a:lstStyle>
          <a:p>
            <a:fld id="{460DA0E7-90F1-4F49-B888-DCD460F23D12}" type="slidenum">
              <a:rPr lang="en-US"/>
              <a:pPr/>
              <a:t>‹#›</a:t>
            </a:fld>
            <a:endParaRPr lang="en-US">
              <a:latin typeface="Times" charset="0"/>
            </a:endParaRPr>
          </a:p>
        </p:txBody>
      </p:sp>
    </p:spTree>
    <p:extLst>
      <p:ext uri="{BB962C8B-B14F-4D97-AF65-F5344CB8AC3E}">
        <p14:creationId xmlns:p14="http://schemas.microsoft.com/office/powerpoint/2010/main" val="1977494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2" descr="PLBfrontcov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2820" y="257198"/>
            <a:ext cx="5481638" cy="705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00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2920" y="1005840"/>
            <a:ext cx="913638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November 1, 2012</a:t>
            </a:r>
            <a:endParaRPr lang="en-US"/>
          </a:p>
        </p:txBody>
      </p:sp>
      <p:sp>
        <p:nvSpPr>
          <p:cNvPr id="5" name="Footer Placeholder 4"/>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6" name="Slide Number Placeholder 5"/>
          <p:cNvSpPr>
            <a:spLocks noGrp="1"/>
          </p:cNvSpPr>
          <p:nvPr>
            <p:ph type="sldNum" sz="quarter" idx="12"/>
          </p:nvPr>
        </p:nvSpPr>
        <p:spPr/>
        <p:txBody>
          <a:bodyPr/>
          <a:lstStyle>
            <a:lvl1pPr>
              <a:defRPr/>
            </a:lvl1pPr>
          </a:lstStyle>
          <a:p>
            <a:fld id="{ACB9605B-77B4-2C44-9107-DA0718D6BB0E}" type="slidenum">
              <a:rPr lang="en-US"/>
              <a:pPr/>
              <a:t>‹#›</a:t>
            </a:fld>
            <a:endParaRPr lang="en-US">
              <a:latin typeface="Times" charset="0"/>
            </a:endParaRPr>
          </a:p>
        </p:txBody>
      </p:sp>
    </p:spTree>
    <p:extLst>
      <p:ext uri="{BB962C8B-B14F-4D97-AF65-F5344CB8AC3E}">
        <p14:creationId xmlns:p14="http://schemas.microsoft.com/office/powerpoint/2010/main" val="35337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847590"/>
            <a:ext cx="8549640" cy="1498283"/>
          </a:xfrm>
        </p:spPr>
        <p:txBody>
          <a:bodyPr anchor="t"/>
          <a:lstStyle>
            <a:lvl1pPr algn="l">
              <a:defRPr sz="44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197385"/>
            <a:ext cx="8549640" cy="1650206"/>
          </a:xfrm>
        </p:spPr>
        <p:txBody>
          <a:bodyPr anchor="b"/>
          <a:lstStyle>
            <a:lvl1pPr marL="0" indent="0">
              <a:buNone/>
              <a:defRPr sz="2200"/>
            </a:lvl1pPr>
            <a:lvl2pPr marL="502920" indent="0">
              <a:buNone/>
              <a:defRPr sz="2000"/>
            </a:lvl2pPr>
            <a:lvl3pPr marL="1005840" indent="0">
              <a:buNone/>
              <a:defRPr sz="1800"/>
            </a:lvl3pPr>
            <a:lvl4pPr marL="1508760" indent="0">
              <a:buNone/>
              <a:defRPr sz="1500"/>
            </a:lvl4pPr>
            <a:lvl5pPr marL="2011680" indent="0">
              <a:buNone/>
              <a:defRPr sz="1500"/>
            </a:lvl5pPr>
            <a:lvl6pPr marL="2514600" indent="0">
              <a:buNone/>
              <a:defRPr sz="1500"/>
            </a:lvl6pPr>
            <a:lvl7pPr marL="3017520" indent="0">
              <a:buNone/>
              <a:defRPr sz="1500"/>
            </a:lvl7pPr>
            <a:lvl8pPr marL="3520440" indent="0">
              <a:buNone/>
              <a:defRPr sz="1500"/>
            </a:lvl8pPr>
            <a:lvl9pPr marL="4023360" indent="0">
              <a:buNone/>
              <a:defRPr sz="15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November 1, 2012</a:t>
            </a:r>
            <a:endParaRPr lang="en-US"/>
          </a:p>
        </p:txBody>
      </p:sp>
      <p:sp>
        <p:nvSpPr>
          <p:cNvPr id="5" name="Footer Placeholder 4"/>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6" name="Slide Number Placeholder 5"/>
          <p:cNvSpPr>
            <a:spLocks noGrp="1"/>
          </p:cNvSpPr>
          <p:nvPr>
            <p:ph type="sldNum" sz="quarter" idx="12"/>
          </p:nvPr>
        </p:nvSpPr>
        <p:spPr/>
        <p:txBody>
          <a:bodyPr/>
          <a:lstStyle>
            <a:lvl1pPr>
              <a:defRPr/>
            </a:lvl1pPr>
          </a:lstStyle>
          <a:p>
            <a:fld id="{BE0A56F8-4F13-5840-844B-B864EC13480A}" type="slidenum">
              <a:rPr lang="en-US"/>
              <a:pPr/>
              <a:t>‹#›</a:t>
            </a:fld>
            <a:endParaRPr lang="en-US">
              <a:latin typeface="Times" charset="0"/>
            </a:endParaRPr>
          </a:p>
        </p:txBody>
      </p:sp>
    </p:spTree>
    <p:extLst>
      <p:ext uri="{BB962C8B-B14F-4D97-AF65-F5344CB8AC3E}">
        <p14:creationId xmlns:p14="http://schemas.microsoft.com/office/powerpoint/2010/main" val="391780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1089660"/>
            <a:ext cx="4191000" cy="5615940"/>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089660"/>
            <a:ext cx="4191000" cy="5615940"/>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November 1, 2012</a:t>
            </a:r>
            <a:endParaRPr lang="en-US"/>
          </a:p>
        </p:txBody>
      </p:sp>
      <p:sp>
        <p:nvSpPr>
          <p:cNvPr id="6" name="Footer Placeholder 5"/>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7" name="Slide Number Placeholder 6"/>
          <p:cNvSpPr>
            <a:spLocks noGrp="1"/>
          </p:cNvSpPr>
          <p:nvPr>
            <p:ph type="sldNum" sz="quarter" idx="12"/>
          </p:nvPr>
        </p:nvSpPr>
        <p:spPr/>
        <p:txBody>
          <a:bodyPr/>
          <a:lstStyle>
            <a:lvl1pPr>
              <a:defRPr/>
            </a:lvl1pPr>
          </a:lstStyle>
          <a:p>
            <a:fld id="{01ED684D-FD67-C84A-A3C1-D2C1368E45EF}" type="slidenum">
              <a:rPr lang="en-US"/>
              <a:pPr/>
              <a:t>‹#›</a:t>
            </a:fld>
            <a:endParaRPr lang="en-US">
              <a:latin typeface="Times" charset="0"/>
            </a:endParaRPr>
          </a:p>
        </p:txBody>
      </p:sp>
    </p:spTree>
    <p:extLst>
      <p:ext uri="{BB962C8B-B14F-4D97-AF65-F5344CB8AC3E}">
        <p14:creationId xmlns:p14="http://schemas.microsoft.com/office/powerpoint/2010/main" val="216325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167640"/>
            <a:ext cx="9052560" cy="4191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688624"/>
            <a:ext cx="4444207" cy="703738"/>
          </a:xfrm>
        </p:spPr>
        <p:txBody>
          <a:bodyPr anchor="b"/>
          <a:lstStyle>
            <a:lvl1pPr marL="0" indent="0">
              <a:buNone/>
              <a:defRPr sz="2600" b="1"/>
            </a:lvl1pPr>
            <a:lvl2pPr marL="502920" indent="0">
              <a:buNone/>
              <a:defRPr sz="2200" b="1"/>
            </a:lvl2pPr>
            <a:lvl3pPr marL="1005840" indent="0">
              <a:buNone/>
              <a:defRPr sz="2000" b="1"/>
            </a:lvl3pPr>
            <a:lvl4pPr marL="1508760" indent="0">
              <a:buNone/>
              <a:defRPr sz="1800" b="1"/>
            </a:lvl4pPr>
            <a:lvl5pPr marL="2011680" indent="0">
              <a:buNone/>
              <a:defRPr sz="1800" b="1"/>
            </a:lvl5pPr>
            <a:lvl6pPr marL="2514600" indent="0">
              <a:buNone/>
              <a:defRPr sz="1800" b="1"/>
            </a:lvl6pPr>
            <a:lvl7pPr marL="3017520" indent="0">
              <a:buNone/>
              <a:defRPr sz="1800" b="1"/>
            </a:lvl7pPr>
            <a:lvl8pPr marL="3520440" indent="0">
              <a:buNone/>
              <a:defRPr sz="1800" b="1"/>
            </a:lvl8pPr>
            <a:lvl9pPr marL="402336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392362"/>
            <a:ext cx="4444207" cy="4346417"/>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688624"/>
            <a:ext cx="4445953" cy="703738"/>
          </a:xfrm>
        </p:spPr>
        <p:txBody>
          <a:bodyPr anchor="b"/>
          <a:lstStyle>
            <a:lvl1pPr marL="0" indent="0">
              <a:buNone/>
              <a:defRPr sz="2600" b="1"/>
            </a:lvl1pPr>
            <a:lvl2pPr marL="502920" indent="0">
              <a:buNone/>
              <a:defRPr sz="2200" b="1"/>
            </a:lvl2pPr>
            <a:lvl3pPr marL="1005840" indent="0">
              <a:buNone/>
              <a:defRPr sz="2000" b="1"/>
            </a:lvl3pPr>
            <a:lvl4pPr marL="1508760" indent="0">
              <a:buNone/>
              <a:defRPr sz="1800" b="1"/>
            </a:lvl4pPr>
            <a:lvl5pPr marL="2011680" indent="0">
              <a:buNone/>
              <a:defRPr sz="1800" b="1"/>
            </a:lvl5pPr>
            <a:lvl6pPr marL="2514600" indent="0">
              <a:buNone/>
              <a:defRPr sz="1800" b="1"/>
            </a:lvl6pPr>
            <a:lvl7pPr marL="3017520" indent="0">
              <a:buNone/>
              <a:defRPr sz="1800" b="1"/>
            </a:lvl7pPr>
            <a:lvl8pPr marL="3520440" indent="0">
              <a:buNone/>
              <a:defRPr sz="1800" b="1"/>
            </a:lvl8pPr>
            <a:lvl9pPr marL="402336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392362"/>
            <a:ext cx="4445953" cy="4346417"/>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November 1, 2012</a:t>
            </a:r>
            <a:endParaRPr lang="en-US"/>
          </a:p>
        </p:txBody>
      </p:sp>
      <p:sp>
        <p:nvSpPr>
          <p:cNvPr id="8" name="Footer Placeholder 7"/>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9" name="Slide Number Placeholder 8"/>
          <p:cNvSpPr>
            <a:spLocks noGrp="1"/>
          </p:cNvSpPr>
          <p:nvPr>
            <p:ph type="sldNum" sz="quarter" idx="12"/>
          </p:nvPr>
        </p:nvSpPr>
        <p:spPr/>
        <p:txBody>
          <a:bodyPr/>
          <a:lstStyle>
            <a:lvl1pPr>
              <a:defRPr/>
            </a:lvl1pPr>
          </a:lstStyle>
          <a:p>
            <a:fld id="{87D83145-1299-1541-9342-C331EC911BE3}" type="slidenum">
              <a:rPr lang="en-US"/>
              <a:pPr/>
              <a:t>‹#›</a:t>
            </a:fld>
            <a:endParaRPr lang="en-US">
              <a:latin typeface="Times" charset="0"/>
            </a:endParaRPr>
          </a:p>
        </p:txBody>
      </p:sp>
    </p:spTree>
    <p:extLst>
      <p:ext uri="{BB962C8B-B14F-4D97-AF65-F5344CB8AC3E}">
        <p14:creationId xmlns:p14="http://schemas.microsoft.com/office/powerpoint/2010/main" val="7213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November 1, 2012</a:t>
            </a:r>
            <a:endParaRPr lang="en-US"/>
          </a:p>
        </p:txBody>
      </p:sp>
      <p:sp>
        <p:nvSpPr>
          <p:cNvPr id="4" name="Footer Placeholder 3"/>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5" name="Slide Number Placeholder 4"/>
          <p:cNvSpPr>
            <a:spLocks noGrp="1"/>
          </p:cNvSpPr>
          <p:nvPr>
            <p:ph type="sldNum" sz="quarter" idx="12"/>
          </p:nvPr>
        </p:nvSpPr>
        <p:spPr/>
        <p:txBody>
          <a:bodyPr/>
          <a:lstStyle>
            <a:lvl1pPr>
              <a:defRPr/>
            </a:lvl1pPr>
          </a:lstStyle>
          <a:p>
            <a:fld id="{FCE12B59-9886-1441-8551-ED19948B435F}" type="slidenum">
              <a:rPr lang="en-US"/>
              <a:pPr/>
              <a:t>‹#›</a:t>
            </a:fld>
            <a:endParaRPr lang="en-US">
              <a:latin typeface="Times" charset="0"/>
            </a:endParaRPr>
          </a:p>
        </p:txBody>
      </p:sp>
    </p:spTree>
    <p:extLst>
      <p:ext uri="{BB962C8B-B14F-4D97-AF65-F5344CB8AC3E}">
        <p14:creationId xmlns:p14="http://schemas.microsoft.com/office/powerpoint/2010/main" val="19892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November 1, 2012</a:t>
            </a:r>
            <a:endParaRPr lang="en-US" dirty="0"/>
          </a:p>
        </p:txBody>
      </p:sp>
      <p:sp>
        <p:nvSpPr>
          <p:cNvPr id="6" name="Footer Placeholder 5"/>
          <p:cNvSpPr>
            <a:spLocks noGrp="1"/>
          </p:cNvSpPr>
          <p:nvPr>
            <p:ph type="ftr" sz="quarter" idx="11"/>
          </p:nvPr>
        </p:nvSpPr>
        <p:spPr/>
        <p:txBody>
          <a:bodyPr/>
          <a:lstStyle/>
          <a:p>
            <a:r>
              <a:rPr lang="en-US" smtClean="0"/>
              <a:t>J. Pilcher</a:t>
            </a:r>
            <a:endParaRPr lang="en-US" dirty="0"/>
          </a:p>
        </p:txBody>
      </p:sp>
      <p:sp>
        <p:nvSpPr>
          <p:cNvPr id="7" name="Slide Number Placeholder 6"/>
          <p:cNvSpPr>
            <a:spLocks noGrp="1"/>
          </p:cNvSpPr>
          <p:nvPr>
            <p:ph type="sldNum" sz="quarter" idx="12"/>
          </p:nvPr>
        </p:nvSpPr>
        <p:spPr/>
        <p:txBody>
          <a:bodyPr/>
          <a:lstStyle/>
          <a:p>
            <a:fld id="{47B9481A-9DDD-6E4A-9F76-2738CCE8F001}" type="slidenum">
              <a:rPr lang="en-US" smtClean="0"/>
              <a:pPr/>
              <a:t>‹#›</a:t>
            </a:fld>
            <a:endParaRPr lang="en-US" dirty="0"/>
          </a:p>
        </p:txBody>
      </p:sp>
    </p:spTree>
    <p:extLst>
      <p:ext uri="{BB962C8B-B14F-4D97-AF65-F5344CB8AC3E}">
        <p14:creationId xmlns:p14="http://schemas.microsoft.com/office/powerpoint/2010/main" val="285450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0" y="83820"/>
            <a:ext cx="9136380" cy="586740"/>
          </a:xfrm>
        </p:spPr>
        <p:txBody>
          <a:bodyPr anchor="b"/>
          <a:lstStyle>
            <a:lvl1pPr algn="ctr">
              <a:defRPr sz="2200" b="0" i="0"/>
            </a:lvl1pPr>
          </a:lstStyle>
          <a:p>
            <a:r>
              <a:rPr lang="en-US" dirty="0" smtClean="0"/>
              <a:t>Click to edit Master title style</a:t>
            </a:r>
            <a:endParaRPr lang="en-US" dirty="0"/>
          </a:p>
        </p:txBody>
      </p:sp>
      <p:sp>
        <p:nvSpPr>
          <p:cNvPr id="3" name="Content Placeholder 2"/>
          <p:cNvSpPr>
            <a:spLocks noGrp="1"/>
          </p:cNvSpPr>
          <p:nvPr>
            <p:ph idx="1"/>
          </p:nvPr>
        </p:nvSpPr>
        <p:spPr>
          <a:xfrm>
            <a:off x="3932555" y="1089661"/>
            <a:ext cx="5622925" cy="5649119"/>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35281" y="1341121"/>
            <a:ext cx="3309144" cy="5160169"/>
          </a:xfrm>
        </p:spPr>
        <p:txBody>
          <a:bodyPr/>
          <a:lstStyle>
            <a:lvl1pPr marL="0" indent="0">
              <a:buNone/>
              <a:defRPr sz="1500"/>
            </a:lvl1pPr>
            <a:lvl2pPr marL="502920" indent="0">
              <a:buNone/>
              <a:defRPr sz="1300"/>
            </a:lvl2pPr>
            <a:lvl3pPr marL="1005840" indent="0">
              <a:buNone/>
              <a:defRPr sz="1100"/>
            </a:lvl3pPr>
            <a:lvl4pPr marL="1508760" indent="0">
              <a:buNone/>
              <a:defRPr sz="1000"/>
            </a:lvl4pPr>
            <a:lvl5pPr marL="2011680" indent="0">
              <a:buNone/>
              <a:defRPr sz="1000"/>
            </a:lvl5pPr>
            <a:lvl6pPr marL="2514600" indent="0">
              <a:buNone/>
              <a:defRPr sz="1000"/>
            </a:lvl6pPr>
            <a:lvl7pPr marL="3017520" indent="0">
              <a:buNone/>
              <a:defRPr sz="1000"/>
            </a:lvl7pPr>
            <a:lvl8pPr marL="3520440" indent="0">
              <a:buNone/>
              <a:defRPr sz="1000"/>
            </a:lvl8pPr>
            <a:lvl9pPr marL="402336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November 1, 2012</a:t>
            </a:r>
            <a:endParaRPr lang="en-US"/>
          </a:p>
        </p:txBody>
      </p:sp>
      <p:sp>
        <p:nvSpPr>
          <p:cNvPr id="6" name="Footer Placeholder 5"/>
          <p:cNvSpPr>
            <a:spLocks noGrp="1"/>
          </p:cNvSpPr>
          <p:nvPr>
            <p:ph type="ftr" sz="quarter" idx="11"/>
          </p:nvPr>
        </p:nvSpPr>
        <p:spPr/>
        <p:txBody>
          <a:bodyPr/>
          <a:lstStyle>
            <a:lvl1pPr>
              <a:defRPr/>
            </a:lvl1pPr>
          </a:lstStyle>
          <a:p>
            <a:r>
              <a:rPr lang="en-US"/>
              <a:t>J. Pilcher</a:t>
            </a:r>
            <a:endParaRPr lang="en-US">
              <a:latin typeface="Times" charset="0"/>
            </a:endParaRPr>
          </a:p>
        </p:txBody>
      </p:sp>
      <p:sp>
        <p:nvSpPr>
          <p:cNvPr id="7" name="Slide Number Placeholder 6"/>
          <p:cNvSpPr>
            <a:spLocks noGrp="1"/>
          </p:cNvSpPr>
          <p:nvPr>
            <p:ph type="sldNum" sz="quarter" idx="12"/>
          </p:nvPr>
        </p:nvSpPr>
        <p:spPr/>
        <p:txBody>
          <a:bodyPr/>
          <a:lstStyle>
            <a:lvl1pPr>
              <a:defRPr/>
            </a:lvl1pPr>
          </a:lstStyle>
          <a:p>
            <a:fld id="{363198F0-8F84-8D48-91C0-E96C1B52BC2E}" type="slidenum">
              <a:rPr lang="en-US"/>
              <a:pPr/>
              <a:t>‹#›</a:t>
            </a:fld>
            <a:endParaRPr lang="en-US">
              <a:latin typeface="Times" charset="0"/>
            </a:endParaRPr>
          </a:p>
        </p:txBody>
      </p:sp>
    </p:spTree>
    <p:extLst>
      <p:ext uri="{BB962C8B-B14F-4D97-AF65-F5344CB8AC3E}">
        <p14:creationId xmlns:p14="http://schemas.microsoft.com/office/powerpoint/2010/main" val="2458356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14422"/>
            <a:ext cx="997458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462620" y="922020"/>
            <a:ext cx="913638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t" anchorCtr="0" compatLnSpc="1">
            <a:prstTxWarp prst="textNoShape">
              <a:avLst/>
            </a:prstTxWarp>
          </a:bodyPr>
          <a:lstStyle/>
          <a:p>
            <a:pPr lvl="0"/>
            <a:r>
              <a:rPr lang="en-US" dirty="0" smtClean="0"/>
              <a:t>Click to edit Master text styles</a:t>
            </a:r>
          </a:p>
          <a:p>
            <a:pPr marL="817245" lvl="1" indent="-314325" algn="l" rtl="0" eaLnBrk="1" fontAlgn="base" hangingPunct="1">
              <a:spcBef>
                <a:spcPct val="20000"/>
              </a:spcBef>
              <a:spcAft>
                <a:spcPct val="0"/>
              </a:spcAft>
              <a:buSzPct val="60000"/>
              <a:buFont typeface="Zapf Dingbats" charset="0"/>
              <a:buChar char="n"/>
            </a:pPr>
            <a:r>
              <a:rPr lang="en-US" dirty="0" smtClean="0"/>
              <a:t>Second level</a:t>
            </a:r>
          </a:p>
          <a:p>
            <a:pPr marL="1257300" lvl="2" indent="-251460" algn="l" rtl="0" eaLnBrk="1" fontAlgn="base" hangingPunct="1">
              <a:spcBef>
                <a:spcPct val="20000"/>
              </a:spcBef>
              <a:spcAft>
                <a:spcPct val="0"/>
              </a:spcAft>
              <a:buSzPct val="60000"/>
              <a:buFont typeface="Zapf Dingbats" charset="0"/>
              <a:buChar char="s"/>
            </a:pPr>
            <a:r>
              <a:rPr lang="en-US" dirty="0" smtClean="0"/>
              <a:t>Third level</a:t>
            </a:r>
          </a:p>
          <a:p>
            <a:pPr marL="1760220" lvl="3" indent="-251460" algn="l" rtl="0" eaLnBrk="1" fontAlgn="base" hangingPunct="1">
              <a:spcBef>
                <a:spcPct val="20000"/>
              </a:spcBef>
              <a:spcAft>
                <a:spcPct val="0"/>
              </a:spcAft>
              <a:buChar char="–"/>
            </a:pPr>
            <a:r>
              <a:rPr lang="en-US" dirty="0" smtClean="0"/>
              <a:t>Fourth level</a:t>
            </a:r>
          </a:p>
        </p:txBody>
      </p:sp>
      <p:sp>
        <p:nvSpPr>
          <p:cNvPr id="1028" name="Rectangle 4"/>
          <p:cNvSpPr>
            <a:spLocks noGrp="1" noChangeArrowheads="1"/>
          </p:cNvSpPr>
          <p:nvPr>
            <p:ph type="dt" sz="half" idx="2"/>
          </p:nvPr>
        </p:nvSpPr>
        <p:spPr bwMode="auto">
          <a:xfrm>
            <a:off x="754380" y="7152094"/>
            <a:ext cx="20955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t" anchorCtr="0" compatLnSpc="1">
            <a:prstTxWarp prst="textNoShape">
              <a:avLst/>
            </a:prstTxWarp>
          </a:bodyPr>
          <a:lstStyle>
            <a:lvl1pPr>
              <a:defRPr sz="1300" b="0" i="1">
                <a:latin typeface="Helvetica"/>
                <a:cs typeface="Helvetica"/>
              </a:defRPr>
            </a:lvl1pPr>
          </a:lstStyle>
          <a:p>
            <a:r>
              <a:rPr lang="en-US" smtClean="0"/>
              <a:t>November 1, 2012</a:t>
            </a:r>
            <a:endParaRPr lang="en-US" dirty="0"/>
          </a:p>
        </p:txBody>
      </p:sp>
      <p:sp>
        <p:nvSpPr>
          <p:cNvPr id="1029" name="Rectangle 5"/>
          <p:cNvSpPr>
            <a:spLocks noGrp="1" noChangeArrowheads="1"/>
          </p:cNvSpPr>
          <p:nvPr>
            <p:ph type="ftr" sz="quarter" idx="3"/>
          </p:nvPr>
        </p:nvSpPr>
        <p:spPr bwMode="auto">
          <a:xfrm>
            <a:off x="7290594" y="7152094"/>
            <a:ext cx="20955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t" anchorCtr="0" compatLnSpc="1">
            <a:prstTxWarp prst="textNoShape">
              <a:avLst/>
            </a:prstTxWarp>
          </a:bodyPr>
          <a:lstStyle>
            <a:lvl1pPr algn="r">
              <a:defRPr sz="1300" b="0" i="1">
                <a:latin typeface="Helvetica"/>
                <a:cs typeface="Helvetica"/>
              </a:defRPr>
            </a:lvl1pPr>
          </a:lstStyle>
          <a:p>
            <a:r>
              <a:rPr lang="en-US" dirty="0" smtClean="0"/>
              <a:t>J. Pilcher</a:t>
            </a:r>
            <a:endParaRPr lang="en-US" dirty="0"/>
          </a:p>
        </p:txBody>
      </p:sp>
      <p:sp>
        <p:nvSpPr>
          <p:cNvPr id="1030" name="Rectangle 6"/>
          <p:cNvSpPr>
            <a:spLocks noGrp="1" noChangeArrowheads="1"/>
          </p:cNvSpPr>
          <p:nvPr>
            <p:ph type="sldNum" sz="quarter" idx="4"/>
          </p:nvPr>
        </p:nvSpPr>
        <p:spPr bwMode="auto">
          <a:xfrm>
            <a:off x="3939540" y="7152094"/>
            <a:ext cx="2095500" cy="25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t" anchorCtr="0" compatLnSpc="1">
            <a:prstTxWarp prst="textNoShape">
              <a:avLst/>
            </a:prstTxWarp>
          </a:bodyPr>
          <a:lstStyle>
            <a:lvl1pPr algn="ctr">
              <a:defRPr sz="1300" b="0" i="1">
                <a:latin typeface="Helvetica"/>
                <a:cs typeface="Helvetica"/>
              </a:defRPr>
            </a:lvl1pPr>
          </a:lstStyle>
          <a:p>
            <a:fld id="{47B9481A-9DDD-6E4A-9F76-2738CCE8F001}" type="slidenum">
              <a:rPr lang="en-US" smtClean="0"/>
              <a:pPr/>
              <a:t>‹#›</a:t>
            </a:fld>
            <a:endParaRPr lang="en-US" dirty="0"/>
          </a:p>
        </p:txBody>
      </p:sp>
      <p:cxnSp>
        <p:nvCxnSpPr>
          <p:cNvPr id="7" name="Straight Connector 6"/>
          <p:cNvCxnSpPr/>
          <p:nvPr userDrawn="1"/>
        </p:nvCxnSpPr>
        <p:spPr bwMode="auto">
          <a:xfrm>
            <a:off x="481965" y="682707"/>
            <a:ext cx="9094470" cy="0"/>
          </a:xfrm>
          <a:prstGeom prst="line">
            <a:avLst/>
          </a:prstGeom>
          <a:solidFill>
            <a:schemeClr val="accent1"/>
          </a:solidFill>
          <a:ln w="57150" cap="rnd" cmpd="sng" algn="ctr">
            <a:solidFill>
              <a:srgbClr val="6666FF"/>
            </a:solidFill>
            <a:prstDash val="solid"/>
            <a:round/>
            <a:headEnd type="none" w="med" len="med"/>
            <a:tailEnd type="none" w="med" len="med"/>
          </a:ln>
          <a:effectLst>
            <a:outerShdw blurRad="63500" dist="38099" dir="2700000" algn="ctr" rotWithShape="0">
              <a:schemeClr val="bg2">
                <a:alpha val="74998"/>
              </a:schemeClr>
            </a:outerShdw>
          </a:effectLst>
          <a:extLst/>
        </p:spPr>
      </p:cxnSp>
      <p:cxnSp>
        <p:nvCxnSpPr>
          <p:cNvPr id="8" name="Straight Connector 7"/>
          <p:cNvCxnSpPr/>
          <p:nvPr userDrawn="1"/>
        </p:nvCxnSpPr>
        <p:spPr bwMode="auto">
          <a:xfrm>
            <a:off x="474980" y="7124700"/>
            <a:ext cx="9122410" cy="0"/>
          </a:xfrm>
          <a:prstGeom prst="line">
            <a:avLst/>
          </a:prstGeom>
          <a:solidFill>
            <a:schemeClr val="accent1"/>
          </a:solidFill>
          <a:ln w="28575" cap="flat" cmpd="sng" algn="ctr">
            <a:solidFill>
              <a:srgbClr val="6666FF"/>
            </a:solidFill>
            <a:prstDash val="solid"/>
            <a:round/>
            <a:headEnd type="none" w="med" len="med"/>
            <a:tailEnd type="none" w="med" len="med"/>
          </a:ln>
          <a:effectLst>
            <a:outerShdw blurRad="63500" dist="38099" dir="2700000" algn="ctr" rotWithShape="0">
              <a:schemeClr val="bg2">
                <a:alpha val="74998"/>
              </a:schemeClr>
            </a:outerShdw>
          </a:effectLst>
          <a:extLst/>
        </p:spPr>
      </p:cxnSp>
      <p:pic>
        <p:nvPicPr>
          <p:cNvPr id="10"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341679" y="48589"/>
            <a:ext cx="664021" cy="6128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ighty_Atlas.gif"/>
          <p:cNvPicPr preferRelativeResize="0">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200" y="34876"/>
            <a:ext cx="557113" cy="612824"/>
          </a:xfrm>
          <a:prstGeom prst="rect">
            <a:avLst/>
          </a:prstGeom>
          <a:solidFill>
            <a:srgbClr val="FFFFCC"/>
          </a:solidFill>
          <a:ln w="9525">
            <a:solidFill>
              <a:schemeClr val="tx1"/>
            </a:solid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p:txStyles>
    <p:titleStyle>
      <a:lvl1pPr algn="ctr" rtl="0" eaLnBrk="1" fontAlgn="base" hangingPunct="1">
        <a:spcBef>
          <a:spcPct val="0"/>
        </a:spcBef>
        <a:spcAft>
          <a:spcPct val="0"/>
        </a:spcAft>
        <a:defRPr lang="en-US" sz="3500" b="1" i="1" dirty="0" smtClean="0">
          <a:solidFill>
            <a:srgbClr val="800000"/>
          </a:solidFill>
          <a:latin typeface="+mj-lt"/>
          <a:ea typeface="+mj-ea"/>
          <a:cs typeface="Comic Sans MS"/>
        </a:defRPr>
      </a:lvl1pPr>
      <a:lvl2pPr algn="ctr" rtl="0" eaLnBrk="1" fontAlgn="base" hangingPunct="1">
        <a:spcBef>
          <a:spcPct val="0"/>
        </a:spcBef>
        <a:spcAft>
          <a:spcPct val="0"/>
        </a:spcAft>
        <a:defRPr sz="4000" i="1">
          <a:solidFill>
            <a:srgbClr val="800040"/>
          </a:solidFill>
          <a:latin typeface="Helvetica" charset="0"/>
          <a:ea typeface="ＭＳ Ｐゴシック" charset="0"/>
        </a:defRPr>
      </a:lvl2pPr>
      <a:lvl3pPr algn="ctr" rtl="0" eaLnBrk="1" fontAlgn="base" hangingPunct="1">
        <a:spcBef>
          <a:spcPct val="0"/>
        </a:spcBef>
        <a:spcAft>
          <a:spcPct val="0"/>
        </a:spcAft>
        <a:defRPr sz="4000" i="1">
          <a:solidFill>
            <a:srgbClr val="800040"/>
          </a:solidFill>
          <a:latin typeface="Helvetica" charset="0"/>
          <a:ea typeface="ＭＳ Ｐゴシック" charset="0"/>
        </a:defRPr>
      </a:lvl3pPr>
      <a:lvl4pPr algn="ctr" rtl="0" eaLnBrk="1" fontAlgn="base" hangingPunct="1">
        <a:spcBef>
          <a:spcPct val="0"/>
        </a:spcBef>
        <a:spcAft>
          <a:spcPct val="0"/>
        </a:spcAft>
        <a:defRPr sz="4000" i="1">
          <a:solidFill>
            <a:srgbClr val="800040"/>
          </a:solidFill>
          <a:latin typeface="Helvetica" charset="0"/>
          <a:ea typeface="ＭＳ Ｐゴシック" charset="0"/>
        </a:defRPr>
      </a:lvl4pPr>
      <a:lvl5pPr algn="ctr" rtl="0" eaLnBrk="1" fontAlgn="base" hangingPunct="1">
        <a:spcBef>
          <a:spcPct val="0"/>
        </a:spcBef>
        <a:spcAft>
          <a:spcPct val="0"/>
        </a:spcAft>
        <a:defRPr sz="4000" i="1">
          <a:solidFill>
            <a:srgbClr val="800040"/>
          </a:solidFill>
          <a:latin typeface="Helvetica" charset="0"/>
          <a:ea typeface="ＭＳ Ｐゴシック" charset="0"/>
        </a:defRPr>
      </a:lvl5pPr>
      <a:lvl6pPr marL="502920" algn="ctr" rtl="0" eaLnBrk="1" fontAlgn="base" hangingPunct="1">
        <a:spcBef>
          <a:spcPct val="0"/>
        </a:spcBef>
        <a:spcAft>
          <a:spcPct val="0"/>
        </a:spcAft>
        <a:defRPr sz="4000" i="1">
          <a:solidFill>
            <a:srgbClr val="800040"/>
          </a:solidFill>
          <a:latin typeface="Helvetica" charset="0"/>
          <a:ea typeface="ＭＳ Ｐゴシック" charset="0"/>
        </a:defRPr>
      </a:lvl6pPr>
      <a:lvl7pPr marL="1005840" algn="ctr" rtl="0" eaLnBrk="1" fontAlgn="base" hangingPunct="1">
        <a:spcBef>
          <a:spcPct val="0"/>
        </a:spcBef>
        <a:spcAft>
          <a:spcPct val="0"/>
        </a:spcAft>
        <a:defRPr sz="4000" i="1">
          <a:solidFill>
            <a:srgbClr val="800040"/>
          </a:solidFill>
          <a:latin typeface="Helvetica" charset="0"/>
          <a:ea typeface="ＭＳ Ｐゴシック" charset="0"/>
        </a:defRPr>
      </a:lvl7pPr>
      <a:lvl8pPr marL="1508760" algn="ctr" rtl="0" eaLnBrk="1" fontAlgn="base" hangingPunct="1">
        <a:spcBef>
          <a:spcPct val="0"/>
        </a:spcBef>
        <a:spcAft>
          <a:spcPct val="0"/>
        </a:spcAft>
        <a:defRPr sz="4000" i="1">
          <a:solidFill>
            <a:srgbClr val="800040"/>
          </a:solidFill>
          <a:latin typeface="Helvetica" charset="0"/>
          <a:ea typeface="ＭＳ Ｐゴシック" charset="0"/>
        </a:defRPr>
      </a:lvl8pPr>
      <a:lvl9pPr marL="2011680" algn="ctr" rtl="0" eaLnBrk="1" fontAlgn="base" hangingPunct="1">
        <a:spcBef>
          <a:spcPct val="0"/>
        </a:spcBef>
        <a:spcAft>
          <a:spcPct val="0"/>
        </a:spcAft>
        <a:defRPr sz="4000" i="1">
          <a:solidFill>
            <a:srgbClr val="800040"/>
          </a:solidFill>
          <a:latin typeface="Helvetica" charset="0"/>
          <a:ea typeface="ＭＳ Ｐゴシック" charset="0"/>
        </a:defRPr>
      </a:lvl9pPr>
    </p:titleStyle>
    <p:bodyStyle>
      <a:lvl1pPr marL="377190" indent="-377190" algn="l" rtl="0" eaLnBrk="1" fontAlgn="base" hangingPunct="1">
        <a:spcBef>
          <a:spcPct val="20000"/>
        </a:spcBef>
        <a:spcAft>
          <a:spcPct val="0"/>
        </a:spcAft>
        <a:buSzPct val="60000"/>
        <a:buFont typeface="Zapf Dingbats" charset="0"/>
        <a:buChar char="l"/>
        <a:defRPr lang="en-US" sz="2200" dirty="0" smtClean="0">
          <a:solidFill>
            <a:srgbClr val="0000FF"/>
          </a:solidFill>
          <a:latin typeface="Helvetica"/>
          <a:ea typeface="+mn-ea"/>
          <a:cs typeface="Helvetica"/>
        </a:defRPr>
      </a:lvl1pPr>
      <a:lvl2pPr marL="817245" indent="-314325" algn="l" rtl="0" eaLnBrk="1" fontAlgn="base" hangingPunct="1">
        <a:spcBef>
          <a:spcPct val="20000"/>
        </a:spcBef>
        <a:spcAft>
          <a:spcPct val="0"/>
        </a:spcAft>
        <a:buSzPct val="60000"/>
        <a:buFont typeface="Zapf Dingbats" charset="0"/>
        <a:buChar char="n"/>
        <a:defRPr lang="en-US" sz="2000" dirty="0" smtClean="0">
          <a:solidFill>
            <a:srgbClr val="000000"/>
          </a:solidFill>
          <a:latin typeface="+mn-lt"/>
          <a:ea typeface="+mn-ea"/>
          <a:cs typeface="Comic Sans MS"/>
        </a:defRPr>
      </a:lvl2pPr>
      <a:lvl3pPr marL="1257300" indent="-251460" algn="l" rtl="0" eaLnBrk="1" fontAlgn="base" hangingPunct="1">
        <a:spcBef>
          <a:spcPct val="20000"/>
        </a:spcBef>
        <a:spcAft>
          <a:spcPct val="0"/>
        </a:spcAft>
        <a:buSzPct val="60000"/>
        <a:buFont typeface="Zapf Dingbats" charset="0"/>
        <a:buChar char="s"/>
        <a:defRPr lang="en-US" sz="1800" dirty="0" smtClean="0">
          <a:solidFill>
            <a:srgbClr val="FF0000"/>
          </a:solidFill>
          <a:latin typeface="+mn-lt"/>
          <a:ea typeface="+mn-ea"/>
          <a:cs typeface="Comic Sans MS"/>
        </a:defRPr>
      </a:lvl3pPr>
      <a:lvl4pPr marL="1760220" indent="-251460" algn="l" rtl="0" eaLnBrk="1" fontAlgn="base" hangingPunct="1">
        <a:spcBef>
          <a:spcPct val="20000"/>
        </a:spcBef>
        <a:spcAft>
          <a:spcPct val="0"/>
        </a:spcAft>
        <a:buSzPct val="100000"/>
        <a:buChar char="–"/>
        <a:defRPr lang="en-US" sz="1500" dirty="0" smtClean="0">
          <a:solidFill>
            <a:srgbClr val="008040"/>
          </a:solidFill>
          <a:latin typeface="Helvetica"/>
          <a:ea typeface="+mn-ea"/>
          <a:cs typeface="Helvetica"/>
        </a:defRPr>
      </a:lvl4pPr>
      <a:lvl5pPr marL="2263140" indent="-251460" algn="l" rtl="0" eaLnBrk="1" fontAlgn="base" hangingPunct="1">
        <a:spcBef>
          <a:spcPct val="20000"/>
        </a:spcBef>
        <a:spcAft>
          <a:spcPct val="0"/>
        </a:spcAft>
        <a:buChar char="»"/>
        <a:defRPr sz="1500">
          <a:solidFill>
            <a:schemeClr val="tx1"/>
          </a:solidFill>
          <a:latin typeface="+mn-lt"/>
          <a:ea typeface="+mn-ea"/>
        </a:defRPr>
      </a:lvl5pPr>
      <a:lvl6pPr marL="2766060" indent="-251460" algn="l" rtl="0" eaLnBrk="1" fontAlgn="base" hangingPunct="1">
        <a:spcBef>
          <a:spcPct val="20000"/>
        </a:spcBef>
        <a:spcAft>
          <a:spcPct val="0"/>
        </a:spcAft>
        <a:buChar char="»"/>
        <a:defRPr sz="1500">
          <a:solidFill>
            <a:schemeClr val="tx1"/>
          </a:solidFill>
          <a:latin typeface="+mn-lt"/>
          <a:ea typeface="+mn-ea"/>
        </a:defRPr>
      </a:lvl6pPr>
      <a:lvl7pPr marL="3268980" indent="-251460" algn="l" rtl="0" eaLnBrk="1" fontAlgn="base" hangingPunct="1">
        <a:spcBef>
          <a:spcPct val="20000"/>
        </a:spcBef>
        <a:spcAft>
          <a:spcPct val="0"/>
        </a:spcAft>
        <a:buChar char="»"/>
        <a:defRPr sz="1500">
          <a:solidFill>
            <a:schemeClr val="tx1"/>
          </a:solidFill>
          <a:latin typeface="+mn-lt"/>
          <a:ea typeface="+mn-ea"/>
        </a:defRPr>
      </a:lvl7pPr>
      <a:lvl8pPr marL="3771900" indent="-251460" algn="l" rtl="0" eaLnBrk="1" fontAlgn="base" hangingPunct="1">
        <a:spcBef>
          <a:spcPct val="20000"/>
        </a:spcBef>
        <a:spcAft>
          <a:spcPct val="0"/>
        </a:spcAft>
        <a:buChar char="»"/>
        <a:defRPr sz="1500">
          <a:solidFill>
            <a:schemeClr val="tx1"/>
          </a:solidFill>
          <a:latin typeface="+mn-lt"/>
          <a:ea typeface="+mn-ea"/>
        </a:defRPr>
      </a:lvl8pPr>
      <a:lvl9pPr marL="4274820" indent="-25146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502920" rtl="0" eaLnBrk="1" latinLnBrk="0" hangingPunct="1">
        <a:defRPr sz="2000" kern="1200">
          <a:solidFill>
            <a:schemeClr val="tx1"/>
          </a:solidFill>
          <a:latin typeface="+mn-lt"/>
          <a:ea typeface="+mn-ea"/>
          <a:cs typeface="+mn-cs"/>
        </a:defRPr>
      </a:lvl1pPr>
      <a:lvl2pPr marL="502920" algn="l" defTabSz="502920" rtl="0" eaLnBrk="1" latinLnBrk="0" hangingPunct="1">
        <a:defRPr sz="2000" kern="1200">
          <a:solidFill>
            <a:schemeClr val="tx1"/>
          </a:solidFill>
          <a:latin typeface="+mn-lt"/>
          <a:ea typeface="+mn-ea"/>
          <a:cs typeface="+mn-cs"/>
        </a:defRPr>
      </a:lvl2pPr>
      <a:lvl3pPr marL="1005840" algn="l" defTabSz="502920" rtl="0" eaLnBrk="1" latinLnBrk="0" hangingPunct="1">
        <a:defRPr sz="2000" kern="1200">
          <a:solidFill>
            <a:schemeClr val="tx1"/>
          </a:solidFill>
          <a:latin typeface="+mn-lt"/>
          <a:ea typeface="+mn-ea"/>
          <a:cs typeface="+mn-cs"/>
        </a:defRPr>
      </a:lvl3pPr>
      <a:lvl4pPr marL="1508760" algn="l" defTabSz="502920" rtl="0" eaLnBrk="1" latinLnBrk="0" hangingPunct="1">
        <a:defRPr sz="2000" kern="1200">
          <a:solidFill>
            <a:schemeClr val="tx1"/>
          </a:solidFill>
          <a:latin typeface="+mn-lt"/>
          <a:ea typeface="+mn-ea"/>
          <a:cs typeface="+mn-cs"/>
        </a:defRPr>
      </a:lvl4pPr>
      <a:lvl5pPr marL="2011680" algn="l" defTabSz="502920" rtl="0" eaLnBrk="1" latinLnBrk="0" hangingPunct="1">
        <a:defRPr sz="2000" kern="1200">
          <a:solidFill>
            <a:schemeClr val="tx1"/>
          </a:solidFill>
          <a:latin typeface="+mn-lt"/>
          <a:ea typeface="+mn-ea"/>
          <a:cs typeface="+mn-cs"/>
        </a:defRPr>
      </a:lvl5pPr>
      <a:lvl6pPr marL="2514600" algn="l" defTabSz="502920" rtl="0" eaLnBrk="1" latinLnBrk="0" hangingPunct="1">
        <a:defRPr sz="2000" kern="1200">
          <a:solidFill>
            <a:schemeClr val="tx1"/>
          </a:solidFill>
          <a:latin typeface="+mn-lt"/>
          <a:ea typeface="+mn-ea"/>
          <a:cs typeface="+mn-cs"/>
        </a:defRPr>
      </a:lvl6pPr>
      <a:lvl7pPr marL="3017520" algn="l" defTabSz="502920" rtl="0" eaLnBrk="1" latinLnBrk="0" hangingPunct="1">
        <a:defRPr sz="2000" kern="1200">
          <a:solidFill>
            <a:schemeClr val="tx1"/>
          </a:solidFill>
          <a:latin typeface="+mn-lt"/>
          <a:ea typeface="+mn-ea"/>
          <a:cs typeface="+mn-cs"/>
        </a:defRPr>
      </a:lvl7pPr>
      <a:lvl8pPr marL="3520440" algn="l" defTabSz="502920" rtl="0" eaLnBrk="1" latinLnBrk="0" hangingPunct="1">
        <a:defRPr sz="2000" kern="1200">
          <a:solidFill>
            <a:schemeClr val="tx1"/>
          </a:solidFill>
          <a:latin typeface="+mn-lt"/>
          <a:ea typeface="+mn-ea"/>
          <a:cs typeface="+mn-cs"/>
        </a:defRPr>
      </a:lvl8pPr>
      <a:lvl9pPr marL="4023360" algn="l" defTabSz="50292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8.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oleObject" Target="../embeddings/oleObject5.bin"/><Relationship Id="rId5" Type="http://schemas.openxmlformats.org/officeDocument/2006/relationships/image" Target="../media/image34.emf"/><Relationship Id="rId6" Type="http://schemas.openxmlformats.org/officeDocument/2006/relationships/image" Target="../media/image38.png"/><Relationship Id="rId7" Type="http://schemas.openxmlformats.org/officeDocument/2006/relationships/oleObject" Target="../embeddings/oleObject6.bin"/><Relationship Id="rId8" Type="http://schemas.openxmlformats.org/officeDocument/2006/relationships/image" Target="../media/image35.emf"/><Relationship Id="rId9" Type="http://schemas.openxmlformats.org/officeDocument/2006/relationships/oleObject" Target="../embeddings/oleObject7.bin"/><Relationship Id="rId10" Type="http://schemas.openxmlformats.org/officeDocument/2006/relationships/image" Target="../media/image36.emf"/><Relationship Id="rId11" Type="http://schemas.openxmlformats.org/officeDocument/2006/relationships/image" Target="../media/image39.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oleObject" Target="../embeddings/oleObject8.bin"/><Relationship Id="rId5" Type="http://schemas.openxmlformats.org/officeDocument/2006/relationships/image" Target="../media/image45.emf"/><Relationship Id="rId6" Type="http://schemas.openxmlformats.org/officeDocument/2006/relationships/oleObject" Target="../embeddings/oleObject9.bin"/><Relationship Id="rId7" Type="http://schemas.openxmlformats.org/officeDocument/2006/relationships/image" Target="../media/image46.emf"/><Relationship Id="rId8"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 Id="rId3"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hyperlink" Target="https://atlas.web.cern.ch/Atlas/GROUPS/PHYSICS/FastPerformancePlots/W2010/fig_01b.png" TargetMode="External"/><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oleObject" Target="../embeddings/oleObject10.bin"/><Relationship Id="rId5" Type="http://schemas.openxmlformats.org/officeDocument/2006/relationships/image" Target="../media/image62.emf"/><Relationship Id="rId6" Type="http://schemas.openxmlformats.org/officeDocument/2006/relationships/oleObject" Target="../embeddings/oleObject11.bin"/><Relationship Id="rId7" Type="http://schemas.openxmlformats.org/officeDocument/2006/relationships/image" Target="../media/image63.emf"/><Relationship Id="rId8" Type="http://schemas.openxmlformats.org/officeDocument/2006/relationships/image" Target="../media/image65.png"/><Relationship Id="rId1" Type="http://schemas.openxmlformats.org/officeDocument/2006/relationships/vmlDrawing" Target="../drawings/vmlDrawing4.vml"/><Relationship Id="rId2"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3.png"/><Relationship Id="rId1" Type="http://schemas.openxmlformats.org/officeDocument/2006/relationships/slideLayout" Target="../slideLayouts/slideLayout3.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2.bin"/><Relationship Id="rId5" Type="http://schemas.openxmlformats.org/officeDocument/2006/relationships/image" Target="../media/image73.emf"/><Relationship Id="rId6" Type="http://schemas.openxmlformats.org/officeDocument/2006/relationships/oleObject" Target="../embeddings/oleObject13.bin"/><Relationship Id="rId7" Type="http://schemas.openxmlformats.org/officeDocument/2006/relationships/image" Target="../media/image74.emf"/><Relationship Id="rId8" Type="http://schemas.openxmlformats.org/officeDocument/2006/relationships/image" Target="../media/image75.png"/><Relationship Id="rId9" Type="http://schemas.openxmlformats.org/officeDocument/2006/relationships/image" Target="../media/image76.png"/><Relationship Id="rId1" Type="http://schemas.openxmlformats.org/officeDocument/2006/relationships/vmlDrawing" Target="../drawings/vmlDrawing5.vml"/><Relationship Id="rId2"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8.png"/><Relationship Id="rId3"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80.emf"/><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vmlDrawing" Target="../drawings/vmlDrawing6.vml"/><Relationship Id="rId2"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4.png"/><Relationship Id="rId3"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86.emf"/><Relationship Id="rId5" Type="http://schemas.openxmlformats.org/officeDocument/2006/relationships/oleObject" Target="../embeddings/oleObject16.bin"/><Relationship Id="rId6" Type="http://schemas.openxmlformats.org/officeDocument/2006/relationships/image" Target="../media/image87.emf"/><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 Type="http://schemas.openxmlformats.org/officeDocument/2006/relationships/vmlDrawing" Target="../drawings/vmlDrawing7.vml"/><Relationship Id="rId2"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png"/></Relationships>
</file>

<file path=ppt/slides/_rels/slide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jpeg"/><Relationship Id="rId13" Type="http://schemas.openxmlformats.org/officeDocument/2006/relationships/oleObject" Target="../embeddings/oleObject3.bin"/><Relationship Id="rId14" Type="http://schemas.openxmlformats.org/officeDocument/2006/relationships/image" Target="../media/image9.emf"/><Relationship Id="rId15" Type="http://schemas.openxmlformats.org/officeDocument/2006/relationships/oleObject" Target="../embeddings/oleObject4.bin"/><Relationship Id="rId16"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notesSlide" Target="../notesSlides/notesSlide3.xml"/><Relationship Id="rId4" Type="http://schemas.openxmlformats.org/officeDocument/2006/relationships/oleObject" Target="../embeddings/oleObject1.bin"/><Relationship Id="rId5" Type="http://schemas.openxmlformats.org/officeDocument/2006/relationships/image" Target="../media/image7.emf"/><Relationship Id="rId6" Type="http://schemas.openxmlformats.org/officeDocument/2006/relationships/image" Target="../media/image11.png"/><Relationship Id="rId7" Type="http://schemas.openxmlformats.org/officeDocument/2006/relationships/image" Target="../media/image12.gif"/><Relationship Id="rId8" Type="http://schemas.openxmlformats.org/officeDocument/2006/relationships/oleObject" Target="../embeddings/oleObject2.bin"/><Relationship Id="rId9" Type="http://schemas.openxmlformats.org/officeDocument/2006/relationships/image" Target="../media/image8.emf"/><Relationship Id="rId10" Type="http://schemas.openxmlformats.org/officeDocument/2006/relationships/image" Target="../media/image13.png"/></Relationships>
</file>

<file path=ppt/slides/_rels/slide40.xml.rels><?xml version="1.0" encoding="UTF-8" standalone="yes"?>
<Relationships xmlns="http://schemas.openxmlformats.org/package/2006/relationships"><Relationship Id="rId11" Type="http://schemas.openxmlformats.org/officeDocument/2006/relationships/image" Target="../media/image97.png"/><Relationship Id="rId12" Type="http://schemas.openxmlformats.org/officeDocument/2006/relationships/image" Target="../media/image98.png"/><Relationship Id="rId1" Type="http://schemas.openxmlformats.org/officeDocument/2006/relationships/vmlDrawing" Target="../drawings/vmlDrawing8.vml"/><Relationship Id="rId2" Type="http://schemas.openxmlformats.org/officeDocument/2006/relationships/slideLayout" Target="../slideLayouts/slideLayout3.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oleObject" Target="../embeddings/oleObject17.bin"/><Relationship Id="rId6" Type="http://schemas.openxmlformats.org/officeDocument/2006/relationships/image" Target="../media/image92.emf"/><Relationship Id="rId7" Type="http://schemas.openxmlformats.org/officeDocument/2006/relationships/oleObject" Target="../embeddings/oleObject18.bin"/><Relationship Id="rId8" Type="http://schemas.openxmlformats.org/officeDocument/2006/relationships/image" Target="../media/image93.emf"/><Relationship Id="rId9" Type="http://schemas.openxmlformats.org/officeDocument/2006/relationships/oleObject" Target="../embeddings/oleObject19.bin"/><Relationship Id="rId10" Type="http://schemas.openxmlformats.org/officeDocument/2006/relationships/image" Target="../media/image94.emf"/></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oleObject" Target="../embeddings/oleObject20.bin"/><Relationship Id="rId5" Type="http://schemas.openxmlformats.org/officeDocument/2006/relationships/image" Target="../media/image93.emf"/><Relationship Id="rId6" Type="http://schemas.openxmlformats.org/officeDocument/2006/relationships/oleObject" Target="../embeddings/oleObject21.bin"/><Relationship Id="rId7" Type="http://schemas.openxmlformats.org/officeDocument/2006/relationships/image" Target="../media/image94.emf"/><Relationship Id="rId8" Type="http://schemas.openxmlformats.org/officeDocument/2006/relationships/oleObject" Target="../embeddings/oleObject22.bin"/><Relationship Id="rId9" Type="http://schemas.openxmlformats.org/officeDocument/2006/relationships/image" Target="../media/image92.emf"/><Relationship Id="rId10" Type="http://schemas.openxmlformats.org/officeDocument/2006/relationships/image" Target="../media/image100.png"/><Relationship Id="rId1" Type="http://schemas.openxmlformats.org/officeDocument/2006/relationships/vmlDrawing" Target="../drawings/vmlDrawing9.vml"/><Relationship Id="rId2"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 Id="rId3" Type="http://schemas.openxmlformats.org/officeDocument/2006/relationships/image" Target="../media/image10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3.png"/><Relationship Id="rId3"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oleObject" Target="../embeddings/oleObject23.bin"/><Relationship Id="rId7" Type="http://schemas.openxmlformats.org/officeDocument/2006/relationships/image" Target="../media/image105.emf"/><Relationship Id="rId8" Type="http://schemas.openxmlformats.org/officeDocument/2006/relationships/image" Target="../media/image108.png"/><Relationship Id="rId9" Type="http://schemas.openxmlformats.org/officeDocument/2006/relationships/image" Target="../media/image109.png"/><Relationship Id="rId1" Type="http://schemas.openxmlformats.org/officeDocument/2006/relationships/vmlDrawing" Target="../drawings/vmlDrawing10.vml"/><Relationship Id="rId2"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110.emf"/><Relationship Id="rId5" Type="http://schemas.openxmlformats.org/officeDocument/2006/relationships/oleObject" Target="../embeddings/oleObject25.bin"/><Relationship Id="rId6" Type="http://schemas.openxmlformats.org/officeDocument/2006/relationships/image" Target="../media/image111.emf"/><Relationship Id="rId1" Type="http://schemas.openxmlformats.org/officeDocument/2006/relationships/vmlDrawing" Target="../drawings/vmlDrawing11.vml"/><Relationship Id="rId2"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oleObject" Target="../embeddings/oleObject26.bin"/><Relationship Id="rId5" Type="http://schemas.openxmlformats.org/officeDocument/2006/relationships/image" Target="../media/image112.emf"/><Relationship Id="rId1" Type="http://schemas.openxmlformats.org/officeDocument/2006/relationships/vmlDrawing" Target="../drawings/vmlDrawing12.vml"/><Relationship Id="rId2"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oleObject" Target="../embeddings/oleObject27.bin"/><Relationship Id="rId5" Type="http://schemas.openxmlformats.org/officeDocument/2006/relationships/image" Target="../media/image114.emf"/><Relationship Id="rId6" Type="http://schemas.openxmlformats.org/officeDocument/2006/relationships/oleObject" Target="../embeddings/oleObject28.bin"/><Relationship Id="rId7" Type="http://schemas.openxmlformats.org/officeDocument/2006/relationships/image" Target="../media/image115.emf"/><Relationship Id="rId8" Type="http://schemas.openxmlformats.org/officeDocument/2006/relationships/oleObject" Target="../embeddings/oleObject29.bin"/><Relationship Id="rId9" Type="http://schemas.openxmlformats.org/officeDocument/2006/relationships/image" Target="../media/image116.emf"/><Relationship Id="rId1" Type="http://schemas.openxmlformats.org/officeDocument/2006/relationships/vmlDrawing" Target="../drawings/vmlDrawing13.vml"/><Relationship Id="rId2"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120.png"/><Relationship Id="rId5" Type="http://schemas.openxmlformats.org/officeDocument/2006/relationships/oleObject" Target="../embeddings/oleObject30.bin"/><Relationship Id="rId6" Type="http://schemas.openxmlformats.org/officeDocument/2006/relationships/image" Target="../media/image119.emf"/><Relationship Id="rId7" Type="http://schemas.openxmlformats.org/officeDocument/2006/relationships/image" Target="../media/image121.png"/><Relationship Id="rId1" Type="http://schemas.openxmlformats.org/officeDocument/2006/relationships/vmlDrawing" Target="../drawings/vmlDrawing14.vml"/><Relationship Id="rId2"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2.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23.emf"/><Relationship Id="rId5" Type="http://schemas.openxmlformats.org/officeDocument/2006/relationships/oleObject" Target="../embeddings/oleObject32.bin"/><Relationship Id="rId6" Type="http://schemas.openxmlformats.org/officeDocument/2006/relationships/image" Target="../media/image124.emf"/><Relationship Id="rId7" Type="http://schemas.openxmlformats.org/officeDocument/2006/relationships/oleObject" Target="../embeddings/oleObject33.bin"/><Relationship Id="rId8" Type="http://schemas.openxmlformats.org/officeDocument/2006/relationships/image" Target="../media/image125.emf"/><Relationship Id="rId1" Type="http://schemas.openxmlformats.org/officeDocument/2006/relationships/vmlDrawing" Target="../drawings/vmlDrawing15.vml"/><Relationship Id="rId2"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idx="4294967295"/>
          </p:nvPr>
        </p:nvSpPr>
        <p:spPr>
          <a:xfrm>
            <a:off x="5791200" y="3543300"/>
            <a:ext cx="4111630" cy="3200400"/>
          </a:xfrm>
          <a:ln w="57150" cmpd="sng">
            <a:noFill/>
          </a:ln>
        </p:spPr>
        <p:style>
          <a:lnRef idx="2">
            <a:schemeClr val="accent2"/>
          </a:lnRef>
          <a:fillRef idx="1">
            <a:schemeClr val="lt1"/>
          </a:fillRef>
          <a:effectRef idx="0">
            <a:schemeClr val="accent2"/>
          </a:effectRef>
          <a:fontRef idx="minor">
            <a:schemeClr val="dk1"/>
          </a:fontRef>
        </p:style>
        <p:txBody>
          <a:bodyPr/>
          <a:lstStyle/>
          <a:p>
            <a:r>
              <a:rPr lang="en-US" dirty="0">
                <a:solidFill>
                  <a:srgbClr val="FF0000"/>
                </a:solidFill>
              </a:rPr>
              <a:t>Discovering the Higgs </a:t>
            </a:r>
            <a:r>
              <a:rPr lang="en-US" dirty="0" smtClean="0">
                <a:solidFill>
                  <a:srgbClr val="FF0000"/>
                </a:solidFill>
              </a:rPr>
              <a:t>Boson</a:t>
            </a:r>
            <a:r>
              <a:rPr lang="en-US" dirty="0">
                <a:ln w="1905"/>
                <a:solidFill>
                  <a:srgbClr val="FF0000"/>
                </a:solidFill>
                <a:effectLst>
                  <a:innerShdw blurRad="69850" dist="43180" dir="5400000">
                    <a:srgbClr val="000000">
                      <a:alpha val="65000"/>
                    </a:srgbClr>
                  </a:innerShdw>
                </a:effectLst>
              </a:rPr>
              <a:t/>
            </a:r>
            <a:br>
              <a:rPr lang="en-US" dirty="0">
                <a:ln w="1905"/>
                <a:solidFill>
                  <a:srgbClr val="FF0000"/>
                </a:solidFill>
                <a:effectLst>
                  <a:innerShdw blurRad="69850" dist="43180" dir="5400000">
                    <a:srgbClr val="000000">
                      <a:alpha val="65000"/>
                    </a:srgbClr>
                  </a:innerShdw>
                </a:effectLst>
              </a:rPr>
            </a:br>
            <a:r>
              <a:rPr lang="en-US" sz="2800" dirty="0" smtClean="0">
                <a:solidFill>
                  <a:srgbClr val="0000FF"/>
                </a:solidFill>
              </a:rPr>
              <a:t>- latest results from the CERN LHC</a:t>
            </a:r>
            <a:br>
              <a:rPr lang="en-US" sz="2800" dirty="0" smtClean="0">
                <a:solidFill>
                  <a:srgbClr val="0000FF"/>
                </a:solidFill>
              </a:rPr>
            </a:br>
            <a:r>
              <a:rPr lang="en-US" sz="2000" dirty="0" smtClean="0">
                <a:solidFill>
                  <a:srgbClr val="0000FF"/>
                </a:solidFill>
              </a:rPr>
              <a:t/>
            </a:r>
            <a:br>
              <a:rPr lang="en-US" sz="2000" dirty="0" smtClean="0">
                <a:solidFill>
                  <a:srgbClr val="0000FF"/>
                </a:solidFill>
              </a:rPr>
            </a:br>
            <a:r>
              <a:rPr lang="en-US" sz="2000" b="0" i="0" dirty="0"/>
              <a:t>J. Pilcher – </a:t>
            </a:r>
            <a:r>
              <a:rPr lang="en-US" sz="2000" b="0" i="0" dirty="0" smtClean="0"/>
              <a:t>November 1, 2012</a:t>
            </a:r>
            <a:endParaRPr lang="en-US" b="0" i="0" dirty="0"/>
          </a:p>
        </p:txBody>
      </p:sp>
      <p:sp>
        <p:nvSpPr>
          <p:cNvPr id="3077" name="Rectangle 5"/>
          <p:cNvSpPr>
            <a:spLocks noChangeArrowheads="1"/>
          </p:cNvSpPr>
          <p:nvPr/>
        </p:nvSpPr>
        <p:spPr bwMode="auto">
          <a:xfrm>
            <a:off x="2933700" y="167640"/>
            <a:ext cx="203133"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584" tIns="50292" rIns="100584" bIns="50292">
            <a:spAutoFit/>
          </a:bodyPr>
          <a:lstStyle/>
          <a:p>
            <a:r>
              <a:rPr kumimoji="1" lang="en-US" sz="3100" b="1" i="1" dirty="0">
                <a:solidFill>
                  <a:srgbClr val="B90000"/>
                </a:solidFill>
                <a:latin typeface="Tahoma" charset="0"/>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Chicago Team</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10</a:t>
            </a:fld>
            <a:endParaRPr lang="en-US">
              <a:latin typeface="Times" charset="0"/>
            </a:endParaRPr>
          </a:p>
        </p:txBody>
      </p:sp>
      <p:sp>
        <p:nvSpPr>
          <p:cNvPr id="8" name="Rectangle 4"/>
          <p:cNvSpPr>
            <a:spLocks noChangeArrowheads="1"/>
          </p:cNvSpPr>
          <p:nvPr/>
        </p:nvSpPr>
        <p:spPr bwMode="auto">
          <a:xfrm>
            <a:off x="4953000" y="793685"/>
            <a:ext cx="39624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a:spcBef>
                <a:spcPct val="20000"/>
              </a:spcBef>
              <a:buSzPct val="60000"/>
              <a:buFont typeface="Zapf Dingbats" charset="0"/>
              <a:buChar char="l"/>
            </a:pPr>
            <a:r>
              <a:rPr lang="en-US" sz="2000" dirty="0" smtClean="0">
                <a:solidFill>
                  <a:schemeClr val="accent2"/>
                </a:solidFill>
                <a:latin typeface="Helvetica" charset="0"/>
              </a:rPr>
              <a:t>PhD Thesis </a:t>
            </a:r>
            <a:r>
              <a:rPr lang="en-US" sz="2000" dirty="0">
                <a:solidFill>
                  <a:schemeClr val="accent2"/>
                </a:solidFill>
                <a:latin typeface="Helvetica" charset="0"/>
              </a:rPr>
              <a:t>Students</a:t>
            </a:r>
          </a:p>
          <a:p>
            <a:pPr marL="914400" lvl="1" indent="-457200">
              <a:spcBef>
                <a:spcPct val="20000"/>
              </a:spcBef>
              <a:buSzPct val="60000"/>
              <a:buFont typeface="Zapf Dingbats" charset="0"/>
              <a:buNone/>
            </a:pPr>
            <a:r>
              <a:rPr lang="en-US" sz="1800" dirty="0">
                <a:solidFill>
                  <a:srgbClr val="FF0000"/>
                </a:solidFill>
                <a:latin typeface="Helvetica" charset="0"/>
              </a:rPr>
              <a:t>Y. Cheng</a:t>
            </a:r>
          </a:p>
          <a:p>
            <a:pPr marL="914400" lvl="1" indent="-457200">
              <a:spcBef>
                <a:spcPct val="20000"/>
              </a:spcBef>
              <a:buSzPct val="60000"/>
              <a:buFont typeface="Arial" charset="0"/>
              <a:buNone/>
            </a:pPr>
            <a:r>
              <a:rPr lang="en-US" sz="1800" dirty="0" smtClean="0">
                <a:solidFill>
                  <a:srgbClr val="FF0000"/>
                </a:solidFill>
                <a:latin typeface="Helvetica" charset="0"/>
              </a:rPr>
              <a:t>A</a:t>
            </a:r>
            <a:r>
              <a:rPr lang="en-US" sz="1800" dirty="0">
                <a:solidFill>
                  <a:srgbClr val="FF0000"/>
                </a:solidFill>
                <a:latin typeface="Helvetica" charset="0"/>
              </a:rPr>
              <a:t>. </a:t>
            </a:r>
            <a:r>
              <a:rPr lang="en-US" sz="1800" dirty="0" err="1">
                <a:solidFill>
                  <a:srgbClr val="FF0000"/>
                </a:solidFill>
                <a:latin typeface="Helvetica" charset="0"/>
              </a:rPr>
              <a:t>Kapliy</a:t>
            </a:r>
            <a:endParaRPr lang="en-US" sz="1800" dirty="0">
              <a:solidFill>
                <a:srgbClr val="FF0000"/>
              </a:solidFill>
              <a:latin typeface="Helvetica" charset="0"/>
            </a:endParaRPr>
          </a:p>
          <a:p>
            <a:pPr marL="914400" lvl="1" indent="-457200">
              <a:spcBef>
                <a:spcPct val="20000"/>
              </a:spcBef>
              <a:buSzPct val="60000"/>
              <a:buFont typeface="Arial" charset="0"/>
              <a:buNone/>
            </a:pPr>
            <a:r>
              <a:rPr lang="en-US" sz="1800" dirty="0">
                <a:solidFill>
                  <a:srgbClr val="FF0000"/>
                </a:solidFill>
                <a:latin typeface="Helvetica" charset="0"/>
              </a:rPr>
              <a:t>H. L. Li</a:t>
            </a:r>
          </a:p>
          <a:p>
            <a:pPr marL="914400" lvl="1" indent="-457200">
              <a:spcBef>
                <a:spcPct val="20000"/>
              </a:spcBef>
              <a:buSzPct val="60000"/>
              <a:buFont typeface="Zapf Dingbats" charset="0"/>
              <a:buNone/>
            </a:pPr>
            <a:r>
              <a:rPr lang="en-US" sz="1800" dirty="0">
                <a:solidFill>
                  <a:srgbClr val="FF0000"/>
                </a:solidFill>
                <a:latin typeface="Helvetica" charset="0"/>
              </a:rPr>
              <a:t>C. </a:t>
            </a:r>
            <a:r>
              <a:rPr lang="en-US" sz="1800" dirty="0" err="1" smtClean="0">
                <a:solidFill>
                  <a:srgbClr val="FF0000"/>
                </a:solidFill>
                <a:latin typeface="Helvetica" charset="0"/>
              </a:rPr>
              <a:t>Melachrinos</a:t>
            </a:r>
            <a:endParaRPr lang="en-US" sz="1800" dirty="0" smtClean="0">
              <a:solidFill>
                <a:srgbClr val="FF0000"/>
              </a:solidFill>
              <a:latin typeface="Helvetica" charset="0"/>
            </a:endParaRPr>
          </a:p>
          <a:p>
            <a:pPr marL="914400" lvl="1" indent="-457200">
              <a:spcBef>
                <a:spcPct val="20000"/>
              </a:spcBef>
              <a:buSzPct val="60000"/>
              <a:buFont typeface="Zapf Dingbats" charset="0"/>
              <a:buNone/>
            </a:pPr>
            <a:r>
              <a:rPr lang="en-US" sz="1800" dirty="0" smtClean="0">
                <a:solidFill>
                  <a:srgbClr val="FF0000"/>
                </a:solidFill>
                <a:latin typeface="Helvetica" charset="0"/>
              </a:rPr>
              <a:t>S. Meehan</a:t>
            </a:r>
            <a:endParaRPr lang="en-US" sz="1800" dirty="0">
              <a:solidFill>
                <a:srgbClr val="FF0000"/>
              </a:solidFill>
              <a:latin typeface="Helvetica" charset="0"/>
            </a:endParaRPr>
          </a:p>
          <a:p>
            <a:pPr marL="914400" lvl="1" indent="-457200">
              <a:spcBef>
                <a:spcPct val="20000"/>
              </a:spcBef>
              <a:buSzPct val="60000"/>
              <a:buFont typeface="Arial" charset="0"/>
              <a:buNone/>
            </a:pPr>
            <a:r>
              <a:rPr lang="en-US" sz="1800" dirty="0">
                <a:solidFill>
                  <a:srgbClr val="FF0000"/>
                </a:solidFill>
                <a:latin typeface="Helvetica" charset="0"/>
              </a:rPr>
              <a:t>C. </a:t>
            </a:r>
            <a:r>
              <a:rPr lang="en-US" sz="1800" dirty="0" smtClean="0">
                <a:solidFill>
                  <a:srgbClr val="FF0000"/>
                </a:solidFill>
                <a:latin typeface="Helvetica" charset="0"/>
              </a:rPr>
              <a:t>Meyer</a:t>
            </a:r>
          </a:p>
          <a:p>
            <a:pPr marL="914400" lvl="1" indent="-457200">
              <a:spcBef>
                <a:spcPct val="20000"/>
              </a:spcBef>
              <a:buSzPct val="60000"/>
              <a:buFont typeface="Arial" charset="0"/>
              <a:buNone/>
            </a:pPr>
            <a:r>
              <a:rPr lang="en-US" sz="1800" dirty="0" smtClean="0">
                <a:solidFill>
                  <a:srgbClr val="FF0000"/>
                </a:solidFill>
                <a:latin typeface="Helvetica" charset="0"/>
              </a:rPr>
              <a:t>J. Webster</a:t>
            </a:r>
          </a:p>
          <a:p>
            <a:pPr marL="533400" lvl="0" indent="-533400">
              <a:spcBef>
                <a:spcPct val="20000"/>
              </a:spcBef>
              <a:buSzPct val="60000"/>
              <a:buFont typeface="Zapf Dingbats" charset="0"/>
              <a:buChar char="l"/>
            </a:pPr>
            <a:r>
              <a:rPr lang="en-US" sz="2000" dirty="0" smtClean="0">
                <a:solidFill>
                  <a:srgbClr val="3333CC"/>
                </a:solidFill>
                <a:latin typeface="Helvetica" charset="0"/>
              </a:rPr>
              <a:t>Graduate assistants</a:t>
            </a:r>
          </a:p>
          <a:p>
            <a:pPr marL="914400" lvl="1" indent="-457200">
              <a:spcBef>
                <a:spcPct val="20000"/>
              </a:spcBef>
              <a:buSzPct val="60000"/>
            </a:pPr>
            <a:r>
              <a:rPr lang="en-US" sz="1800" dirty="0">
                <a:solidFill>
                  <a:srgbClr val="FF0000"/>
                </a:solidFill>
                <a:latin typeface="Helvetica" charset="0"/>
              </a:rPr>
              <a:t>B. Barber	J. </a:t>
            </a:r>
            <a:r>
              <a:rPr lang="en-US" sz="1800" dirty="0" err="1">
                <a:solidFill>
                  <a:srgbClr val="FF0000"/>
                </a:solidFill>
                <a:latin typeface="Helvetica" charset="0"/>
              </a:rPr>
              <a:t>Dandoy</a:t>
            </a:r>
            <a:endParaRPr lang="en-US" sz="1800" dirty="0">
              <a:solidFill>
                <a:srgbClr val="FF0000"/>
              </a:solidFill>
              <a:latin typeface="Helvetica" charset="0"/>
            </a:endParaRPr>
          </a:p>
          <a:p>
            <a:pPr marL="914400" lvl="1" indent="-457200">
              <a:spcBef>
                <a:spcPct val="20000"/>
              </a:spcBef>
              <a:buSzPct val="60000"/>
            </a:pPr>
            <a:r>
              <a:rPr lang="en-US" sz="1800" dirty="0">
                <a:solidFill>
                  <a:srgbClr val="FF0000"/>
                </a:solidFill>
                <a:latin typeface="Helvetica" charset="0"/>
              </a:rPr>
              <a:t>W. Foreman	J. Ho</a:t>
            </a:r>
          </a:p>
          <a:p>
            <a:pPr marL="914400" lvl="1" indent="-457200">
              <a:spcBef>
                <a:spcPct val="20000"/>
              </a:spcBef>
              <a:buSzPct val="60000"/>
            </a:pPr>
            <a:r>
              <a:rPr lang="en-US" sz="1800" dirty="0">
                <a:solidFill>
                  <a:srgbClr val="FF0000"/>
                </a:solidFill>
                <a:latin typeface="Helvetica" charset="0"/>
              </a:rPr>
              <a:t>K. </a:t>
            </a:r>
            <a:r>
              <a:rPr lang="en-US" sz="1800" dirty="0" err="1">
                <a:solidFill>
                  <a:srgbClr val="FF0000"/>
                </a:solidFill>
                <a:latin typeface="Helvetica" charset="0"/>
              </a:rPr>
              <a:t>Krizka</a:t>
            </a:r>
            <a:r>
              <a:rPr lang="en-US" sz="1800" dirty="0">
                <a:solidFill>
                  <a:srgbClr val="FF0000"/>
                </a:solidFill>
                <a:latin typeface="Helvetica" charset="0"/>
              </a:rPr>
              <a:t>	J. </a:t>
            </a:r>
            <a:r>
              <a:rPr lang="en-US" sz="1800" dirty="0" smtClean="0">
                <a:solidFill>
                  <a:srgbClr val="FF0000"/>
                </a:solidFill>
                <a:latin typeface="Helvetica" charset="0"/>
              </a:rPr>
              <a:t>Olsson</a:t>
            </a:r>
            <a:endParaRPr lang="en-US" sz="1800" dirty="0">
              <a:solidFill>
                <a:srgbClr val="FF0000"/>
              </a:solidFill>
              <a:latin typeface="Helvetica" charset="0"/>
            </a:endParaRPr>
          </a:p>
          <a:p>
            <a:pPr marL="914400" lvl="1" indent="-457200">
              <a:spcBef>
                <a:spcPct val="20000"/>
              </a:spcBef>
              <a:buSzPct val="60000"/>
            </a:pPr>
            <a:r>
              <a:rPr lang="en-US" sz="1800" dirty="0">
                <a:solidFill>
                  <a:srgbClr val="FF0000"/>
                </a:solidFill>
                <a:latin typeface="Helvetica" charset="0"/>
              </a:rPr>
              <a:t>R. </a:t>
            </a:r>
            <a:r>
              <a:rPr lang="en-US" sz="1800" dirty="0" err="1">
                <a:solidFill>
                  <a:srgbClr val="FF0000"/>
                </a:solidFill>
                <a:latin typeface="Helvetica" charset="0"/>
              </a:rPr>
              <a:t>Povey</a:t>
            </a:r>
            <a:r>
              <a:rPr lang="en-US" sz="1800" dirty="0">
                <a:solidFill>
                  <a:srgbClr val="FF0000"/>
                </a:solidFill>
                <a:latin typeface="Helvetica" charset="0"/>
              </a:rPr>
              <a:t>	M. Wu </a:t>
            </a:r>
            <a:endParaRPr lang="en-US" sz="2000" dirty="0" smtClean="0">
              <a:solidFill>
                <a:srgbClr val="3333CC"/>
              </a:solidFill>
              <a:latin typeface="Helvetica" charset="0"/>
            </a:endParaRPr>
          </a:p>
          <a:p>
            <a:pPr marL="533400" lvl="0" indent="-533400">
              <a:spcBef>
                <a:spcPct val="20000"/>
              </a:spcBef>
              <a:buSzPct val="60000"/>
              <a:buFont typeface="Zapf Dingbats" charset="0"/>
              <a:buChar char="l"/>
            </a:pPr>
            <a:r>
              <a:rPr lang="en-US" sz="2000" dirty="0" smtClean="0">
                <a:solidFill>
                  <a:srgbClr val="3333CC"/>
                </a:solidFill>
                <a:latin typeface="Helvetica" charset="0"/>
              </a:rPr>
              <a:t>Undergraduate assistants</a:t>
            </a:r>
            <a:endParaRPr lang="en-US" sz="1800" dirty="0" smtClean="0">
              <a:solidFill>
                <a:srgbClr val="FF0000"/>
              </a:solidFill>
              <a:latin typeface="Helvetica" charset="0"/>
            </a:endParaRPr>
          </a:p>
          <a:p>
            <a:pPr marL="914400" lvl="1" indent="-457200">
              <a:spcBef>
                <a:spcPct val="20000"/>
              </a:spcBef>
              <a:buSzPct val="60000"/>
              <a:buFont typeface="Arial" charset="0"/>
              <a:buNone/>
            </a:pPr>
            <a:r>
              <a:rPr lang="en-US" sz="1800" dirty="0" smtClean="0">
                <a:solidFill>
                  <a:srgbClr val="FF0000"/>
                </a:solidFill>
                <a:latin typeface="Helvetica" charset="0"/>
              </a:rPr>
              <a:t>N. </a:t>
            </a:r>
            <a:r>
              <a:rPr lang="en-US" sz="1800" dirty="0" err="1" smtClean="0">
                <a:solidFill>
                  <a:srgbClr val="FF0000"/>
                </a:solidFill>
                <a:latin typeface="Helvetica" charset="0"/>
              </a:rPr>
              <a:t>Dulchinos</a:t>
            </a:r>
            <a:r>
              <a:rPr lang="en-US" sz="1800" dirty="0" smtClean="0">
                <a:solidFill>
                  <a:srgbClr val="FF0000"/>
                </a:solidFill>
                <a:latin typeface="Helvetica" charset="0"/>
              </a:rPr>
              <a:t>	</a:t>
            </a:r>
            <a:r>
              <a:rPr lang="en-US" sz="1800" dirty="0">
                <a:solidFill>
                  <a:srgbClr val="FF0000"/>
                </a:solidFill>
                <a:latin typeface="Helvetica" charset="0"/>
              </a:rPr>
              <a:t>C. Herwig</a:t>
            </a:r>
          </a:p>
          <a:p>
            <a:pPr marL="914400" lvl="1" indent="-457200">
              <a:spcBef>
                <a:spcPct val="20000"/>
              </a:spcBef>
              <a:buSzPct val="60000"/>
              <a:buFont typeface="Arial" charset="0"/>
              <a:buNone/>
            </a:pPr>
            <a:r>
              <a:rPr lang="en-US" sz="1800" dirty="0" smtClean="0">
                <a:solidFill>
                  <a:srgbClr val="FF0000"/>
                </a:solidFill>
                <a:latin typeface="Helvetica" charset="0"/>
              </a:rPr>
              <a:t>M. </a:t>
            </a:r>
            <a:r>
              <a:rPr lang="en-US" sz="1800" dirty="0" err="1" smtClean="0">
                <a:solidFill>
                  <a:srgbClr val="FF0000"/>
                </a:solidFill>
                <a:latin typeface="Helvetica" charset="0"/>
              </a:rPr>
              <a:t>Rahaman</a:t>
            </a:r>
            <a:r>
              <a:rPr lang="en-US" sz="1800" dirty="0" smtClean="0">
                <a:solidFill>
                  <a:srgbClr val="FF0000"/>
                </a:solidFill>
                <a:latin typeface="Helvetica" charset="0"/>
              </a:rPr>
              <a:t>	</a:t>
            </a:r>
            <a:r>
              <a:rPr lang="en-US" sz="1800" dirty="0">
                <a:solidFill>
                  <a:srgbClr val="FF0000"/>
                </a:solidFill>
                <a:latin typeface="Helvetica" charset="0"/>
              </a:rPr>
              <a:t>N. Wasserman</a:t>
            </a:r>
            <a:endParaRPr lang="en-US" sz="1800" dirty="0" smtClean="0">
              <a:solidFill>
                <a:srgbClr val="FF0000"/>
              </a:solidFill>
              <a:latin typeface="Helvetica" charset="0"/>
            </a:endParaRPr>
          </a:p>
          <a:p>
            <a:pPr marL="914400" lvl="1" indent="-457200">
              <a:spcBef>
                <a:spcPct val="20000"/>
              </a:spcBef>
              <a:buSzPct val="60000"/>
              <a:buFont typeface="Arial" charset="0"/>
              <a:buNone/>
            </a:pPr>
            <a:r>
              <a:rPr lang="en-US" sz="1800" dirty="0" smtClean="0">
                <a:solidFill>
                  <a:srgbClr val="FF0000"/>
                </a:solidFill>
                <a:latin typeface="Helvetica" charset="0"/>
              </a:rPr>
              <a:t>J. </a:t>
            </a:r>
            <a:r>
              <a:rPr lang="en-US" sz="1800" dirty="0" err="1" smtClean="0">
                <a:solidFill>
                  <a:srgbClr val="FF0000"/>
                </a:solidFill>
                <a:latin typeface="Helvetica" charset="0"/>
              </a:rPr>
              <a:t>Zihao</a:t>
            </a:r>
            <a:endParaRPr lang="en-US" sz="1800" dirty="0">
              <a:solidFill>
                <a:srgbClr val="FF0000"/>
              </a:solidFill>
              <a:latin typeface="Helvetica" charset="0"/>
            </a:endParaRPr>
          </a:p>
        </p:txBody>
      </p:sp>
      <p:sp>
        <p:nvSpPr>
          <p:cNvPr id="9" name="Rectangle 3"/>
          <p:cNvSpPr txBox="1">
            <a:spLocks noChangeArrowheads="1"/>
          </p:cNvSpPr>
          <p:nvPr/>
        </p:nvSpPr>
        <p:spPr bwMode="auto">
          <a:xfrm>
            <a:off x="685800" y="800100"/>
            <a:ext cx="3962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anchor="t" anchorCtr="0" compatLnSpc="1">
            <a:prstTxWarp prst="textNoShape">
              <a:avLst/>
            </a:prstTxWarp>
          </a:bodyPr>
          <a:lstStyle>
            <a:lvl1pPr marL="377190" indent="-377190" algn="l" rtl="0" eaLnBrk="1" fontAlgn="base" hangingPunct="1">
              <a:spcBef>
                <a:spcPct val="20000"/>
              </a:spcBef>
              <a:spcAft>
                <a:spcPct val="0"/>
              </a:spcAft>
              <a:buSzPct val="60000"/>
              <a:buFont typeface="Zapf Dingbats" charset="0"/>
              <a:buChar char="l"/>
              <a:defRPr lang="en-US" sz="2200" dirty="0" smtClean="0">
                <a:solidFill>
                  <a:srgbClr val="0000FF"/>
                </a:solidFill>
                <a:latin typeface="Helvetica"/>
                <a:ea typeface="+mn-ea"/>
                <a:cs typeface="Helvetica"/>
              </a:defRPr>
            </a:lvl1pPr>
            <a:lvl2pPr marL="817245" indent="-314325" algn="l" rtl="0" eaLnBrk="1" fontAlgn="base" hangingPunct="1">
              <a:spcBef>
                <a:spcPct val="20000"/>
              </a:spcBef>
              <a:spcAft>
                <a:spcPct val="0"/>
              </a:spcAft>
              <a:buSzPct val="60000"/>
              <a:buFont typeface="Zapf Dingbats" charset="0"/>
              <a:buChar char="n"/>
              <a:defRPr lang="en-US" sz="2000" dirty="0" smtClean="0">
                <a:solidFill>
                  <a:srgbClr val="000000"/>
                </a:solidFill>
                <a:latin typeface="+mn-lt"/>
                <a:ea typeface="+mn-ea"/>
                <a:cs typeface="Comic Sans MS"/>
              </a:defRPr>
            </a:lvl2pPr>
            <a:lvl3pPr marL="1257300" indent="-251460" algn="l" rtl="0" eaLnBrk="1" fontAlgn="base" hangingPunct="1">
              <a:spcBef>
                <a:spcPct val="20000"/>
              </a:spcBef>
              <a:spcAft>
                <a:spcPct val="0"/>
              </a:spcAft>
              <a:buSzPct val="60000"/>
              <a:buFont typeface="Zapf Dingbats" charset="0"/>
              <a:buChar char="s"/>
              <a:defRPr lang="en-US" sz="1800" dirty="0" smtClean="0">
                <a:solidFill>
                  <a:srgbClr val="FF0000"/>
                </a:solidFill>
                <a:latin typeface="+mn-lt"/>
                <a:ea typeface="+mn-ea"/>
                <a:cs typeface="Comic Sans MS"/>
              </a:defRPr>
            </a:lvl3pPr>
            <a:lvl4pPr marL="1760220" indent="-251460" algn="l" rtl="0" eaLnBrk="1" fontAlgn="base" hangingPunct="1">
              <a:spcBef>
                <a:spcPct val="20000"/>
              </a:spcBef>
              <a:spcAft>
                <a:spcPct val="0"/>
              </a:spcAft>
              <a:buSzPct val="100000"/>
              <a:buChar char="–"/>
              <a:defRPr lang="en-US" sz="1500" dirty="0" smtClean="0">
                <a:solidFill>
                  <a:srgbClr val="008040"/>
                </a:solidFill>
                <a:latin typeface="Helvetica"/>
                <a:ea typeface="+mn-ea"/>
                <a:cs typeface="Helvetica"/>
              </a:defRPr>
            </a:lvl4pPr>
            <a:lvl5pPr marL="2263140" indent="-251460" algn="l" rtl="0" eaLnBrk="1" fontAlgn="base" hangingPunct="1">
              <a:spcBef>
                <a:spcPct val="20000"/>
              </a:spcBef>
              <a:spcAft>
                <a:spcPct val="0"/>
              </a:spcAft>
              <a:buChar char="»"/>
              <a:defRPr sz="1500">
                <a:solidFill>
                  <a:schemeClr val="tx1"/>
                </a:solidFill>
                <a:latin typeface="+mn-lt"/>
                <a:ea typeface="+mn-ea"/>
              </a:defRPr>
            </a:lvl5pPr>
            <a:lvl6pPr marL="2766060" indent="-251460" algn="l" rtl="0" eaLnBrk="1" fontAlgn="base" hangingPunct="1">
              <a:spcBef>
                <a:spcPct val="20000"/>
              </a:spcBef>
              <a:spcAft>
                <a:spcPct val="0"/>
              </a:spcAft>
              <a:buChar char="»"/>
              <a:defRPr sz="1500">
                <a:solidFill>
                  <a:schemeClr val="tx1"/>
                </a:solidFill>
                <a:latin typeface="+mn-lt"/>
                <a:ea typeface="+mn-ea"/>
              </a:defRPr>
            </a:lvl6pPr>
            <a:lvl7pPr marL="3268980" indent="-251460" algn="l" rtl="0" eaLnBrk="1" fontAlgn="base" hangingPunct="1">
              <a:spcBef>
                <a:spcPct val="20000"/>
              </a:spcBef>
              <a:spcAft>
                <a:spcPct val="0"/>
              </a:spcAft>
              <a:buChar char="»"/>
              <a:defRPr sz="1500">
                <a:solidFill>
                  <a:schemeClr val="tx1"/>
                </a:solidFill>
                <a:latin typeface="+mn-lt"/>
                <a:ea typeface="+mn-ea"/>
              </a:defRPr>
            </a:lvl7pPr>
            <a:lvl8pPr marL="3771900" indent="-251460" algn="l" rtl="0" eaLnBrk="1" fontAlgn="base" hangingPunct="1">
              <a:spcBef>
                <a:spcPct val="20000"/>
              </a:spcBef>
              <a:spcAft>
                <a:spcPct val="0"/>
              </a:spcAft>
              <a:buChar char="»"/>
              <a:defRPr sz="1500">
                <a:solidFill>
                  <a:schemeClr val="tx1"/>
                </a:solidFill>
                <a:latin typeface="+mn-lt"/>
                <a:ea typeface="+mn-ea"/>
              </a:defRPr>
            </a:lvl8pPr>
            <a:lvl9pPr marL="4274820" indent="-251460" algn="l" rtl="0" eaLnBrk="1" fontAlgn="base" hangingPunct="1">
              <a:spcBef>
                <a:spcPct val="20000"/>
              </a:spcBef>
              <a:spcAft>
                <a:spcPct val="0"/>
              </a:spcAft>
              <a:buChar char="»"/>
              <a:defRPr sz="1500">
                <a:solidFill>
                  <a:schemeClr val="tx1"/>
                </a:solidFill>
                <a:latin typeface="+mn-lt"/>
                <a:ea typeface="+mn-ea"/>
              </a:defRPr>
            </a:lvl9pPr>
          </a:lstStyle>
          <a:p>
            <a:r>
              <a:rPr lang="en-US" sz="2000" dirty="0">
                <a:solidFill>
                  <a:schemeClr val="accent2"/>
                </a:solidFill>
                <a:latin typeface="Helvetica" charset="0"/>
                <a:ea typeface="ＭＳ Ｐゴシック" charset="0"/>
                <a:cs typeface="+mn-cs"/>
              </a:rPr>
              <a:t>Faculty</a:t>
            </a:r>
          </a:p>
          <a:p>
            <a:pPr marL="914400" lvl="1" indent="-457200" eaLnBrk="0" hangingPunct="0">
              <a:buNone/>
            </a:pPr>
            <a:r>
              <a:rPr lang="en-US" sz="1800" dirty="0" smtClean="0">
                <a:solidFill>
                  <a:srgbClr val="FF0000"/>
                </a:solidFill>
                <a:latin typeface="Helvetica" charset="0"/>
                <a:ea typeface="ＭＳ Ｐゴシック" charset="0"/>
                <a:cs typeface="+mn-cs"/>
              </a:rPr>
              <a:t>Y</a:t>
            </a:r>
            <a:r>
              <a:rPr lang="en-US" sz="1800" dirty="0">
                <a:solidFill>
                  <a:srgbClr val="FF0000"/>
                </a:solidFill>
                <a:latin typeface="Helvetica" charset="0"/>
                <a:ea typeface="ＭＳ Ｐゴシック" charset="0"/>
                <a:cs typeface="+mn-cs"/>
              </a:rPr>
              <a:t>.-K. Kim</a:t>
            </a:r>
          </a:p>
          <a:p>
            <a:pPr marL="914400" lvl="1" indent="-457200" eaLnBrk="0" hangingPunct="0">
              <a:buNone/>
            </a:pPr>
            <a:r>
              <a:rPr lang="en-US" sz="1800" dirty="0">
                <a:solidFill>
                  <a:srgbClr val="FF0000"/>
                </a:solidFill>
                <a:latin typeface="Helvetica" charset="0"/>
                <a:ea typeface="ＭＳ Ｐゴシック" charset="0"/>
                <a:cs typeface="+mn-cs"/>
              </a:rPr>
              <a:t>F. Merritt</a:t>
            </a:r>
          </a:p>
          <a:p>
            <a:pPr marL="914400" lvl="1" indent="-457200" eaLnBrk="0" hangingPunct="0">
              <a:buNone/>
            </a:pPr>
            <a:r>
              <a:rPr lang="en-US" sz="1800" dirty="0">
                <a:solidFill>
                  <a:srgbClr val="FF0000"/>
                </a:solidFill>
                <a:latin typeface="Helvetica" charset="0"/>
                <a:ea typeface="ＭＳ Ｐゴシック" charset="0"/>
                <a:cs typeface="+mn-cs"/>
              </a:rPr>
              <a:t>M. Oreglia</a:t>
            </a:r>
          </a:p>
          <a:p>
            <a:pPr marL="914400" lvl="1" indent="-457200" eaLnBrk="0" hangingPunct="0">
              <a:buNone/>
            </a:pPr>
            <a:r>
              <a:rPr lang="en-US" sz="1800" dirty="0">
                <a:solidFill>
                  <a:srgbClr val="FF0000"/>
                </a:solidFill>
                <a:latin typeface="Helvetica" charset="0"/>
                <a:ea typeface="ＭＳ Ｐゴシック" charset="0"/>
                <a:cs typeface="+mn-cs"/>
              </a:rPr>
              <a:t>J.P.</a:t>
            </a:r>
          </a:p>
          <a:p>
            <a:pPr marL="914400" lvl="1" indent="-457200" eaLnBrk="0" hangingPunct="0">
              <a:buNone/>
            </a:pPr>
            <a:r>
              <a:rPr lang="en-US" sz="1800" dirty="0">
                <a:solidFill>
                  <a:srgbClr val="FF0000"/>
                </a:solidFill>
                <a:latin typeface="Helvetica" charset="0"/>
                <a:ea typeface="ＭＳ Ｐゴシック" charset="0"/>
                <a:cs typeface="+mn-cs"/>
              </a:rPr>
              <a:t>M. </a:t>
            </a:r>
            <a:r>
              <a:rPr lang="en-US" sz="1800" dirty="0" err="1">
                <a:solidFill>
                  <a:srgbClr val="FF0000"/>
                </a:solidFill>
                <a:latin typeface="Helvetica" charset="0"/>
                <a:ea typeface="ＭＳ Ｐゴシック" charset="0"/>
                <a:cs typeface="+mn-cs"/>
              </a:rPr>
              <a:t>Shochet</a:t>
            </a:r>
            <a:endParaRPr lang="en-US" sz="1800" dirty="0">
              <a:solidFill>
                <a:srgbClr val="FF0000"/>
              </a:solidFill>
              <a:latin typeface="Helvetica" charset="0"/>
              <a:ea typeface="ＭＳ Ｐゴシック" charset="0"/>
              <a:cs typeface="+mn-cs"/>
            </a:endParaRPr>
          </a:p>
          <a:p>
            <a:r>
              <a:rPr lang="en-US" sz="2000" dirty="0" smtClean="0"/>
              <a:t>Academic researchers</a:t>
            </a:r>
          </a:p>
          <a:p>
            <a:pPr marL="914400" lvl="1" indent="-457200" eaLnBrk="0" hangingPunct="0">
              <a:buNone/>
            </a:pPr>
            <a:r>
              <a:rPr lang="en-US" sz="1800" dirty="0">
                <a:solidFill>
                  <a:srgbClr val="FF0000"/>
                </a:solidFill>
                <a:latin typeface="Helvetica" charset="0"/>
                <a:ea typeface="ＭＳ Ｐゴシック" charset="0"/>
                <a:cs typeface="+mn-cs"/>
              </a:rPr>
              <a:t>K. Anderson</a:t>
            </a:r>
          </a:p>
          <a:p>
            <a:pPr marL="914400" lvl="1" indent="-457200" eaLnBrk="0" hangingPunct="0">
              <a:buNone/>
            </a:pPr>
            <a:r>
              <a:rPr lang="en-US" sz="1800" dirty="0" smtClean="0">
                <a:solidFill>
                  <a:srgbClr val="FF0000"/>
                </a:solidFill>
                <a:latin typeface="Helvetica" charset="0"/>
                <a:ea typeface="ＭＳ Ｐゴシック" charset="0"/>
                <a:cs typeface="+mn-cs"/>
              </a:rPr>
              <a:t>A. </a:t>
            </a:r>
            <a:r>
              <a:rPr lang="en-US" sz="1800" dirty="0" err="1" smtClean="0">
                <a:solidFill>
                  <a:srgbClr val="FF0000"/>
                </a:solidFill>
                <a:latin typeface="Helvetica" charset="0"/>
                <a:ea typeface="ＭＳ Ｐゴシック" charset="0"/>
                <a:cs typeface="+mn-cs"/>
              </a:rPr>
              <a:t>Boveia</a:t>
            </a:r>
            <a:endParaRPr lang="en-US" sz="1800" dirty="0" smtClean="0">
              <a:solidFill>
                <a:srgbClr val="FF0000"/>
              </a:solidFill>
              <a:latin typeface="Helvetica" charset="0"/>
              <a:ea typeface="ＭＳ Ｐゴシック" charset="0"/>
              <a:cs typeface="+mn-cs"/>
            </a:endParaRPr>
          </a:p>
          <a:p>
            <a:pPr marL="914400" lvl="1" indent="-457200" eaLnBrk="0" hangingPunct="0">
              <a:buNone/>
            </a:pPr>
            <a:r>
              <a:rPr lang="en-US" sz="1800" dirty="0" smtClean="0">
                <a:solidFill>
                  <a:srgbClr val="FF0000"/>
                </a:solidFill>
                <a:latin typeface="Helvetica" charset="0"/>
                <a:ea typeface="ＭＳ Ｐゴシック" charset="0"/>
                <a:cs typeface="+mn-cs"/>
              </a:rPr>
              <a:t>M. Fiascaris</a:t>
            </a:r>
          </a:p>
          <a:p>
            <a:pPr marL="914400" lvl="1" indent="-457200" eaLnBrk="0" hangingPunct="0">
              <a:buNone/>
            </a:pPr>
            <a:r>
              <a:rPr lang="en-US" sz="1800" dirty="0">
                <a:solidFill>
                  <a:srgbClr val="FF0000"/>
                </a:solidFill>
                <a:latin typeface="Helvetica" charset="0"/>
                <a:ea typeface="ＭＳ Ｐゴシック" charset="0"/>
              </a:rPr>
              <a:t>R. </a:t>
            </a:r>
            <a:r>
              <a:rPr lang="en-US" sz="1800" dirty="0" smtClean="0">
                <a:solidFill>
                  <a:srgbClr val="FF0000"/>
                </a:solidFill>
                <a:latin typeface="Helvetica" charset="0"/>
                <a:ea typeface="ＭＳ Ｐゴシック" charset="0"/>
              </a:rPr>
              <a:t>Gardner</a:t>
            </a:r>
            <a:endParaRPr lang="en-US" sz="1800" dirty="0">
              <a:solidFill>
                <a:srgbClr val="FF0000"/>
              </a:solidFill>
              <a:latin typeface="Helvetica" charset="0"/>
              <a:ea typeface="ＭＳ Ｐゴシック" charset="0"/>
              <a:cs typeface="+mn-cs"/>
            </a:endParaRPr>
          </a:p>
          <a:p>
            <a:pPr marL="914400" lvl="1" indent="-457200" eaLnBrk="0" hangingPunct="0">
              <a:buNone/>
            </a:pPr>
            <a:r>
              <a:rPr lang="en-US" sz="1800" dirty="0" smtClean="0">
                <a:solidFill>
                  <a:srgbClr val="FF0000"/>
                </a:solidFill>
                <a:latin typeface="Helvetica" charset="0"/>
                <a:ea typeface="ＭＳ Ｐゴシック" charset="0"/>
                <a:cs typeface="+mn-cs"/>
              </a:rPr>
              <a:t>D. Miller</a:t>
            </a:r>
          </a:p>
          <a:p>
            <a:pPr marL="914400" lvl="1" indent="-457200" eaLnBrk="0" hangingPunct="0">
              <a:buNone/>
            </a:pPr>
            <a:r>
              <a:rPr lang="en-US" sz="1800" dirty="0" smtClean="0">
                <a:solidFill>
                  <a:srgbClr val="FF0000"/>
                </a:solidFill>
                <a:latin typeface="Helvetica" charset="0"/>
                <a:ea typeface="ＭＳ Ｐゴシック" charset="0"/>
                <a:cs typeface="+mn-cs"/>
              </a:rPr>
              <a:t>Y. Okumura</a:t>
            </a:r>
          </a:p>
          <a:p>
            <a:pPr marL="914400" lvl="1" indent="-457200" eaLnBrk="0" hangingPunct="0">
              <a:buNone/>
            </a:pPr>
            <a:r>
              <a:rPr lang="en-US" sz="1800" dirty="0" smtClean="0">
                <a:solidFill>
                  <a:srgbClr val="FF0000"/>
                </a:solidFill>
                <a:latin typeface="Helvetica" charset="0"/>
                <a:ea typeface="ＭＳ Ｐゴシック" charset="0"/>
                <a:cs typeface="+mn-cs"/>
              </a:rPr>
              <a:t>B. Penning</a:t>
            </a:r>
          </a:p>
          <a:p>
            <a:pPr marL="914400" lvl="1" indent="-457200" eaLnBrk="0" hangingPunct="0">
              <a:buNone/>
            </a:pPr>
            <a:r>
              <a:rPr lang="en-US" sz="1800" dirty="0" smtClean="0">
                <a:solidFill>
                  <a:srgbClr val="FF0000"/>
                </a:solidFill>
                <a:latin typeface="Helvetica" charset="0"/>
                <a:ea typeface="ＭＳ Ｐゴシック" charset="0"/>
                <a:cs typeface="+mn-cs"/>
              </a:rPr>
              <a:t>L. Tompkins</a:t>
            </a:r>
            <a:endParaRPr lang="en-US" sz="1800" dirty="0">
              <a:solidFill>
                <a:srgbClr val="FF0000"/>
              </a:solidFill>
              <a:latin typeface="Helvetica" charset="0"/>
              <a:ea typeface="ＭＳ Ｐゴシック" charset="0"/>
              <a:cs typeface="+mn-cs"/>
            </a:endParaRPr>
          </a:p>
        </p:txBody>
      </p:sp>
    </p:spTree>
    <p:extLst>
      <p:ext uri="{BB962C8B-B14F-4D97-AF65-F5344CB8AC3E}">
        <p14:creationId xmlns:p14="http://schemas.microsoft.com/office/powerpoint/2010/main" val="33519878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11</a:t>
            </a:fld>
            <a:endParaRPr lang="en-US">
              <a:latin typeface="Times" charset="0"/>
            </a:endParaRPr>
          </a:p>
        </p:txBody>
      </p:sp>
      <p:pic>
        <p:nvPicPr>
          <p:cNvPr id="7" name="Picture 9" descr="ATLAS.map.muet.Jul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14300"/>
            <a:ext cx="54102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
          <p:cNvSpPr txBox="1">
            <a:spLocks noChangeArrowheads="1"/>
          </p:cNvSpPr>
          <p:nvPr/>
        </p:nvSpPr>
        <p:spPr bwMode="auto">
          <a:xfrm>
            <a:off x="457200" y="314325"/>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i="1" dirty="0">
                <a:solidFill>
                  <a:srgbClr val="C00000"/>
                </a:solidFill>
                <a:cs typeface="Arial" charset="0"/>
              </a:rPr>
              <a:t>ATLAS Collaboration</a:t>
            </a:r>
          </a:p>
          <a:p>
            <a:pPr algn="ctr" eaLnBrk="1" hangingPunct="1"/>
            <a:r>
              <a:rPr lang="en-US" sz="1600" b="1" i="1" dirty="0">
                <a:solidFill>
                  <a:srgbClr val="C00000"/>
                </a:solidFill>
                <a:cs typeface="Arial" charset="0"/>
              </a:rPr>
              <a:t>(Status June 2012)</a:t>
            </a:r>
            <a:endParaRPr lang="en-US" sz="1400" b="1" i="1" dirty="0">
              <a:solidFill>
                <a:srgbClr val="C00000"/>
              </a:solidFill>
              <a:cs typeface="Arial" charset="0"/>
            </a:endParaRPr>
          </a:p>
        </p:txBody>
      </p:sp>
      <p:sp>
        <p:nvSpPr>
          <p:cNvPr id="9" name="Text Box 3"/>
          <p:cNvSpPr txBox="1">
            <a:spLocks noChangeArrowheads="1"/>
          </p:cNvSpPr>
          <p:nvPr/>
        </p:nvSpPr>
        <p:spPr bwMode="auto">
          <a:xfrm>
            <a:off x="609600" y="1855788"/>
            <a:ext cx="3581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b="1" dirty="0">
                <a:solidFill>
                  <a:srgbClr val="008000"/>
                </a:solidFill>
                <a:cs typeface="Arial" charset="0"/>
              </a:rPr>
              <a:t>     38  Countries</a:t>
            </a:r>
          </a:p>
          <a:p>
            <a:pPr eaLnBrk="1" hangingPunct="1"/>
            <a:r>
              <a:rPr lang="en-US" sz="1600" b="1" dirty="0">
                <a:solidFill>
                  <a:srgbClr val="008000"/>
                </a:solidFill>
                <a:cs typeface="Arial" charset="0"/>
              </a:rPr>
              <a:t>   176  Institutions</a:t>
            </a:r>
          </a:p>
          <a:p>
            <a:pPr eaLnBrk="1" hangingPunct="1"/>
            <a:r>
              <a:rPr lang="en-US" sz="1600" b="1" dirty="0">
                <a:solidFill>
                  <a:srgbClr val="008000"/>
                </a:solidFill>
                <a:cs typeface="Arial" charset="0"/>
              </a:rPr>
              <a:t> 3000  Scientific participants total</a:t>
            </a:r>
          </a:p>
          <a:p>
            <a:pPr eaLnBrk="1" hangingPunct="1"/>
            <a:r>
              <a:rPr lang="en-US" sz="1600" b="1" dirty="0">
                <a:solidFill>
                  <a:srgbClr val="008000"/>
                </a:solidFill>
                <a:cs typeface="Arial" charset="0"/>
              </a:rPr>
              <a:t>(1000  Students)</a:t>
            </a:r>
          </a:p>
        </p:txBody>
      </p:sp>
      <p:sp>
        <p:nvSpPr>
          <p:cNvPr id="10" name="Rectangle 6"/>
          <p:cNvSpPr>
            <a:spLocks noChangeArrowheads="1"/>
          </p:cNvSpPr>
          <p:nvPr/>
        </p:nvSpPr>
        <p:spPr bwMode="auto">
          <a:xfrm>
            <a:off x="381000" y="3848100"/>
            <a:ext cx="9367024" cy="3200400"/>
          </a:xfrm>
          <a:prstGeom prst="rect">
            <a:avLst/>
          </a:prstGeom>
          <a:solidFill>
            <a:schemeClr val="bg1"/>
          </a:solidFill>
          <a:ln w="57150">
            <a:solidFill>
              <a:srgbClr val="FF9900"/>
            </a:solidFill>
            <a:miter lim="800000"/>
            <a:headEnd/>
            <a:tailEnd/>
          </a:ln>
        </p:spPr>
        <p:txBody>
          <a:bodyPr anchor="ctr"/>
          <a:lstStyle/>
          <a:p>
            <a:pPr algn="ctr"/>
            <a:r>
              <a:rPr lang="en-GB" sz="1200" dirty="0">
                <a:solidFill>
                  <a:srgbClr val="002060"/>
                </a:solidFill>
                <a:cs typeface="Arial" charset="0"/>
              </a:rPr>
              <a:t>Adelaide, Albany, Alberta, NIKHEF Amsterdam, Ankara, LAPP Annecy, Argonne NL, Arizona, UT Arlington, Athens, NTU Athens, Baku,  IFAE Barcelona, Belgrade, Bergen, Berkeley LBL and UC, HU Berlin, Bern, Birmingham, UAN Bogota, Bologna, Bonn, Boston, Brandeis, </a:t>
            </a:r>
            <a:r>
              <a:rPr lang="en-GB" sz="1200" dirty="0" err="1">
                <a:solidFill>
                  <a:srgbClr val="002060"/>
                </a:solidFill>
                <a:cs typeface="Arial" charset="0"/>
              </a:rPr>
              <a:t>Brasil</a:t>
            </a:r>
            <a:r>
              <a:rPr lang="en-GB" sz="1200" dirty="0">
                <a:solidFill>
                  <a:srgbClr val="002060"/>
                </a:solidFill>
                <a:cs typeface="Arial" charset="0"/>
              </a:rPr>
              <a:t> Cluster, Bratislava/SAS Kosice, Brookhaven NL, Buenos Aires, Bucharest, Cambridge, Carleton, CERN, </a:t>
            </a:r>
          </a:p>
          <a:p>
            <a:pPr algn="ctr"/>
            <a:r>
              <a:rPr lang="en-GB" sz="1200" dirty="0">
                <a:solidFill>
                  <a:srgbClr val="002060"/>
                </a:solidFill>
                <a:cs typeface="Arial" charset="0"/>
              </a:rPr>
              <a:t>Chinese Cluster, </a:t>
            </a:r>
            <a:r>
              <a:rPr lang="en-GB" sz="1200" b="1" dirty="0">
                <a:solidFill>
                  <a:srgbClr val="C00000"/>
                </a:solidFill>
                <a:cs typeface="Arial" charset="0"/>
              </a:rPr>
              <a:t>Chicago,</a:t>
            </a:r>
            <a:r>
              <a:rPr lang="en-GB" sz="1200" dirty="0">
                <a:solidFill>
                  <a:srgbClr val="002060"/>
                </a:solidFill>
                <a:cs typeface="Arial" charset="0"/>
              </a:rPr>
              <a:t> Chile, Clermont-Ferrand, Columbia, NBI Copenhagen, Cosenza, AGH UST Cracow, IFJ PAN Cracow, SMU Dallas, UT Dallas, DESY, Dortmund, TU Dresden, JINR </a:t>
            </a:r>
            <a:r>
              <a:rPr lang="en-GB" sz="1200" dirty="0" err="1">
                <a:solidFill>
                  <a:srgbClr val="002060"/>
                </a:solidFill>
                <a:cs typeface="Arial" charset="0"/>
              </a:rPr>
              <a:t>Dubna</a:t>
            </a:r>
            <a:r>
              <a:rPr lang="en-GB" sz="1200" dirty="0">
                <a:solidFill>
                  <a:srgbClr val="002060"/>
                </a:solidFill>
                <a:cs typeface="Arial" charset="0"/>
              </a:rPr>
              <a:t>, Duke, Edinburgh, </a:t>
            </a:r>
            <a:r>
              <a:rPr lang="en-GB" sz="1200" dirty="0" err="1">
                <a:solidFill>
                  <a:srgbClr val="002060"/>
                </a:solidFill>
                <a:cs typeface="Arial" charset="0"/>
              </a:rPr>
              <a:t>Frascati</a:t>
            </a:r>
            <a:r>
              <a:rPr lang="en-GB" sz="1200" dirty="0">
                <a:solidFill>
                  <a:srgbClr val="002060"/>
                </a:solidFill>
                <a:cs typeface="Arial" charset="0"/>
              </a:rPr>
              <a:t>, Freiburg, Geneva, Genoa, Giessen, Glasgow, </a:t>
            </a:r>
            <a:r>
              <a:rPr lang="en-US" sz="1200" dirty="0" err="1">
                <a:solidFill>
                  <a:srgbClr val="002060"/>
                </a:solidFill>
                <a:cs typeface="Arial" charset="0"/>
              </a:rPr>
              <a:t>Göttingen</a:t>
            </a:r>
            <a:r>
              <a:rPr lang="en-US" sz="1200" dirty="0">
                <a:solidFill>
                  <a:srgbClr val="002060"/>
                </a:solidFill>
                <a:cs typeface="Arial" charset="0"/>
              </a:rPr>
              <a:t>,</a:t>
            </a:r>
            <a:r>
              <a:rPr lang="en-GB" sz="1200" dirty="0">
                <a:solidFill>
                  <a:srgbClr val="002060"/>
                </a:solidFill>
                <a:cs typeface="Arial" charset="0"/>
              </a:rPr>
              <a:t> LPSC Grenoble, </a:t>
            </a:r>
            <a:r>
              <a:rPr lang="en-GB" sz="1200" dirty="0" err="1">
                <a:solidFill>
                  <a:srgbClr val="002060"/>
                </a:solidFill>
                <a:cs typeface="Arial" charset="0"/>
              </a:rPr>
              <a:t>Technion</a:t>
            </a:r>
            <a:r>
              <a:rPr lang="en-GB" sz="1200" dirty="0">
                <a:solidFill>
                  <a:srgbClr val="002060"/>
                </a:solidFill>
                <a:cs typeface="Arial" charset="0"/>
              </a:rPr>
              <a:t> Haifa, Hampton, Harvard, Heidelberg, Hiroshima IT, Indiana, Innsbruck, Iowa SU, Iowa, UC Irvine, Istanbul </a:t>
            </a:r>
            <a:r>
              <a:rPr lang="en-GB" sz="1200" dirty="0" err="1">
                <a:solidFill>
                  <a:srgbClr val="002060"/>
                </a:solidFill>
                <a:cs typeface="Arial" charset="0"/>
              </a:rPr>
              <a:t>Bogazici</a:t>
            </a:r>
            <a:r>
              <a:rPr lang="en-GB" sz="1200" dirty="0">
                <a:solidFill>
                  <a:srgbClr val="002060"/>
                </a:solidFill>
                <a:cs typeface="Arial" charset="0"/>
              </a:rPr>
              <a:t>, KEK, Kobe, Kyoto, Kyoto UE, Kyushu, Lancaster, UN La Plata, Lecce, Lisbon LIP, Liverpool, Ljubljana, QMW London, RHBNC London, UC London, Lund, UA Madrid, Mainz, Manchester, CPPM Marseille, Massachusetts, MIT, Melbourne, Michigan, Michigan SU, Milano, Minsk NAS, Minsk NCPHEP, Montreal, McGill Montreal, RUPHE Morocco, </a:t>
            </a:r>
          </a:p>
          <a:p>
            <a:pPr algn="ctr"/>
            <a:r>
              <a:rPr lang="en-GB" sz="1200" dirty="0">
                <a:solidFill>
                  <a:srgbClr val="002060"/>
                </a:solidFill>
                <a:cs typeface="Arial" charset="0"/>
              </a:rPr>
              <a:t>FIAN Moscow, ITEP Moscow, </a:t>
            </a:r>
            <a:r>
              <a:rPr lang="en-GB" sz="1200" dirty="0" err="1">
                <a:solidFill>
                  <a:srgbClr val="002060"/>
                </a:solidFill>
                <a:cs typeface="Arial" charset="0"/>
              </a:rPr>
              <a:t>MEPhI</a:t>
            </a:r>
            <a:r>
              <a:rPr lang="en-GB" sz="1200" dirty="0">
                <a:solidFill>
                  <a:srgbClr val="002060"/>
                </a:solidFill>
                <a:cs typeface="Arial" charset="0"/>
              </a:rPr>
              <a:t> Moscow, MSU Moscow, LMU Munich, MPI Munich, Nagasaki IAS, Nagoya, Naples, </a:t>
            </a:r>
          </a:p>
          <a:p>
            <a:pPr algn="ctr"/>
            <a:r>
              <a:rPr lang="en-GB" sz="1200" dirty="0">
                <a:solidFill>
                  <a:srgbClr val="002060"/>
                </a:solidFill>
                <a:cs typeface="Arial" charset="0"/>
              </a:rPr>
              <a:t>New Mexico, New York, Nijmegen, Northern Illinois, BINP Novosibirsk, Ohio SU, Okayama, Oklahoma, Oklahoma SU, Olomouc, Oregon, LAL </a:t>
            </a:r>
            <a:r>
              <a:rPr lang="en-GB" sz="1200" dirty="0" err="1">
                <a:solidFill>
                  <a:srgbClr val="002060"/>
                </a:solidFill>
                <a:cs typeface="Arial" charset="0"/>
              </a:rPr>
              <a:t>Orsay</a:t>
            </a:r>
            <a:r>
              <a:rPr lang="en-GB" sz="1200" dirty="0">
                <a:solidFill>
                  <a:srgbClr val="002060"/>
                </a:solidFill>
                <a:cs typeface="Arial" charset="0"/>
              </a:rPr>
              <a:t>, Osaka, Oslo, Oxford, Paris VI and VII, Pavia, Pennsylvania, NPI Petersburg, Pisa, Pittsburgh, CAS Prague, </a:t>
            </a:r>
          </a:p>
          <a:p>
            <a:pPr algn="ctr"/>
            <a:r>
              <a:rPr lang="en-GB" sz="1200" dirty="0">
                <a:solidFill>
                  <a:srgbClr val="002060"/>
                </a:solidFill>
                <a:cs typeface="Arial" charset="0"/>
              </a:rPr>
              <a:t>CU Prague, TU Prague, IHEP </a:t>
            </a:r>
            <a:r>
              <a:rPr lang="en-GB" sz="1200" dirty="0" err="1">
                <a:solidFill>
                  <a:srgbClr val="002060"/>
                </a:solidFill>
                <a:cs typeface="Arial" charset="0"/>
              </a:rPr>
              <a:t>Protvino</a:t>
            </a:r>
            <a:r>
              <a:rPr lang="en-GB" sz="1200" dirty="0">
                <a:solidFill>
                  <a:srgbClr val="002060"/>
                </a:solidFill>
                <a:cs typeface="Arial" charset="0"/>
              </a:rPr>
              <a:t>, Rome I, Rome II, Rome III, Rutherford Appleton Laboratory, DAPNIA </a:t>
            </a:r>
            <a:r>
              <a:rPr lang="en-GB" sz="1200" dirty="0" err="1">
                <a:solidFill>
                  <a:srgbClr val="002060"/>
                </a:solidFill>
                <a:cs typeface="Arial" charset="0"/>
              </a:rPr>
              <a:t>Saclay</a:t>
            </a:r>
            <a:r>
              <a:rPr lang="en-GB" sz="1200" dirty="0">
                <a:solidFill>
                  <a:srgbClr val="002060"/>
                </a:solidFill>
                <a:cs typeface="Arial" charset="0"/>
              </a:rPr>
              <a:t>, </a:t>
            </a:r>
          </a:p>
          <a:p>
            <a:pPr algn="ctr"/>
            <a:r>
              <a:rPr lang="en-GB" sz="1200" dirty="0">
                <a:solidFill>
                  <a:srgbClr val="002060"/>
                </a:solidFill>
                <a:cs typeface="Arial" charset="0"/>
              </a:rPr>
              <a:t>Santa Cruz UC, Sheffield, </a:t>
            </a:r>
            <a:r>
              <a:rPr lang="en-GB" sz="1200" dirty="0" err="1">
                <a:solidFill>
                  <a:srgbClr val="002060"/>
                </a:solidFill>
                <a:cs typeface="Arial" charset="0"/>
              </a:rPr>
              <a:t>Shinshu</a:t>
            </a:r>
            <a:r>
              <a:rPr lang="en-GB" sz="1200" dirty="0">
                <a:solidFill>
                  <a:srgbClr val="002060"/>
                </a:solidFill>
                <a:cs typeface="Arial" charset="0"/>
              </a:rPr>
              <a:t>, Siegen, Simon Fraser Burnaby, SLAC, South Africa, Stockholm, KTH Stockholm, Stony Brook, Sydney, Sussex, AS Taipei, Tbilisi, Tel Aviv, Thessaloniki, Tokyo ICEPP, Tokyo MU, Tokyo Tech, Toronto, TRIUMF, Tsukuba, Tufts, Udine/ICTP, Uppsala, UI Urbana, Valencia, UBC Vancouver, Victoria, Warwick, </a:t>
            </a:r>
            <a:r>
              <a:rPr lang="en-GB" sz="1200" dirty="0" err="1">
                <a:solidFill>
                  <a:srgbClr val="002060"/>
                </a:solidFill>
                <a:cs typeface="Arial" charset="0"/>
              </a:rPr>
              <a:t>Waseda</a:t>
            </a:r>
            <a:r>
              <a:rPr lang="en-GB" sz="1200" dirty="0">
                <a:solidFill>
                  <a:srgbClr val="002060"/>
                </a:solidFill>
                <a:cs typeface="Arial" charset="0"/>
              </a:rPr>
              <a:t>, Washington, Weizmann </a:t>
            </a:r>
            <a:r>
              <a:rPr lang="en-GB" sz="1200" dirty="0" err="1">
                <a:solidFill>
                  <a:srgbClr val="002060"/>
                </a:solidFill>
                <a:cs typeface="Arial" charset="0"/>
              </a:rPr>
              <a:t>Rehovot</a:t>
            </a:r>
            <a:r>
              <a:rPr lang="en-GB" sz="1200" dirty="0">
                <a:solidFill>
                  <a:srgbClr val="002060"/>
                </a:solidFill>
                <a:cs typeface="Arial" charset="0"/>
              </a:rPr>
              <a:t>, </a:t>
            </a:r>
          </a:p>
          <a:p>
            <a:pPr algn="ctr"/>
            <a:r>
              <a:rPr lang="en-GB" sz="1200" dirty="0">
                <a:solidFill>
                  <a:srgbClr val="002060"/>
                </a:solidFill>
                <a:cs typeface="Arial" charset="0"/>
              </a:rPr>
              <a:t>FH Wiener </a:t>
            </a:r>
            <a:r>
              <a:rPr lang="en-GB" sz="1200" dirty="0" err="1">
                <a:solidFill>
                  <a:srgbClr val="002060"/>
                </a:solidFill>
                <a:cs typeface="Arial" charset="0"/>
              </a:rPr>
              <a:t>Neustadt</a:t>
            </a:r>
            <a:r>
              <a:rPr lang="en-GB" sz="1200" dirty="0">
                <a:solidFill>
                  <a:srgbClr val="002060"/>
                </a:solidFill>
                <a:cs typeface="Arial" charset="0"/>
              </a:rPr>
              <a:t>, Wisconsin, Wuppertal, </a:t>
            </a:r>
            <a:r>
              <a:rPr lang="en-GB" sz="1200" dirty="0" err="1">
                <a:solidFill>
                  <a:srgbClr val="002060"/>
                </a:solidFill>
                <a:cs typeface="Arial" charset="0"/>
              </a:rPr>
              <a:t>Würzburg</a:t>
            </a:r>
            <a:r>
              <a:rPr lang="en-GB" sz="1200" dirty="0">
                <a:solidFill>
                  <a:srgbClr val="002060"/>
                </a:solidFill>
                <a:cs typeface="Arial" charset="0"/>
              </a:rPr>
              <a:t>, Yale, Yerevan</a:t>
            </a:r>
            <a:endParaRPr lang="en-US" sz="1200" dirty="0">
              <a:solidFill>
                <a:srgbClr val="002060"/>
              </a:solidFill>
              <a:cs typeface="Arial" charset="0"/>
            </a:endParaRPr>
          </a:p>
        </p:txBody>
      </p:sp>
    </p:spTree>
    <p:extLst>
      <p:ext uri="{BB962C8B-B14F-4D97-AF65-F5344CB8AC3E}">
        <p14:creationId xmlns:p14="http://schemas.microsoft.com/office/powerpoint/2010/main" val="2112052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November 1, 2012</a:t>
            </a:r>
            <a:endParaRPr lang="en-US"/>
          </a:p>
        </p:txBody>
      </p:sp>
      <p:sp>
        <p:nvSpPr>
          <p:cNvPr id="4" name="Footer Placeholder 3"/>
          <p:cNvSpPr>
            <a:spLocks noGrp="1"/>
          </p:cNvSpPr>
          <p:nvPr>
            <p:ph type="ftr" sz="quarter" idx="11"/>
          </p:nvPr>
        </p:nvSpPr>
        <p:spPr/>
        <p:txBody>
          <a:bodyPr/>
          <a:lstStyle/>
          <a:p>
            <a:r>
              <a:rPr lang="en-US" smtClean="0"/>
              <a:t>J. Pilcher</a:t>
            </a:r>
            <a:endParaRPr lang="en-US">
              <a:latin typeface="Times" charset="0"/>
            </a:endParaRPr>
          </a:p>
        </p:txBody>
      </p:sp>
      <p:sp>
        <p:nvSpPr>
          <p:cNvPr id="5" name="Slide Number Placeholder 4"/>
          <p:cNvSpPr>
            <a:spLocks noGrp="1"/>
          </p:cNvSpPr>
          <p:nvPr>
            <p:ph type="sldNum" sz="quarter" idx="12"/>
          </p:nvPr>
        </p:nvSpPr>
        <p:spPr/>
        <p:txBody>
          <a:bodyPr/>
          <a:lstStyle/>
          <a:p>
            <a:fld id="{FCE12B59-9886-1441-8551-ED19948B435F}" type="slidenum">
              <a:rPr lang="en-US" smtClean="0"/>
              <a:pPr/>
              <a:t>12</a:t>
            </a:fld>
            <a:endParaRPr lang="en-US">
              <a:latin typeface="Times" charset="0"/>
            </a:endParaRPr>
          </a:p>
        </p:txBody>
      </p:sp>
      <p:sp>
        <p:nvSpPr>
          <p:cNvPr id="6" name="Rectangle 2"/>
          <p:cNvSpPr txBox="1">
            <a:spLocks noChangeArrowheads="1"/>
          </p:cNvSpPr>
          <p:nvPr/>
        </p:nvSpPr>
        <p:spPr bwMode="auto">
          <a:xfrm>
            <a:off x="5562600" y="228600"/>
            <a:ext cx="2438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584" tIns="50292" rIns="100584" bIns="50292" numCol="1" rtlCol="0" anchor="ctr" anchorCtr="0" compatLnSpc="1">
            <a:prstTxWarp prst="textNoShape">
              <a:avLst/>
            </a:prstTxWarp>
            <a:normAutofit fontScale="90000" lnSpcReduction="20000"/>
          </a:bodyPr>
          <a:lstStyle>
            <a:lvl1pPr algn="ctr" rtl="0" eaLnBrk="1" fontAlgn="base" hangingPunct="1">
              <a:spcBef>
                <a:spcPct val="0"/>
              </a:spcBef>
              <a:spcAft>
                <a:spcPct val="0"/>
              </a:spcAft>
              <a:defRPr lang="en-US" sz="3500" b="1" i="1" dirty="0" smtClean="0">
                <a:solidFill>
                  <a:srgbClr val="800000"/>
                </a:solidFill>
                <a:latin typeface="+mj-lt"/>
                <a:ea typeface="+mj-ea"/>
                <a:cs typeface="Comic Sans MS"/>
              </a:defRPr>
            </a:lvl1pPr>
            <a:lvl2pPr algn="ctr" rtl="0" eaLnBrk="1" fontAlgn="base" hangingPunct="1">
              <a:spcBef>
                <a:spcPct val="0"/>
              </a:spcBef>
              <a:spcAft>
                <a:spcPct val="0"/>
              </a:spcAft>
              <a:defRPr sz="4000" i="1">
                <a:solidFill>
                  <a:srgbClr val="800040"/>
                </a:solidFill>
                <a:latin typeface="Helvetica" charset="0"/>
                <a:ea typeface="ＭＳ Ｐゴシック" charset="0"/>
              </a:defRPr>
            </a:lvl2pPr>
            <a:lvl3pPr algn="ctr" rtl="0" eaLnBrk="1" fontAlgn="base" hangingPunct="1">
              <a:spcBef>
                <a:spcPct val="0"/>
              </a:spcBef>
              <a:spcAft>
                <a:spcPct val="0"/>
              </a:spcAft>
              <a:defRPr sz="4000" i="1">
                <a:solidFill>
                  <a:srgbClr val="800040"/>
                </a:solidFill>
                <a:latin typeface="Helvetica" charset="0"/>
                <a:ea typeface="ＭＳ Ｐゴシック" charset="0"/>
              </a:defRPr>
            </a:lvl3pPr>
            <a:lvl4pPr algn="ctr" rtl="0" eaLnBrk="1" fontAlgn="base" hangingPunct="1">
              <a:spcBef>
                <a:spcPct val="0"/>
              </a:spcBef>
              <a:spcAft>
                <a:spcPct val="0"/>
              </a:spcAft>
              <a:defRPr sz="4000" i="1">
                <a:solidFill>
                  <a:srgbClr val="800040"/>
                </a:solidFill>
                <a:latin typeface="Helvetica" charset="0"/>
                <a:ea typeface="ＭＳ Ｐゴシック" charset="0"/>
              </a:defRPr>
            </a:lvl4pPr>
            <a:lvl5pPr algn="ctr" rtl="0" eaLnBrk="1" fontAlgn="base" hangingPunct="1">
              <a:spcBef>
                <a:spcPct val="0"/>
              </a:spcBef>
              <a:spcAft>
                <a:spcPct val="0"/>
              </a:spcAft>
              <a:defRPr sz="4000" i="1">
                <a:solidFill>
                  <a:srgbClr val="800040"/>
                </a:solidFill>
                <a:latin typeface="Helvetica" charset="0"/>
                <a:ea typeface="ＭＳ Ｐゴシック" charset="0"/>
              </a:defRPr>
            </a:lvl5pPr>
            <a:lvl6pPr marL="502920" algn="ctr" rtl="0" eaLnBrk="1" fontAlgn="base" hangingPunct="1">
              <a:spcBef>
                <a:spcPct val="0"/>
              </a:spcBef>
              <a:spcAft>
                <a:spcPct val="0"/>
              </a:spcAft>
              <a:defRPr sz="4000" i="1">
                <a:solidFill>
                  <a:srgbClr val="800040"/>
                </a:solidFill>
                <a:latin typeface="Helvetica" charset="0"/>
                <a:ea typeface="ＭＳ Ｐゴシック" charset="0"/>
              </a:defRPr>
            </a:lvl6pPr>
            <a:lvl7pPr marL="1005840" algn="ctr" rtl="0" eaLnBrk="1" fontAlgn="base" hangingPunct="1">
              <a:spcBef>
                <a:spcPct val="0"/>
              </a:spcBef>
              <a:spcAft>
                <a:spcPct val="0"/>
              </a:spcAft>
              <a:defRPr sz="4000" i="1">
                <a:solidFill>
                  <a:srgbClr val="800040"/>
                </a:solidFill>
                <a:latin typeface="Helvetica" charset="0"/>
                <a:ea typeface="ＭＳ Ｐゴシック" charset="0"/>
              </a:defRPr>
            </a:lvl7pPr>
            <a:lvl8pPr marL="1508760" algn="ctr" rtl="0" eaLnBrk="1" fontAlgn="base" hangingPunct="1">
              <a:spcBef>
                <a:spcPct val="0"/>
              </a:spcBef>
              <a:spcAft>
                <a:spcPct val="0"/>
              </a:spcAft>
              <a:defRPr sz="4000" i="1">
                <a:solidFill>
                  <a:srgbClr val="800040"/>
                </a:solidFill>
                <a:latin typeface="Helvetica" charset="0"/>
                <a:ea typeface="ＭＳ Ｐゴシック" charset="0"/>
              </a:defRPr>
            </a:lvl8pPr>
            <a:lvl9pPr marL="2011680" algn="ctr" rtl="0" eaLnBrk="1" fontAlgn="base" hangingPunct="1">
              <a:spcBef>
                <a:spcPct val="0"/>
              </a:spcBef>
              <a:spcAft>
                <a:spcPct val="0"/>
              </a:spcAft>
              <a:defRPr sz="4000" i="1">
                <a:solidFill>
                  <a:srgbClr val="800040"/>
                </a:solidFill>
                <a:latin typeface="Helvetica" charset="0"/>
                <a:ea typeface="ＭＳ Ｐゴシック" charset="0"/>
              </a:defRPr>
            </a:lvl9pPr>
          </a:lstStyle>
          <a:p>
            <a:pPr fontAlgn="auto">
              <a:spcAft>
                <a:spcPts val="0"/>
              </a:spcAft>
              <a:defRPr/>
            </a:pPr>
            <a:r>
              <a:rPr lang="es-ES_tradnl" sz="3600" smtClean="0">
                <a:solidFill>
                  <a:srgbClr val="C00000"/>
                </a:solidFill>
                <a:latin typeface="Arial" pitchFamily="34" charset="0"/>
                <a:cs typeface="Arial" pitchFamily="34" charset="0"/>
              </a:rPr>
              <a:t>ATLAS Detector</a:t>
            </a:r>
            <a:endParaRPr lang="es-ES_tradnl" sz="3600">
              <a:solidFill>
                <a:srgbClr val="C00000"/>
              </a:solidFill>
              <a:latin typeface="Arial" pitchFamily="34" charset="0"/>
              <a:cs typeface="Arial" pitchFamily="34" charset="0"/>
            </a:endParaRPr>
          </a:p>
        </p:txBody>
      </p:sp>
      <p:sp>
        <p:nvSpPr>
          <p:cNvPr id="8" name="AutoShape 6"/>
          <p:cNvSpPr>
            <a:spLocks/>
          </p:cNvSpPr>
          <p:nvPr/>
        </p:nvSpPr>
        <p:spPr bwMode="auto">
          <a:xfrm>
            <a:off x="1371600" y="2819400"/>
            <a:ext cx="152400" cy="3505200"/>
          </a:xfrm>
          <a:prstGeom prst="leftBrace">
            <a:avLst>
              <a:gd name="adj1" fmla="val 191667"/>
              <a:gd name="adj2" fmla="val 50000"/>
            </a:avLst>
          </a:prstGeom>
          <a:noFill/>
          <a:ln w="9525">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1"/>
          <p:cNvGrpSpPr/>
          <p:nvPr/>
        </p:nvGrpSpPr>
        <p:grpSpPr>
          <a:xfrm>
            <a:off x="2133600" y="1790700"/>
            <a:ext cx="6553200" cy="685800"/>
            <a:chOff x="2133600" y="1371600"/>
            <a:chExt cx="6553200" cy="685800"/>
          </a:xfrm>
        </p:grpSpPr>
        <p:sp>
          <p:nvSpPr>
            <p:cNvPr id="7" name="AutoShape 5"/>
            <p:cNvSpPr>
              <a:spLocks/>
            </p:cNvSpPr>
            <p:nvPr/>
          </p:nvSpPr>
          <p:spPr bwMode="auto">
            <a:xfrm rot="16200000">
              <a:off x="5257800" y="-1371600"/>
              <a:ext cx="304800" cy="6553200"/>
            </a:xfrm>
            <a:prstGeom prst="rightBrace">
              <a:avLst>
                <a:gd name="adj1" fmla="val 179167"/>
                <a:gd name="adj2" fmla="val 50000"/>
              </a:avLst>
            </a:prstGeom>
            <a:noFill/>
            <a:ln w="9525">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Text Box 7"/>
            <p:cNvSpPr txBox="1">
              <a:spLocks noChangeArrowheads="1"/>
            </p:cNvSpPr>
            <p:nvPr/>
          </p:nvSpPr>
          <p:spPr bwMode="auto">
            <a:xfrm>
              <a:off x="5029200" y="13716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_tradnl" b="1" dirty="0">
                  <a:solidFill>
                    <a:srgbClr val="002060"/>
                  </a:solidFill>
                  <a:cs typeface="Arial" charset="0"/>
                </a:rPr>
                <a:t>45 m</a:t>
              </a:r>
              <a:endParaRPr lang="en-US" b="1" dirty="0">
                <a:solidFill>
                  <a:srgbClr val="002060"/>
                </a:solidFill>
                <a:cs typeface="Arial" charset="0"/>
              </a:endParaRPr>
            </a:p>
          </p:txBody>
        </p:sp>
      </p:grpSp>
      <p:sp>
        <p:nvSpPr>
          <p:cNvPr id="10" name="Text Box 8"/>
          <p:cNvSpPr txBox="1">
            <a:spLocks noChangeArrowheads="1"/>
          </p:cNvSpPr>
          <p:nvPr/>
        </p:nvSpPr>
        <p:spPr bwMode="auto">
          <a:xfrm>
            <a:off x="533400" y="4343400"/>
            <a:ext cx="71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s-ES_tradnl" b="1">
                <a:solidFill>
                  <a:srgbClr val="002060"/>
                </a:solidFill>
                <a:cs typeface="Arial" charset="0"/>
              </a:rPr>
              <a:t>24 m</a:t>
            </a:r>
            <a:endParaRPr lang="en-US" b="1">
              <a:solidFill>
                <a:srgbClr val="002060"/>
              </a:solidFill>
              <a:cs typeface="Arial" charset="0"/>
            </a:endParaRPr>
          </a:p>
        </p:txBody>
      </p:sp>
      <p:pic>
        <p:nvPicPr>
          <p:cNvPr id="11" name="Picture 4" descr="40-caver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71"/>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0" y="2057400"/>
            <a:ext cx="20335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dirty="0">
                <a:cs typeface="Arial" charset="0"/>
              </a:rPr>
              <a:t>ATLAS superimposed to</a:t>
            </a:r>
          </a:p>
          <a:p>
            <a:pPr eaLnBrk="1" hangingPunct="1"/>
            <a:r>
              <a:rPr lang="en-US" sz="1200" dirty="0">
                <a:cs typeface="Arial" charset="0"/>
              </a:rPr>
              <a:t>the 5 floors of building 40</a:t>
            </a:r>
          </a:p>
        </p:txBody>
      </p:sp>
      <p:pic>
        <p:nvPicPr>
          <p:cNvPr id="13" name="Picture 4" descr="Full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24100"/>
            <a:ext cx="73152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7620000" y="54975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s-ES_tradnl" b="1">
                <a:solidFill>
                  <a:srgbClr val="002060"/>
                </a:solidFill>
                <a:cs typeface="Arial" charset="0"/>
              </a:rPr>
              <a:t>7000 Tons</a:t>
            </a:r>
            <a:endParaRPr lang="en-US" b="1">
              <a:solidFill>
                <a:srgbClr val="002060"/>
              </a:solidFill>
              <a:cs typeface="Arial" charset="0"/>
            </a:endParaRPr>
          </a:p>
        </p:txBody>
      </p:sp>
      <p:grpSp>
        <p:nvGrpSpPr>
          <p:cNvPr id="15" name="Group 14"/>
          <p:cNvGrpSpPr/>
          <p:nvPr/>
        </p:nvGrpSpPr>
        <p:grpSpPr>
          <a:xfrm>
            <a:off x="556320" y="3563580"/>
            <a:ext cx="8282880" cy="1579920"/>
            <a:chOff x="609600" y="515580"/>
            <a:chExt cx="8282880" cy="1579920"/>
          </a:xfrm>
        </p:grpSpPr>
        <p:sp>
          <p:nvSpPr>
            <p:cNvPr id="16" name="TextBox 9"/>
            <p:cNvSpPr txBox="1">
              <a:spLocks noChangeArrowheads="1"/>
            </p:cNvSpPr>
            <p:nvPr/>
          </p:nvSpPr>
          <p:spPr bwMode="auto">
            <a:xfrm>
              <a:off x="609600" y="515580"/>
              <a:ext cx="7272808" cy="1579920"/>
            </a:xfrm>
            <a:prstGeom prst="rect">
              <a:avLst/>
            </a:prstGeom>
            <a:solidFill>
              <a:srgbClr val="008000"/>
            </a:solidFill>
            <a:ln w="9525" cmpd="sng">
              <a:solidFill>
                <a:schemeClr val="tx1"/>
              </a:solidFill>
              <a:miter lim="800000"/>
              <a:headEnd/>
              <a:tailEnd/>
            </a:ln>
          </p:spPr>
          <p:txBody>
            <a:bodyPr wrap="squar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nSpc>
                  <a:spcPct val="120000"/>
                </a:lnSpc>
              </a:pPr>
              <a:r>
                <a:rPr lang="de-DE" sz="1700" dirty="0" smtClean="0">
                  <a:solidFill>
                    <a:srgbClr val="FFFFFF"/>
                  </a:solidFill>
                  <a:effectLst/>
                </a:rPr>
                <a:t>&gt; </a:t>
              </a:r>
              <a:r>
                <a:rPr lang="de-DE" dirty="0" smtClean="0">
                  <a:solidFill>
                    <a:srgbClr val="FFFFFF"/>
                  </a:solidFill>
                  <a:effectLst/>
                </a:rPr>
                <a:t>20 </a:t>
              </a:r>
              <a:r>
                <a:rPr lang="de-DE" dirty="0" err="1" smtClean="0">
                  <a:solidFill>
                    <a:srgbClr val="FFFFFF"/>
                  </a:solidFill>
                  <a:effectLst/>
                </a:rPr>
                <a:t>years</a:t>
              </a:r>
              <a:r>
                <a:rPr lang="de-DE" dirty="0" smtClean="0">
                  <a:solidFill>
                    <a:srgbClr val="FFFFFF"/>
                  </a:solidFill>
                  <a:effectLst/>
                </a:rPr>
                <a:t> </a:t>
              </a:r>
              <a:r>
                <a:rPr lang="de-DE" dirty="0" err="1" smtClean="0">
                  <a:solidFill>
                    <a:srgbClr val="FFFFFF"/>
                  </a:solidFill>
                  <a:effectLst/>
                </a:rPr>
                <a:t>from</a:t>
              </a:r>
              <a:r>
                <a:rPr lang="de-DE" dirty="0" smtClean="0">
                  <a:solidFill>
                    <a:srgbClr val="FFFFFF"/>
                  </a:solidFill>
                  <a:effectLst/>
                </a:rPr>
                <a:t> </a:t>
              </a:r>
              <a:r>
                <a:rPr lang="de-DE" dirty="0" err="1" smtClean="0">
                  <a:solidFill>
                    <a:srgbClr val="FFFFFF"/>
                  </a:solidFill>
                  <a:effectLst/>
                </a:rPr>
                <a:t>conception</a:t>
              </a:r>
              <a:r>
                <a:rPr lang="de-DE" dirty="0" smtClean="0">
                  <a:solidFill>
                    <a:srgbClr val="FFFFFF"/>
                  </a:solidFill>
                  <a:effectLst/>
                </a:rPr>
                <a:t> </a:t>
              </a:r>
              <a:r>
                <a:rPr lang="de-DE" dirty="0" err="1" smtClean="0">
                  <a:solidFill>
                    <a:srgbClr val="FFFFFF"/>
                  </a:solidFill>
                  <a:effectLst/>
                </a:rPr>
                <a:t>to</a:t>
              </a:r>
              <a:r>
                <a:rPr lang="de-DE" dirty="0" smtClean="0">
                  <a:solidFill>
                    <a:srgbClr val="FFFFFF"/>
                  </a:solidFill>
                  <a:effectLst/>
                </a:rPr>
                <a:t> </a:t>
              </a:r>
              <a:r>
                <a:rPr lang="de-DE" dirty="0" err="1" smtClean="0">
                  <a:solidFill>
                    <a:srgbClr val="FFFFFF"/>
                  </a:solidFill>
                  <a:effectLst/>
                </a:rPr>
                <a:t>start</a:t>
              </a:r>
              <a:r>
                <a:rPr lang="de-DE" dirty="0" smtClean="0">
                  <a:solidFill>
                    <a:srgbClr val="FFFFFF"/>
                  </a:solidFill>
                  <a:effectLst/>
                </a:rPr>
                <a:t> </a:t>
              </a:r>
              <a:r>
                <a:rPr lang="de-DE" dirty="0" err="1" smtClean="0">
                  <a:solidFill>
                    <a:srgbClr val="FFFFFF"/>
                  </a:solidFill>
                  <a:effectLst/>
                </a:rPr>
                <a:t>of</a:t>
              </a:r>
              <a:r>
                <a:rPr lang="de-DE" dirty="0" smtClean="0">
                  <a:solidFill>
                    <a:srgbClr val="FFFFFF"/>
                  </a:solidFill>
                  <a:effectLst/>
                </a:rPr>
                <a:t> </a:t>
              </a:r>
              <a:r>
                <a:rPr lang="de-DE" dirty="0" err="1" smtClean="0">
                  <a:solidFill>
                    <a:srgbClr val="FFFFFF"/>
                  </a:solidFill>
                  <a:effectLst/>
                </a:rPr>
                <a:t>operation</a:t>
              </a:r>
              <a:endParaRPr lang="de-DE" dirty="0" smtClean="0">
                <a:solidFill>
                  <a:srgbClr val="FFFFFF"/>
                </a:solidFill>
                <a:effectLst/>
              </a:endParaRPr>
            </a:p>
            <a:p>
              <a:pPr>
                <a:lnSpc>
                  <a:spcPct val="120000"/>
                </a:lnSpc>
              </a:pPr>
              <a:r>
                <a:rPr lang="de-DE" dirty="0" smtClean="0">
                  <a:solidFill>
                    <a:srgbClr val="FFFFFF"/>
                  </a:solidFill>
                  <a:effectLst/>
                </a:rPr>
                <a:t>10 </a:t>
              </a:r>
              <a:r>
                <a:rPr lang="de-DE" dirty="0" err="1" smtClean="0">
                  <a:solidFill>
                    <a:srgbClr val="FFFFFF"/>
                  </a:solidFill>
                  <a:effectLst/>
                </a:rPr>
                <a:t>years</a:t>
              </a:r>
              <a:r>
                <a:rPr lang="de-DE" dirty="0" smtClean="0">
                  <a:solidFill>
                    <a:srgbClr val="FFFFFF"/>
                  </a:solidFill>
                  <a:effectLst/>
                </a:rPr>
                <a:t> </a:t>
              </a:r>
              <a:r>
                <a:rPr lang="de-DE" dirty="0" err="1" smtClean="0">
                  <a:solidFill>
                    <a:srgbClr val="FFFFFF"/>
                  </a:solidFill>
                  <a:effectLst/>
                </a:rPr>
                <a:t>of</a:t>
              </a:r>
              <a:r>
                <a:rPr lang="de-DE" dirty="0" smtClean="0">
                  <a:solidFill>
                    <a:srgbClr val="FFFFFF"/>
                  </a:solidFill>
                  <a:effectLst/>
                </a:rPr>
                <a:t> </a:t>
              </a:r>
              <a:r>
                <a:rPr lang="de-DE" dirty="0" err="1" smtClean="0">
                  <a:solidFill>
                    <a:srgbClr val="FFFFFF"/>
                  </a:solidFill>
                  <a:effectLst/>
                </a:rPr>
                <a:t>construction</a:t>
              </a:r>
              <a:endParaRPr lang="de-DE" dirty="0">
                <a:solidFill>
                  <a:srgbClr val="FFFFFF"/>
                </a:solidFill>
                <a:effectLst/>
              </a:endParaRPr>
            </a:p>
            <a:p>
              <a:pPr>
                <a:lnSpc>
                  <a:spcPct val="120000"/>
                </a:lnSpc>
              </a:pPr>
              <a:r>
                <a:rPr lang="de-DE" dirty="0" smtClean="0">
                  <a:solidFill>
                    <a:srgbClr val="FFFFFF"/>
                  </a:solidFill>
                  <a:effectLst/>
                </a:rPr>
                <a:t>15 </a:t>
              </a:r>
              <a:r>
                <a:rPr lang="de-DE" dirty="0" err="1">
                  <a:solidFill>
                    <a:srgbClr val="FFFFFF"/>
                  </a:solidFill>
                  <a:effectLst/>
                </a:rPr>
                <a:t>years</a:t>
              </a:r>
              <a:r>
                <a:rPr lang="de-DE" dirty="0">
                  <a:solidFill>
                    <a:srgbClr val="FFFFFF"/>
                  </a:solidFill>
                  <a:effectLst/>
                </a:rPr>
                <a:t> </a:t>
              </a:r>
              <a:r>
                <a:rPr lang="de-DE" dirty="0" err="1">
                  <a:solidFill>
                    <a:srgbClr val="FFFFFF"/>
                  </a:solidFill>
                  <a:effectLst/>
                </a:rPr>
                <a:t>of</a:t>
              </a:r>
              <a:r>
                <a:rPr lang="de-DE" dirty="0">
                  <a:solidFill>
                    <a:srgbClr val="FFFFFF"/>
                  </a:solidFill>
                  <a:effectLst/>
                </a:rPr>
                <a:t> </a:t>
              </a:r>
              <a:r>
                <a:rPr lang="de-DE" dirty="0" err="1" smtClean="0">
                  <a:solidFill>
                    <a:srgbClr val="FFFFFF"/>
                  </a:solidFill>
                  <a:effectLst/>
                </a:rPr>
                <a:t>test</a:t>
              </a:r>
              <a:r>
                <a:rPr lang="de-DE" dirty="0">
                  <a:solidFill>
                    <a:srgbClr val="FFFFFF"/>
                  </a:solidFill>
                  <a:effectLst/>
                </a:rPr>
                <a:t> </a:t>
              </a:r>
              <a:r>
                <a:rPr lang="de-DE" dirty="0" err="1" smtClean="0">
                  <a:solidFill>
                    <a:srgbClr val="FFFFFF"/>
                  </a:solidFill>
                  <a:effectLst/>
                </a:rPr>
                <a:t>beams</a:t>
              </a:r>
              <a:r>
                <a:rPr lang="de-DE" dirty="0" smtClean="0">
                  <a:solidFill>
                    <a:srgbClr val="FFFFFF"/>
                  </a:solidFill>
                  <a:effectLst/>
                </a:rPr>
                <a:t>, 20 </a:t>
              </a:r>
              <a:r>
                <a:rPr lang="de-DE" dirty="0" err="1">
                  <a:solidFill>
                    <a:srgbClr val="FFFFFF"/>
                  </a:solidFill>
                  <a:effectLst/>
                </a:rPr>
                <a:t>years</a:t>
              </a:r>
              <a:r>
                <a:rPr lang="de-DE" dirty="0">
                  <a:solidFill>
                    <a:srgbClr val="FFFFFF"/>
                  </a:solidFill>
                  <a:effectLst/>
                </a:rPr>
                <a:t> </a:t>
              </a:r>
              <a:r>
                <a:rPr lang="de-DE" dirty="0" err="1">
                  <a:solidFill>
                    <a:srgbClr val="FFFFFF"/>
                  </a:solidFill>
                  <a:effectLst/>
                </a:rPr>
                <a:t>of</a:t>
              </a:r>
              <a:r>
                <a:rPr lang="de-DE" dirty="0">
                  <a:solidFill>
                    <a:srgbClr val="FFFFFF"/>
                  </a:solidFill>
                  <a:effectLst/>
                </a:rPr>
                <a:t> </a:t>
              </a:r>
              <a:r>
                <a:rPr lang="de-DE" dirty="0" err="1" smtClean="0">
                  <a:solidFill>
                    <a:srgbClr val="FFFFFF"/>
                  </a:solidFill>
                  <a:effectLst/>
                </a:rPr>
                <a:t>detector</a:t>
              </a:r>
              <a:r>
                <a:rPr lang="de-DE" dirty="0" smtClean="0">
                  <a:solidFill>
                    <a:srgbClr val="FFFFFF"/>
                  </a:solidFill>
                  <a:effectLst/>
                </a:rPr>
                <a:t> </a:t>
              </a:r>
              <a:r>
                <a:rPr lang="de-DE" dirty="0" err="1" smtClean="0">
                  <a:solidFill>
                    <a:srgbClr val="FFFFFF"/>
                  </a:solidFill>
                  <a:effectLst/>
                </a:rPr>
                <a:t>and</a:t>
              </a:r>
              <a:r>
                <a:rPr lang="de-DE" dirty="0" smtClean="0">
                  <a:solidFill>
                    <a:srgbClr val="FFFFFF"/>
                  </a:solidFill>
                  <a:effectLst/>
                </a:rPr>
                <a:t> </a:t>
              </a:r>
              <a:r>
                <a:rPr lang="de-DE" dirty="0" err="1" smtClean="0">
                  <a:solidFill>
                    <a:srgbClr val="FFFFFF"/>
                  </a:solidFill>
                  <a:effectLst/>
                </a:rPr>
                <a:t>physics</a:t>
              </a:r>
              <a:r>
                <a:rPr lang="de-DE" dirty="0" smtClean="0">
                  <a:solidFill>
                    <a:srgbClr val="FFFFFF"/>
                  </a:solidFill>
                  <a:effectLst/>
                </a:rPr>
                <a:t> </a:t>
              </a:r>
              <a:r>
                <a:rPr lang="de-DE" dirty="0" err="1" smtClean="0">
                  <a:solidFill>
                    <a:srgbClr val="FFFFFF"/>
                  </a:solidFill>
                  <a:effectLst/>
                </a:rPr>
                <a:t>simulations</a:t>
              </a:r>
              <a:endParaRPr lang="de-DE" dirty="0">
                <a:solidFill>
                  <a:srgbClr val="FFFFFF"/>
                </a:solidFill>
                <a:effectLst/>
              </a:endParaRPr>
            </a:p>
            <a:p>
              <a:pPr>
                <a:lnSpc>
                  <a:spcPct val="120000"/>
                </a:lnSpc>
              </a:pPr>
              <a:r>
                <a:rPr lang="de-DE" dirty="0" smtClean="0">
                  <a:solidFill>
                    <a:srgbClr val="FFFFFF"/>
                  </a:solidFill>
                  <a:effectLst/>
                </a:rPr>
                <a:t>8 </a:t>
              </a:r>
              <a:r>
                <a:rPr lang="de-DE" dirty="0" err="1">
                  <a:solidFill>
                    <a:srgbClr val="FFFFFF"/>
                  </a:solidFill>
                  <a:effectLst/>
                </a:rPr>
                <a:t>years</a:t>
              </a:r>
              <a:r>
                <a:rPr lang="de-DE" dirty="0">
                  <a:solidFill>
                    <a:srgbClr val="FFFFFF"/>
                  </a:solidFill>
                  <a:effectLst/>
                </a:rPr>
                <a:t> </a:t>
              </a:r>
              <a:r>
                <a:rPr lang="de-DE" dirty="0" err="1">
                  <a:solidFill>
                    <a:srgbClr val="FFFFFF"/>
                  </a:solidFill>
                  <a:effectLst/>
                </a:rPr>
                <a:t>of</a:t>
              </a:r>
              <a:r>
                <a:rPr lang="de-DE" dirty="0">
                  <a:solidFill>
                    <a:srgbClr val="FFFFFF"/>
                  </a:solidFill>
                  <a:effectLst/>
                </a:rPr>
                <a:t> </a:t>
              </a:r>
              <a:r>
                <a:rPr lang="de-DE" dirty="0" err="1">
                  <a:solidFill>
                    <a:srgbClr val="FFFFFF"/>
                  </a:solidFill>
                  <a:effectLst/>
                </a:rPr>
                <a:t>world-wide</a:t>
              </a:r>
              <a:r>
                <a:rPr lang="de-DE" dirty="0">
                  <a:solidFill>
                    <a:srgbClr val="FFFFFF"/>
                  </a:solidFill>
                  <a:effectLst/>
                </a:rPr>
                <a:t> </a:t>
              </a:r>
              <a:r>
                <a:rPr lang="de-DE" dirty="0" err="1">
                  <a:solidFill>
                    <a:srgbClr val="FFFFFF"/>
                  </a:solidFill>
                  <a:effectLst/>
                </a:rPr>
                <a:t>computing</a:t>
              </a:r>
              <a:r>
                <a:rPr lang="de-DE" dirty="0">
                  <a:solidFill>
                    <a:srgbClr val="FFFFFF"/>
                  </a:solidFill>
                  <a:effectLst/>
                </a:rPr>
                <a:t> </a:t>
              </a:r>
              <a:r>
                <a:rPr lang="de-DE" dirty="0" err="1">
                  <a:solidFill>
                    <a:srgbClr val="FFFFFF"/>
                  </a:solidFill>
                  <a:effectLst/>
                </a:rPr>
                <a:t>data</a:t>
              </a:r>
              <a:r>
                <a:rPr lang="de-DE" dirty="0">
                  <a:solidFill>
                    <a:srgbClr val="FFFFFF"/>
                  </a:solidFill>
                  <a:effectLst/>
                </a:rPr>
                <a:t> </a:t>
              </a:r>
              <a:r>
                <a:rPr lang="de-DE" dirty="0" err="1" smtClean="0">
                  <a:solidFill>
                    <a:srgbClr val="FFFFFF"/>
                  </a:solidFill>
                  <a:effectLst/>
                </a:rPr>
                <a:t>challenges</a:t>
              </a:r>
              <a:r>
                <a:rPr lang="de-DE" dirty="0" smtClean="0">
                  <a:solidFill>
                    <a:srgbClr val="FFFFFF"/>
                  </a:solidFill>
                  <a:effectLst/>
                </a:rPr>
                <a:t> </a:t>
              </a:r>
            </a:p>
            <a:p>
              <a:pPr>
                <a:lnSpc>
                  <a:spcPct val="120000"/>
                </a:lnSpc>
              </a:pPr>
              <a:r>
                <a:rPr lang="en-US" dirty="0" smtClean="0">
                  <a:solidFill>
                    <a:srgbClr val="FFFFFF"/>
                  </a:solidFill>
                  <a:effectLst/>
                </a:rPr>
                <a:t>17</a:t>
              </a:r>
              <a:r>
                <a:rPr lang="de-DE" dirty="0" smtClean="0">
                  <a:solidFill>
                    <a:srgbClr val="FFFFFF"/>
                  </a:solidFill>
                  <a:effectLst/>
                </a:rPr>
                <a:t> </a:t>
              </a:r>
              <a:r>
                <a:rPr lang="de-DE" dirty="0">
                  <a:solidFill>
                    <a:srgbClr val="FFFFFF"/>
                  </a:solidFill>
                  <a:effectLst/>
                </a:rPr>
                <a:t>Technical Design </a:t>
              </a:r>
              <a:r>
                <a:rPr lang="de-DE" dirty="0" smtClean="0">
                  <a:solidFill>
                    <a:srgbClr val="FFFFFF"/>
                  </a:solidFill>
                  <a:effectLst/>
                </a:rPr>
                <a:t>Reports</a:t>
              </a:r>
              <a:endParaRPr lang="de-DE" dirty="0">
                <a:solidFill>
                  <a:srgbClr val="FFFFFF"/>
                </a:solidFill>
              </a:endParaRPr>
            </a:p>
          </p:txBody>
        </p:sp>
        <p:pic>
          <p:nvPicPr>
            <p:cNvPr id="17" name="Picture 1" descr="TPandTDRs._DSC0176.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6284" y="574590"/>
              <a:ext cx="996196" cy="148625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6862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detector</a:t>
            </a:r>
            <a:endParaRPr lang="en-US" dirty="0"/>
          </a:p>
        </p:txBody>
      </p:sp>
      <p:sp>
        <p:nvSpPr>
          <p:cNvPr id="3" name="Date Placeholder 2"/>
          <p:cNvSpPr>
            <a:spLocks noGrp="1"/>
          </p:cNvSpPr>
          <p:nvPr>
            <p:ph type="dt" sz="half" idx="10"/>
          </p:nvPr>
        </p:nvSpPr>
        <p:spPr/>
        <p:txBody>
          <a:bodyPr/>
          <a:lstStyle/>
          <a:p>
            <a:r>
              <a:rPr lang="en-US" smtClean="0"/>
              <a:t>November 1, 2012</a:t>
            </a:r>
            <a:endParaRPr lang="en-US"/>
          </a:p>
        </p:txBody>
      </p:sp>
      <p:sp>
        <p:nvSpPr>
          <p:cNvPr id="4" name="Footer Placeholder 3"/>
          <p:cNvSpPr>
            <a:spLocks noGrp="1"/>
          </p:cNvSpPr>
          <p:nvPr>
            <p:ph type="ftr" sz="quarter" idx="11"/>
          </p:nvPr>
        </p:nvSpPr>
        <p:spPr/>
        <p:txBody>
          <a:bodyPr/>
          <a:lstStyle/>
          <a:p>
            <a:r>
              <a:rPr lang="en-US" smtClean="0"/>
              <a:t>J. Pilcher</a:t>
            </a:r>
            <a:endParaRPr lang="en-US">
              <a:latin typeface="Times" charset="0"/>
            </a:endParaRPr>
          </a:p>
        </p:txBody>
      </p:sp>
      <p:sp>
        <p:nvSpPr>
          <p:cNvPr id="5" name="Slide Number Placeholder 4"/>
          <p:cNvSpPr>
            <a:spLocks noGrp="1"/>
          </p:cNvSpPr>
          <p:nvPr>
            <p:ph type="sldNum" sz="quarter" idx="12"/>
          </p:nvPr>
        </p:nvSpPr>
        <p:spPr/>
        <p:txBody>
          <a:bodyPr/>
          <a:lstStyle/>
          <a:p>
            <a:fld id="{FCE12B59-9886-1441-8551-ED19948B435F}" type="slidenum">
              <a:rPr lang="en-US" smtClean="0"/>
              <a:pPr/>
              <a:t>13</a:t>
            </a:fld>
            <a:endParaRPr lang="en-US">
              <a:latin typeface="Times" charset="0"/>
            </a:endParaRPr>
          </a:p>
        </p:txBody>
      </p:sp>
      <p:pic>
        <p:nvPicPr>
          <p:cNvPr id="6" name="Picture 5" descr="ATLAS detection cart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00100"/>
            <a:ext cx="7658100" cy="6224243"/>
          </a:xfrm>
          <a:prstGeom prst="rect">
            <a:avLst/>
          </a:prstGeom>
        </p:spPr>
      </p:pic>
    </p:spTree>
    <p:extLst>
      <p:ext uri="{BB962C8B-B14F-4D97-AF65-F5344CB8AC3E}">
        <p14:creationId xmlns:p14="http://schemas.microsoft.com/office/powerpoint/2010/main" val="12506722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Detector</a:t>
            </a:r>
            <a:endParaRPr lang="en-US" dirty="0"/>
          </a:p>
        </p:txBody>
      </p:sp>
      <p:sp>
        <p:nvSpPr>
          <p:cNvPr id="3" name="Date Placeholder 2"/>
          <p:cNvSpPr>
            <a:spLocks noGrp="1"/>
          </p:cNvSpPr>
          <p:nvPr>
            <p:ph type="dt" sz="half" idx="10"/>
          </p:nvPr>
        </p:nvSpPr>
        <p:spPr/>
        <p:txBody>
          <a:bodyPr/>
          <a:lstStyle/>
          <a:p>
            <a:r>
              <a:rPr lang="en-US" smtClean="0"/>
              <a:t>November 1, 2012</a:t>
            </a:r>
            <a:endParaRPr lang="en-US"/>
          </a:p>
        </p:txBody>
      </p:sp>
      <p:sp>
        <p:nvSpPr>
          <p:cNvPr id="4" name="Footer Placeholder 3"/>
          <p:cNvSpPr>
            <a:spLocks noGrp="1"/>
          </p:cNvSpPr>
          <p:nvPr>
            <p:ph type="ftr" sz="quarter" idx="11"/>
          </p:nvPr>
        </p:nvSpPr>
        <p:spPr/>
        <p:txBody>
          <a:bodyPr/>
          <a:lstStyle/>
          <a:p>
            <a:r>
              <a:rPr lang="en-US" smtClean="0"/>
              <a:t>J. Pilcher</a:t>
            </a:r>
            <a:endParaRPr lang="en-US">
              <a:latin typeface="Times" charset="0"/>
            </a:endParaRPr>
          </a:p>
        </p:txBody>
      </p:sp>
      <p:sp>
        <p:nvSpPr>
          <p:cNvPr id="5" name="Slide Number Placeholder 4"/>
          <p:cNvSpPr>
            <a:spLocks noGrp="1"/>
          </p:cNvSpPr>
          <p:nvPr>
            <p:ph type="sldNum" sz="quarter" idx="12"/>
          </p:nvPr>
        </p:nvSpPr>
        <p:spPr/>
        <p:txBody>
          <a:bodyPr/>
          <a:lstStyle/>
          <a:p>
            <a:fld id="{FCE12B59-9886-1441-8551-ED19948B435F}" type="slidenum">
              <a:rPr lang="en-US" smtClean="0"/>
              <a:pPr/>
              <a:t>14</a:t>
            </a:fld>
            <a:endParaRPr lang="en-US">
              <a:latin typeface="Times" charset="0"/>
            </a:endParaRPr>
          </a:p>
        </p:txBody>
      </p:sp>
      <p:pic>
        <p:nvPicPr>
          <p:cNvPr id="6" name="Picture 10" descr="ATLAS cavern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867" y="800100"/>
            <a:ext cx="420793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9166"/>
            <a:ext cx="4752723" cy="330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Full.work.backup.27Oct10\Pictures\Pic2007\0702016_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152900"/>
            <a:ext cx="421147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nner detecto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800100"/>
            <a:ext cx="4343400" cy="2896496"/>
          </a:xfrm>
          <a:prstGeom prst="rect">
            <a:avLst/>
          </a:prstGeom>
        </p:spPr>
      </p:pic>
      <p:sp>
        <p:nvSpPr>
          <p:cNvPr id="11" name="TextBox 10"/>
          <p:cNvSpPr txBox="1"/>
          <p:nvPr/>
        </p:nvSpPr>
        <p:spPr>
          <a:xfrm>
            <a:off x="228600" y="876300"/>
            <a:ext cx="1778840" cy="52322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Inner detector for</a:t>
            </a:r>
          </a:p>
          <a:p>
            <a:r>
              <a:rPr lang="en-US" sz="1400" dirty="0" smtClean="0">
                <a:solidFill>
                  <a:srgbClr val="0000FF"/>
                </a:solidFill>
                <a:latin typeface="Comic Sans MS"/>
                <a:cs typeface="Comic Sans MS"/>
              </a:rPr>
              <a:t>charged particles</a:t>
            </a:r>
          </a:p>
        </p:txBody>
      </p:sp>
      <p:sp>
        <p:nvSpPr>
          <p:cNvPr id="12" name="TextBox 11"/>
          <p:cNvSpPr txBox="1"/>
          <p:nvPr/>
        </p:nvSpPr>
        <p:spPr>
          <a:xfrm>
            <a:off x="3352800" y="3619500"/>
            <a:ext cx="1676400" cy="738664"/>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FF"/>
                </a:solidFill>
                <a:latin typeface="Comic Sans MS"/>
                <a:cs typeface="Comic Sans MS"/>
              </a:rPr>
              <a:t>Calorimeters for photon, quark, gluon detection</a:t>
            </a:r>
          </a:p>
        </p:txBody>
      </p:sp>
      <p:sp>
        <p:nvSpPr>
          <p:cNvPr id="13" name="TextBox 12"/>
          <p:cNvSpPr txBox="1"/>
          <p:nvPr/>
        </p:nvSpPr>
        <p:spPr>
          <a:xfrm>
            <a:off x="5715000" y="876300"/>
            <a:ext cx="1720368" cy="523220"/>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Toroid magnet for </a:t>
            </a:r>
          </a:p>
          <a:p>
            <a:r>
              <a:rPr lang="en-US" sz="1400" dirty="0" err="1" smtClean="0">
                <a:solidFill>
                  <a:srgbClr val="0000FF"/>
                </a:solidFill>
                <a:latin typeface="Comic Sans MS"/>
                <a:cs typeface="Comic Sans MS"/>
              </a:rPr>
              <a:t>muon</a:t>
            </a:r>
            <a:r>
              <a:rPr lang="en-US" sz="1400" dirty="0" smtClean="0">
                <a:solidFill>
                  <a:srgbClr val="0000FF"/>
                </a:solidFill>
                <a:latin typeface="Comic Sans MS"/>
                <a:cs typeface="Comic Sans MS"/>
              </a:rPr>
              <a:t> detection</a:t>
            </a:r>
          </a:p>
        </p:txBody>
      </p:sp>
      <p:sp>
        <p:nvSpPr>
          <p:cNvPr id="14" name="TextBox 13"/>
          <p:cNvSpPr txBox="1"/>
          <p:nvPr/>
        </p:nvSpPr>
        <p:spPr>
          <a:xfrm>
            <a:off x="7848600" y="4305300"/>
            <a:ext cx="1876059" cy="52322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End-cap calorimeter</a:t>
            </a:r>
          </a:p>
          <a:p>
            <a:r>
              <a:rPr lang="en-US" sz="1400" dirty="0" smtClean="0">
                <a:solidFill>
                  <a:srgbClr val="0000FF"/>
                </a:solidFill>
                <a:latin typeface="Comic Sans MS"/>
                <a:cs typeface="Comic Sans MS"/>
              </a:rPr>
              <a:t>being inserted.</a:t>
            </a:r>
          </a:p>
        </p:txBody>
      </p:sp>
    </p:spTree>
    <p:extLst>
      <p:ext uri="{BB962C8B-B14F-4D97-AF65-F5344CB8AC3E}">
        <p14:creationId xmlns:p14="http://schemas.microsoft.com/office/powerpoint/2010/main" val="10932896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collisions</a:t>
            </a:r>
            <a:endParaRPr lang="en-US" dirty="0"/>
          </a:p>
        </p:txBody>
      </p:sp>
      <p:sp>
        <p:nvSpPr>
          <p:cNvPr id="3" name="Date Placeholder 2"/>
          <p:cNvSpPr>
            <a:spLocks noGrp="1"/>
          </p:cNvSpPr>
          <p:nvPr>
            <p:ph type="dt" sz="half" idx="10"/>
          </p:nvPr>
        </p:nvSpPr>
        <p:spPr/>
        <p:txBody>
          <a:bodyPr/>
          <a:lstStyle/>
          <a:p>
            <a:r>
              <a:rPr lang="en-US" smtClean="0"/>
              <a:t>November 1, 2012</a:t>
            </a:r>
            <a:endParaRPr lang="en-US"/>
          </a:p>
        </p:txBody>
      </p:sp>
      <p:sp>
        <p:nvSpPr>
          <p:cNvPr id="4" name="Footer Placeholder 3"/>
          <p:cNvSpPr>
            <a:spLocks noGrp="1"/>
          </p:cNvSpPr>
          <p:nvPr>
            <p:ph type="ftr" sz="quarter" idx="11"/>
          </p:nvPr>
        </p:nvSpPr>
        <p:spPr/>
        <p:txBody>
          <a:bodyPr/>
          <a:lstStyle/>
          <a:p>
            <a:r>
              <a:rPr lang="en-US" smtClean="0"/>
              <a:t>J. Pilcher</a:t>
            </a:r>
            <a:endParaRPr lang="en-US">
              <a:latin typeface="Times" charset="0"/>
            </a:endParaRPr>
          </a:p>
        </p:txBody>
      </p:sp>
      <p:sp>
        <p:nvSpPr>
          <p:cNvPr id="5" name="Slide Number Placeholder 4"/>
          <p:cNvSpPr>
            <a:spLocks noGrp="1"/>
          </p:cNvSpPr>
          <p:nvPr>
            <p:ph type="sldNum" sz="quarter" idx="12"/>
          </p:nvPr>
        </p:nvSpPr>
        <p:spPr/>
        <p:txBody>
          <a:bodyPr/>
          <a:lstStyle/>
          <a:p>
            <a:fld id="{FCE12B59-9886-1441-8551-ED19948B435F}" type="slidenum">
              <a:rPr lang="en-US" smtClean="0"/>
              <a:pPr/>
              <a:t>15</a:t>
            </a:fld>
            <a:endParaRPr lang="en-US">
              <a:latin typeface="Times" charset="0"/>
            </a:endParaRPr>
          </a:p>
        </p:txBody>
      </p:sp>
      <p:pic>
        <p:nvPicPr>
          <p:cNvPr id="6" name="Picture 3" descr="jo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00100"/>
            <a:ext cx="9372600" cy="625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5502888" y="928737"/>
            <a:ext cx="3945912" cy="830997"/>
          </a:xfrm>
          <a:prstGeom prst="rect">
            <a:avLst/>
          </a:prstGeom>
          <a:solidFill>
            <a:schemeClr val="bg1"/>
          </a:solidFill>
          <a:ln w="9525">
            <a:solidFill>
              <a:srgbClr val="000000"/>
            </a:solid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002060"/>
                </a:solidFill>
              </a:rPr>
              <a:t>The ATLAS </a:t>
            </a:r>
            <a:r>
              <a:rPr lang="en-US" sz="2400" b="1" dirty="0">
                <a:solidFill>
                  <a:srgbClr val="002060"/>
                </a:solidFill>
              </a:rPr>
              <a:t>Control </a:t>
            </a:r>
            <a:r>
              <a:rPr lang="en-US" sz="2400" b="1" dirty="0" smtClean="0">
                <a:solidFill>
                  <a:srgbClr val="002060"/>
                </a:solidFill>
              </a:rPr>
              <a:t>Room</a:t>
            </a:r>
          </a:p>
          <a:p>
            <a:pPr eaLnBrk="1" hangingPunct="1"/>
            <a:r>
              <a:rPr lang="en-US" sz="2400" b="1" dirty="0" smtClean="0">
                <a:solidFill>
                  <a:srgbClr val="002060"/>
                </a:solidFill>
              </a:rPr>
              <a:t> November </a:t>
            </a:r>
            <a:r>
              <a:rPr lang="en-US" sz="2400" b="1" dirty="0">
                <a:solidFill>
                  <a:srgbClr val="002060"/>
                </a:solidFill>
              </a:rPr>
              <a:t>23</a:t>
            </a:r>
            <a:r>
              <a:rPr lang="en-US" sz="2400" b="1" baseline="30000" dirty="0">
                <a:solidFill>
                  <a:srgbClr val="002060"/>
                </a:solidFill>
              </a:rPr>
              <a:t>rd</a:t>
            </a:r>
            <a:r>
              <a:rPr lang="en-US" sz="2400" b="1" dirty="0">
                <a:solidFill>
                  <a:srgbClr val="002060"/>
                </a:solidFill>
              </a:rPr>
              <a:t>, 2009....</a:t>
            </a:r>
            <a:endParaRPr lang="en-US" sz="3200" b="1" dirty="0">
              <a:solidFill>
                <a:srgbClr val="002060"/>
              </a:solidFill>
            </a:endParaRPr>
          </a:p>
        </p:txBody>
      </p:sp>
      <p:pic>
        <p:nvPicPr>
          <p:cNvPr id="8" name="Content Placeholder 6" descr="first.png"/>
          <p:cNvPicPr preferRelativeResize="0">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74418" y="914400"/>
            <a:ext cx="8574382" cy="5905500"/>
          </a:xfrm>
          <a:prstGeom prst="rect">
            <a:avLst/>
          </a:prstGeom>
          <a:ln w="38100">
            <a:solidFill>
              <a:srgbClr val="FFFF00"/>
            </a:solidFill>
            <a:miter lim="800000"/>
            <a:headEnd/>
            <a:tailEnd/>
          </a:ln>
        </p:spPr>
      </p:pic>
    </p:spTree>
    <p:extLst>
      <p:ext uri="{BB962C8B-B14F-4D97-AF65-F5344CB8AC3E}">
        <p14:creationId xmlns:p14="http://schemas.microsoft.com/office/powerpoint/2010/main" val="2686498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0" y="647700"/>
            <a:ext cx="10058400" cy="6553200"/>
          </a:xfrm>
          <a:prstGeom prst="rect">
            <a:avLst/>
          </a:prstGeom>
          <a:solidFill>
            <a:srgbClr val="0040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nvGrpSpPr>
          <p:cNvPr id="22" name="Group 21"/>
          <p:cNvGrpSpPr/>
          <p:nvPr/>
        </p:nvGrpSpPr>
        <p:grpSpPr>
          <a:xfrm>
            <a:off x="16605" y="1181100"/>
            <a:ext cx="6232680" cy="4343400"/>
            <a:chOff x="16605" y="1181100"/>
            <a:chExt cx="6232680" cy="4343400"/>
          </a:xfrm>
        </p:grpSpPr>
        <p:grpSp>
          <p:nvGrpSpPr>
            <p:cNvPr id="10" name="Group 9"/>
            <p:cNvGrpSpPr/>
            <p:nvPr/>
          </p:nvGrpSpPr>
          <p:grpSpPr>
            <a:xfrm>
              <a:off x="16605" y="1181100"/>
              <a:ext cx="6232680" cy="4343400"/>
              <a:chOff x="457200" y="800100"/>
              <a:chExt cx="6232680" cy="4343400"/>
            </a:xfrm>
          </p:grpSpPr>
          <p:pic>
            <p:nvPicPr>
              <p:cNvPr id="6" name="Picture 3" descr="sumLumiByD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00100"/>
                <a:ext cx="623268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2850002" y="2278194"/>
                <a:ext cx="762000" cy="3810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sp>
          <p:nvSpPr>
            <p:cNvPr id="19" name="Oval 18"/>
            <p:cNvSpPr/>
            <p:nvPr/>
          </p:nvSpPr>
          <p:spPr bwMode="auto">
            <a:xfrm>
              <a:off x="3621084" y="1449387"/>
              <a:ext cx="914400" cy="4572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sp>
        <p:nvSpPr>
          <p:cNvPr id="2" name="Title 1"/>
          <p:cNvSpPr>
            <a:spLocks noGrp="1"/>
          </p:cNvSpPr>
          <p:nvPr>
            <p:ph type="title"/>
          </p:nvPr>
        </p:nvSpPr>
        <p:spPr/>
        <p:txBody>
          <a:bodyPr/>
          <a:lstStyle/>
          <a:p>
            <a:r>
              <a:rPr lang="en-US" dirty="0" smtClean="0"/>
              <a:t>Evolution of data sample sensitivity</a:t>
            </a:r>
            <a:endParaRPr lang="en-US" dirty="0"/>
          </a:p>
        </p:txBody>
      </p:sp>
      <p:sp>
        <p:nvSpPr>
          <p:cNvPr id="3" name="Date Placeholder 2"/>
          <p:cNvSpPr>
            <a:spLocks noGrp="1"/>
          </p:cNvSpPr>
          <p:nvPr>
            <p:ph type="dt" sz="half" idx="10"/>
          </p:nvPr>
        </p:nvSpPr>
        <p:spPr/>
        <p:txBody>
          <a:bodyPr/>
          <a:lstStyle/>
          <a:p>
            <a:r>
              <a:rPr lang="en-US" smtClean="0"/>
              <a:t>November 1, 2012</a:t>
            </a:r>
            <a:endParaRPr lang="en-US"/>
          </a:p>
        </p:txBody>
      </p:sp>
      <p:sp>
        <p:nvSpPr>
          <p:cNvPr id="4" name="Footer Placeholder 3"/>
          <p:cNvSpPr>
            <a:spLocks noGrp="1"/>
          </p:cNvSpPr>
          <p:nvPr>
            <p:ph type="ftr" sz="quarter" idx="11"/>
          </p:nvPr>
        </p:nvSpPr>
        <p:spPr/>
        <p:txBody>
          <a:bodyPr/>
          <a:lstStyle/>
          <a:p>
            <a:r>
              <a:rPr lang="en-US" smtClean="0"/>
              <a:t>J. Pilcher</a:t>
            </a:r>
            <a:endParaRPr lang="en-US">
              <a:latin typeface="Times" charset="0"/>
            </a:endParaRPr>
          </a:p>
        </p:txBody>
      </p:sp>
      <p:sp>
        <p:nvSpPr>
          <p:cNvPr id="5" name="Slide Number Placeholder 4"/>
          <p:cNvSpPr>
            <a:spLocks noGrp="1"/>
          </p:cNvSpPr>
          <p:nvPr>
            <p:ph type="sldNum" sz="quarter" idx="12"/>
          </p:nvPr>
        </p:nvSpPr>
        <p:spPr/>
        <p:txBody>
          <a:bodyPr/>
          <a:lstStyle/>
          <a:p>
            <a:fld id="{FCE12B59-9886-1441-8551-ED19948B435F}" type="slidenum">
              <a:rPr lang="en-US" smtClean="0"/>
              <a:pPr/>
              <a:t>16</a:t>
            </a:fld>
            <a:endParaRPr lang="en-US">
              <a:latin typeface="Times"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242778259"/>
              </p:ext>
            </p:extLst>
          </p:nvPr>
        </p:nvGraphicFramePr>
        <p:xfrm>
          <a:off x="6551701" y="723900"/>
          <a:ext cx="2438399" cy="701039"/>
        </p:xfrm>
        <a:graphic>
          <a:graphicData uri="http://schemas.openxmlformats.org/presentationml/2006/ole">
            <mc:AlternateContent xmlns:mc="http://schemas.openxmlformats.org/markup-compatibility/2006">
              <mc:Choice xmlns:v="urn:schemas-microsoft-com:vml" Requires="v">
                <p:oleObj spid="_x0000_s45406" name="Equation" r:id="rId4" imgW="1016000" imgH="292100" progId="Equation.DSMT4">
                  <p:embed/>
                </p:oleObj>
              </mc:Choice>
              <mc:Fallback>
                <p:oleObj name="Equation" r:id="rId4" imgW="1016000" imgH="292100" progId="Equation.DSMT4">
                  <p:embed/>
                  <p:pic>
                    <p:nvPicPr>
                      <p:cNvPr id="0" name=""/>
                      <p:cNvPicPr/>
                      <p:nvPr/>
                    </p:nvPicPr>
                    <p:blipFill>
                      <a:blip r:embed="rId5"/>
                      <a:stretch>
                        <a:fillRect/>
                      </a:stretch>
                    </p:blipFill>
                    <p:spPr>
                      <a:xfrm>
                        <a:off x="6551701" y="723900"/>
                        <a:ext cx="2438399" cy="701039"/>
                      </a:xfrm>
                      <a:prstGeom prst="rect">
                        <a:avLst/>
                      </a:prstGeom>
                    </p:spPr>
                  </p:pic>
                </p:oleObj>
              </mc:Fallback>
            </mc:AlternateContent>
          </a:graphicData>
        </a:graphic>
      </p:graphicFrame>
      <p:grpSp>
        <p:nvGrpSpPr>
          <p:cNvPr id="15" name="Group 14"/>
          <p:cNvGrpSpPr/>
          <p:nvPr/>
        </p:nvGrpSpPr>
        <p:grpSpPr>
          <a:xfrm>
            <a:off x="1295400" y="2019300"/>
            <a:ext cx="5460837" cy="3924300"/>
            <a:chOff x="4724400" y="3644926"/>
            <a:chExt cx="5460837" cy="3924300"/>
          </a:xfrm>
        </p:grpSpPr>
        <p:pic>
          <p:nvPicPr>
            <p:cNvPr id="7" name="Picture 6" descr="sumLumiByDay.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644926"/>
              <a:ext cx="5460837"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bwMode="auto">
            <a:xfrm>
              <a:off x="6808142" y="4988782"/>
              <a:ext cx="709794" cy="344523"/>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graphicFrame>
        <p:nvGraphicFramePr>
          <p:cNvPr id="16" name="Object 15"/>
          <p:cNvGraphicFramePr>
            <a:graphicFrameLocks noChangeAspect="1"/>
          </p:cNvGraphicFramePr>
          <p:nvPr>
            <p:extLst>
              <p:ext uri="{D42A27DB-BD31-4B8C-83A1-F6EECF244321}">
                <p14:modId xmlns:p14="http://schemas.microsoft.com/office/powerpoint/2010/main" val="1693833875"/>
              </p:ext>
            </p:extLst>
          </p:nvPr>
        </p:nvGraphicFramePr>
        <p:xfrm>
          <a:off x="6781801" y="1333500"/>
          <a:ext cx="1584959" cy="1066800"/>
        </p:xfrm>
        <a:graphic>
          <a:graphicData uri="http://schemas.openxmlformats.org/presentationml/2006/ole">
            <mc:AlternateContent xmlns:mc="http://schemas.openxmlformats.org/markup-compatibility/2006">
              <mc:Choice xmlns:v="urn:schemas-microsoft-com:vml" Requires="v">
                <p:oleObj spid="_x0000_s45407" name="Equation" r:id="rId7" imgW="660400" imgH="444500" progId="Equation.DSMT4">
                  <p:embed/>
                </p:oleObj>
              </mc:Choice>
              <mc:Fallback>
                <p:oleObj name="Equation" r:id="rId7" imgW="660400" imgH="444500" progId="Equation.DSMT4">
                  <p:embed/>
                  <p:pic>
                    <p:nvPicPr>
                      <p:cNvPr id="0" name=""/>
                      <p:cNvPicPr/>
                      <p:nvPr/>
                    </p:nvPicPr>
                    <p:blipFill>
                      <a:blip r:embed="rId8"/>
                      <a:stretch>
                        <a:fillRect/>
                      </a:stretch>
                    </p:blipFill>
                    <p:spPr>
                      <a:xfrm>
                        <a:off x="6781801" y="1333500"/>
                        <a:ext cx="1584959" cy="10668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509350017"/>
              </p:ext>
            </p:extLst>
          </p:nvPr>
        </p:nvGraphicFramePr>
        <p:xfrm>
          <a:off x="6797675" y="2308225"/>
          <a:ext cx="2835275" cy="549275"/>
        </p:xfrm>
        <a:graphic>
          <a:graphicData uri="http://schemas.openxmlformats.org/presentationml/2006/ole">
            <mc:AlternateContent xmlns:mc="http://schemas.openxmlformats.org/markup-compatibility/2006">
              <mc:Choice xmlns:v="urn:schemas-microsoft-com:vml" Requires="v">
                <p:oleObj spid="_x0000_s45408" name="Equation" r:id="rId9" imgW="1181100" imgH="228600" progId="Equation.DSMT4">
                  <p:embed/>
                </p:oleObj>
              </mc:Choice>
              <mc:Fallback>
                <p:oleObj name="Equation" r:id="rId9" imgW="1181100" imgH="228600" progId="Equation.DSMT4">
                  <p:embed/>
                  <p:pic>
                    <p:nvPicPr>
                      <p:cNvPr id="0" name=""/>
                      <p:cNvPicPr/>
                      <p:nvPr/>
                    </p:nvPicPr>
                    <p:blipFill>
                      <a:blip r:embed="rId10"/>
                      <a:stretch>
                        <a:fillRect/>
                      </a:stretch>
                    </p:blipFill>
                    <p:spPr>
                      <a:xfrm>
                        <a:off x="6797675" y="2308225"/>
                        <a:ext cx="2835275" cy="549275"/>
                      </a:xfrm>
                      <a:prstGeom prst="rect">
                        <a:avLst/>
                      </a:prstGeom>
                    </p:spPr>
                  </p:pic>
                </p:oleObj>
              </mc:Fallback>
            </mc:AlternateContent>
          </a:graphicData>
        </a:graphic>
      </p:graphicFrame>
      <p:grpSp>
        <p:nvGrpSpPr>
          <p:cNvPr id="18" name="Group 17"/>
          <p:cNvGrpSpPr/>
          <p:nvPr/>
        </p:nvGrpSpPr>
        <p:grpSpPr>
          <a:xfrm>
            <a:off x="2667000" y="2781300"/>
            <a:ext cx="5589814" cy="3962400"/>
            <a:chOff x="2667000" y="2781300"/>
            <a:chExt cx="5589814" cy="3962400"/>
          </a:xfrm>
        </p:grpSpPr>
        <p:grpSp>
          <p:nvGrpSpPr>
            <p:cNvPr id="12" name="Group 11"/>
            <p:cNvGrpSpPr/>
            <p:nvPr/>
          </p:nvGrpSpPr>
          <p:grpSpPr>
            <a:xfrm>
              <a:off x="2667000" y="2781300"/>
              <a:ext cx="5589814" cy="3962400"/>
              <a:chOff x="6508463" y="2387193"/>
              <a:chExt cx="6462559" cy="4643949"/>
            </a:xfrm>
          </p:grpSpPr>
          <p:pic>
            <p:nvPicPr>
              <p:cNvPr id="8" name="Picture 7" descr="2012 lumi vs tim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8463" y="2387193"/>
                <a:ext cx="6462559" cy="4643949"/>
              </a:xfrm>
              <a:prstGeom prst="rect">
                <a:avLst/>
              </a:prstGeom>
            </p:spPr>
          </p:pic>
          <p:sp>
            <p:nvSpPr>
              <p:cNvPr id="11" name="Oval 10"/>
              <p:cNvSpPr/>
              <p:nvPr/>
            </p:nvSpPr>
            <p:spPr bwMode="auto">
              <a:xfrm>
                <a:off x="8946002" y="4076700"/>
                <a:ext cx="762000" cy="3810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sp>
          <p:nvSpPr>
            <p:cNvPr id="20" name="Oval 19"/>
            <p:cNvSpPr/>
            <p:nvPr/>
          </p:nvSpPr>
          <p:spPr bwMode="auto">
            <a:xfrm>
              <a:off x="5867400" y="3009900"/>
              <a:ext cx="838200" cy="4572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grpSp>
    </p:spTree>
    <p:extLst>
      <p:ext uri="{BB962C8B-B14F-4D97-AF65-F5344CB8AC3E}">
        <p14:creationId xmlns:p14="http://schemas.microsoft.com/office/powerpoint/2010/main" val="2746134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challenges</a:t>
            </a:r>
            <a:endParaRPr lang="en-US" dirty="0"/>
          </a:p>
        </p:txBody>
      </p:sp>
      <p:sp>
        <p:nvSpPr>
          <p:cNvPr id="3" name="Content Placeholder 2"/>
          <p:cNvSpPr>
            <a:spLocks noGrp="1"/>
          </p:cNvSpPr>
          <p:nvPr>
            <p:ph idx="1"/>
          </p:nvPr>
        </p:nvSpPr>
        <p:spPr>
          <a:xfrm>
            <a:off x="502920" y="1005840"/>
            <a:ext cx="9136380" cy="2994660"/>
          </a:xfrm>
        </p:spPr>
        <p:txBody>
          <a:bodyPr/>
          <a:lstStyle/>
          <a:p>
            <a:r>
              <a:rPr lang="en-US" dirty="0" smtClean="0"/>
              <a:t>5 x 10</a:t>
            </a:r>
            <a:r>
              <a:rPr lang="en-US" baseline="30000" dirty="0" smtClean="0"/>
              <a:t>8</a:t>
            </a:r>
            <a:r>
              <a:rPr lang="en-US" dirty="0" smtClean="0"/>
              <a:t> proton-proton interactions / s</a:t>
            </a:r>
          </a:p>
          <a:p>
            <a:pPr lvl="1"/>
            <a:r>
              <a:rPr lang="en-US" dirty="0" smtClean="0"/>
              <a:t>we record ~ 700 / s</a:t>
            </a:r>
          </a:p>
          <a:p>
            <a:pPr lvl="1"/>
            <a:r>
              <a:rPr lang="en-US" dirty="0" smtClean="0"/>
              <a:t>trigger must select interesting ones and discard the rest</a:t>
            </a:r>
          </a:p>
          <a:p>
            <a:r>
              <a:rPr lang="en-US" dirty="0" smtClean="0"/>
              <a:t>~ 25 interactions per bunch crossing</a:t>
            </a:r>
          </a:p>
          <a:p>
            <a:pPr lvl="1"/>
            <a:r>
              <a:rPr lang="en-US" dirty="0" smtClean="0"/>
              <a:t>1374 circulating bunches separated by 50 ns</a:t>
            </a:r>
          </a:p>
          <a:p>
            <a:pPr lvl="1"/>
            <a:r>
              <a:rPr lang="en-US" dirty="0" smtClean="0"/>
              <a:t>~ 25 soft interactions superimposed on interesting interactions</a:t>
            </a:r>
          </a:p>
          <a:p>
            <a:pPr lvl="1"/>
            <a:r>
              <a:rPr lang="en-US" dirty="0" smtClean="0"/>
              <a:t>luminous volume ~ 30 </a:t>
            </a:r>
            <a:r>
              <a:rPr lang="en-US" dirty="0" err="1" smtClean="0"/>
              <a:t>μm</a:t>
            </a:r>
            <a:r>
              <a:rPr lang="en-US" dirty="0" smtClean="0"/>
              <a:t> x 30 </a:t>
            </a:r>
            <a:r>
              <a:rPr lang="en-US" dirty="0" err="1" smtClean="0"/>
              <a:t>μm</a:t>
            </a:r>
            <a:r>
              <a:rPr lang="en-US" dirty="0" smtClean="0"/>
              <a:t> x 60 mm RMS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a:xfrm>
            <a:off x="3939540" y="7178040"/>
            <a:ext cx="2095500" cy="251460"/>
          </a:xfrm>
        </p:spPr>
        <p:txBody>
          <a:bodyPr/>
          <a:lstStyle/>
          <a:p>
            <a:fld id="{ACB9605B-77B4-2C44-9107-DA0718D6BB0E}" type="slidenum">
              <a:rPr lang="en-US" smtClean="0"/>
              <a:pPr/>
              <a:t>17</a:t>
            </a:fld>
            <a:endParaRPr lang="en-US">
              <a:latin typeface="Times" charset="0"/>
            </a:endParaRPr>
          </a:p>
        </p:txBody>
      </p:sp>
      <p:grpSp>
        <p:nvGrpSpPr>
          <p:cNvPr id="7" name="Group 6"/>
          <p:cNvGrpSpPr/>
          <p:nvPr/>
        </p:nvGrpSpPr>
        <p:grpSpPr>
          <a:xfrm>
            <a:off x="914400" y="3924300"/>
            <a:ext cx="8458200" cy="2971800"/>
            <a:chOff x="914400" y="3924300"/>
            <a:chExt cx="8458200" cy="2971800"/>
          </a:xfrm>
        </p:grpSpPr>
        <p:pic>
          <p:nvPicPr>
            <p:cNvPr id="8" name="Picture 7" descr="Untitled.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924300"/>
              <a:ext cx="8458200" cy="2971800"/>
            </a:xfrm>
            <a:prstGeom prst="rect">
              <a:avLst/>
            </a:prstGeom>
            <a:ln w="50800">
              <a:solidFill>
                <a:srgbClr val="0000FF"/>
              </a:solidFill>
            </a:ln>
          </p:spPr>
        </p:pic>
        <p:sp>
          <p:nvSpPr>
            <p:cNvPr id="9" name="TextBox 5"/>
            <p:cNvSpPr txBox="1">
              <a:spLocks noChangeArrowheads="1"/>
            </p:cNvSpPr>
            <p:nvPr/>
          </p:nvSpPr>
          <p:spPr bwMode="auto">
            <a:xfrm>
              <a:off x="2870672" y="6129462"/>
              <a:ext cx="784811" cy="329881"/>
            </a:xfrm>
            <a:prstGeom prst="rect">
              <a:avLst/>
            </a:prstGeom>
            <a:solidFill>
              <a:srgbClr val="FFFF00"/>
            </a:solidFill>
            <a:ln w="19050">
              <a:solidFill>
                <a:srgbClr val="0000FF"/>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1400" dirty="0" smtClean="0">
                  <a:effectLst/>
                  <a:latin typeface="+mn-lt"/>
                  <a:sym typeface="Wingdings"/>
                </a:rPr>
                <a:t>Z </a:t>
              </a:r>
              <a:r>
                <a:rPr lang="en-US" sz="1400" dirty="0" err="1" smtClean="0">
                  <a:effectLst/>
                  <a:latin typeface="+mn-lt"/>
                  <a:ea typeface="Lucida Grande"/>
                  <a:cs typeface="Lucida Grande"/>
                  <a:sym typeface="Wingdings"/>
                </a:rPr>
                <a:t>μμ</a:t>
              </a:r>
              <a:endParaRPr lang="en-US" sz="1400" dirty="0" smtClean="0">
                <a:effectLst/>
                <a:latin typeface="+mn-lt"/>
                <a:sym typeface="Wingdings"/>
              </a:endParaRPr>
            </a:p>
          </p:txBody>
        </p:sp>
        <p:sp>
          <p:nvSpPr>
            <p:cNvPr id="10" name="TextBox 5"/>
            <p:cNvSpPr txBox="1">
              <a:spLocks noChangeArrowheads="1"/>
            </p:cNvSpPr>
            <p:nvPr/>
          </p:nvSpPr>
          <p:spPr bwMode="auto">
            <a:xfrm>
              <a:off x="3318183" y="4133140"/>
              <a:ext cx="5741150" cy="362869"/>
            </a:xfrm>
            <a:prstGeom prst="rect">
              <a:avLst/>
            </a:prstGeom>
            <a:solidFill>
              <a:srgbClr val="FFFF00"/>
            </a:solidFill>
            <a:ln w="19050">
              <a:solidFill>
                <a:srgbClr val="0000FF"/>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dirty="0" smtClean="0">
                  <a:effectLst/>
                  <a:latin typeface="+mn-lt"/>
                  <a:sym typeface="Wingdings"/>
                </a:rPr>
                <a:t>Z </a:t>
              </a:r>
              <a:r>
                <a:rPr lang="en-US" dirty="0" err="1" smtClean="0">
                  <a:effectLst/>
                  <a:latin typeface="+mn-lt"/>
                  <a:ea typeface="Lucida Grande"/>
                  <a:cs typeface="Lucida Grande"/>
                  <a:sym typeface="Wingdings"/>
                </a:rPr>
                <a:t>μμ</a:t>
              </a:r>
              <a:r>
                <a:rPr lang="en-US" dirty="0" smtClean="0">
                  <a:effectLst/>
                  <a:latin typeface="+mn-lt"/>
                  <a:sym typeface="Wingdings"/>
                </a:rPr>
                <a:t> event from 2012 data with 25 reconstructed vertices</a:t>
              </a:r>
            </a:p>
          </p:txBody>
        </p:sp>
      </p:grpSp>
    </p:spTree>
    <p:extLst>
      <p:ext uri="{BB962C8B-B14F-4D97-AF65-F5344CB8AC3E}">
        <p14:creationId xmlns:p14="http://schemas.microsoft.com/office/powerpoint/2010/main" val="10130844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661955"/>
            <a:ext cx="10058401" cy="6538945"/>
          </a:xfrm>
          <a:prstGeom prst="rect">
            <a:avLst/>
          </a:prstGeom>
          <a:solidFill>
            <a:srgbClr val="808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a:t>Technical challenges</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18</a:t>
            </a:fld>
            <a:endParaRPr lang="en-US">
              <a:latin typeface="Times" charset="0"/>
            </a:endParaRPr>
          </a:p>
        </p:txBody>
      </p:sp>
      <p:grpSp>
        <p:nvGrpSpPr>
          <p:cNvPr id="8" name="Group 7"/>
          <p:cNvGrpSpPr/>
          <p:nvPr/>
        </p:nvGrpSpPr>
        <p:grpSpPr>
          <a:xfrm>
            <a:off x="1530988" y="785335"/>
            <a:ext cx="7841612" cy="2514599"/>
            <a:chOff x="0" y="548680"/>
            <a:chExt cx="8332115" cy="3017987"/>
          </a:xfrm>
        </p:grpSpPr>
        <p:pic>
          <p:nvPicPr>
            <p:cNvPr id="9" name="Picture 8" descr="muvstime.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7460613" cy="3017987"/>
            </a:xfrm>
            <a:prstGeom prst="rect">
              <a:avLst/>
            </a:prstGeom>
            <a:ln>
              <a:solidFill>
                <a:srgbClr val="000000"/>
              </a:solidFill>
            </a:ln>
          </p:spPr>
        </p:pic>
        <p:cxnSp>
          <p:nvCxnSpPr>
            <p:cNvPr id="10" name="Straight Connector 9"/>
            <p:cNvCxnSpPr/>
            <p:nvPr/>
          </p:nvCxnSpPr>
          <p:spPr bwMode="auto">
            <a:xfrm>
              <a:off x="983613" y="1908384"/>
              <a:ext cx="5638800" cy="0"/>
            </a:xfrm>
            <a:prstGeom prst="line">
              <a:avLst/>
            </a:prstGeom>
            <a:solidFill>
              <a:schemeClr val="accent1"/>
            </a:solidFill>
            <a:ln w="38100" cap="flat" cmpd="sng" algn="ctr">
              <a:solidFill>
                <a:srgbClr val="008000"/>
              </a:solidFill>
              <a:prstDash val="sysDash"/>
              <a:round/>
              <a:headEnd type="none" w="med" len="med"/>
              <a:tailEnd type="none" w="med" len="med"/>
            </a:ln>
            <a:effectLst/>
          </p:spPr>
        </p:cxnSp>
        <p:sp>
          <p:nvSpPr>
            <p:cNvPr id="11" name="TextBox 10"/>
            <p:cNvSpPr txBox="1"/>
            <p:nvPr/>
          </p:nvSpPr>
          <p:spPr>
            <a:xfrm>
              <a:off x="6622415" y="1463080"/>
              <a:ext cx="1709700" cy="775718"/>
            </a:xfrm>
            <a:prstGeom prst="rect">
              <a:avLst/>
            </a:prstGeom>
            <a:solidFill>
              <a:srgbClr val="008000"/>
            </a:solidFill>
            <a:ln>
              <a:solidFill>
                <a:srgbClr val="000000"/>
              </a:solidFill>
            </a:ln>
          </p:spPr>
          <p:txBody>
            <a:bodyPr wrap="square" rtlCol="0">
              <a:spAutoFit/>
            </a:bodyPr>
            <a:lstStyle/>
            <a:p>
              <a:r>
                <a:rPr lang="en-US" sz="1800" dirty="0">
                  <a:solidFill>
                    <a:schemeClr val="bg1"/>
                  </a:solidFill>
                  <a:latin typeface="+mn-lt"/>
                </a:rPr>
                <a:t>D</a:t>
              </a:r>
              <a:r>
                <a:rPr lang="en-US" sz="1800" dirty="0" smtClean="0">
                  <a:solidFill>
                    <a:schemeClr val="bg1"/>
                  </a:solidFill>
                  <a:effectLst/>
                  <a:latin typeface="+mn-lt"/>
                </a:rPr>
                <a:t>esign value</a:t>
              </a:r>
            </a:p>
            <a:p>
              <a:r>
                <a:rPr lang="en-US" sz="1800" dirty="0" smtClean="0">
                  <a:solidFill>
                    <a:schemeClr val="bg1"/>
                  </a:solidFill>
                  <a:effectLst/>
                  <a:latin typeface="+mn-lt"/>
                </a:rPr>
                <a:t> at L=10</a:t>
              </a:r>
              <a:r>
                <a:rPr lang="en-US" sz="1800" baseline="30000" dirty="0" smtClean="0">
                  <a:solidFill>
                    <a:schemeClr val="bg1"/>
                  </a:solidFill>
                  <a:effectLst/>
                  <a:latin typeface="+mn-lt"/>
                </a:rPr>
                <a:t>34 </a:t>
              </a:r>
              <a:endParaRPr lang="en-US" sz="1800" dirty="0" smtClean="0">
                <a:solidFill>
                  <a:schemeClr val="bg1"/>
                </a:solidFill>
                <a:effectLst/>
                <a:latin typeface="+mn-lt"/>
              </a:endParaRPr>
            </a:p>
          </p:txBody>
        </p:sp>
      </p:grpSp>
      <p:cxnSp>
        <p:nvCxnSpPr>
          <p:cNvPr id="18" name="Straight Connector 17"/>
          <p:cNvCxnSpPr/>
          <p:nvPr/>
        </p:nvCxnSpPr>
        <p:spPr bwMode="auto">
          <a:xfrm>
            <a:off x="990600" y="4898824"/>
            <a:ext cx="3832084" cy="0"/>
          </a:xfrm>
          <a:prstGeom prst="line">
            <a:avLst/>
          </a:prstGeom>
          <a:solidFill>
            <a:schemeClr val="accent1"/>
          </a:solidFill>
          <a:ln w="28575" cap="flat" cmpd="sng" algn="ctr">
            <a:solidFill>
              <a:srgbClr val="CC0000"/>
            </a:solidFill>
            <a:prstDash val="sysDash"/>
            <a:round/>
            <a:headEnd type="none" w="med" len="med"/>
            <a:tailEnd type="none" w="med" len="med"/>
          </a:ln>
          <a:effectLst/>
        </p:spPr>
      </p:cxnSp>
      <p:cxnSp>
        <p:nvCxnSpPr>
          <p:cNvPr id="19" name="Straight Connector 18"/>
          <p:cNvCxnSpPr/>
          <p:nvPr/>
        </p:nvCxnSpPr>
        <p:spPr bwMode="auto">
          <a:xfrm>
            <a:off x="990600" y="5432224"/>
            <a:ext cx="3832084" cy="0"/>
          </a:xfrm>
          <a:prstGeom prst="line">
            <a:avLst/>
          </a:prstGeom>
          <a:solidFill>
            <a:schemeClr val="accent1"/>
          </a:solidFill>
          <a:ln w="28575" cap="flat" cmpd="sng" algn="ctr">
            <a:solidFill>
              <a:srgbClr val="CC0000"/>
            </a:solidFill>
            <a:prstDash val="sysDash"/>
            <a:round/>
            <a:headEnd type="none" w="med" len="med"/>
            <a:tailEnd type="none" w="med" len="med"/>
          </a:ln>
          <a:effectLst/>
        </p:spPr>
      </p:cxnSp>
      <p:grpSp>
        <p:nvGrpSpPr>
          <p:cNvPr id="20" name="Group 19"/>
          <p:cNvGrpSpPr/>
          <p:nvPr/>
        </p:nvGrpSpPr>
        <p:grpSpPr>
          <a:xfrm>
            <a:off x="5225123" y="3395082"/>
            <a:ext cx="4680877" cy="3638572"/>
            <a:chOff x="4788024" y="3459158"/>
            <a:chExt cx="4390496" cy="3412851"/>
          </a:xfrm>
        </p:grpSpPr>
        <p:grpSp>
          <p:nvGrpSpPr>
            <p:cNvPr id="21" name="Group 20"/>
            <p:cNvGrpSpPr/>
            <p:nvPr/>
          </p:nvGrpSpPr>
          <p:grpSpPr>
            <a:xfrm>
              <a:off x="4788024" y="3717032"/>
              <a:ext cx="4390496" cy="3154977"/>
              <a:chOff x="4160159" y="3415625"/>
              <a:chExt cx="4390496" cy="3154977"/>
            </a:xfrm>
          </p:grpSpPr>
          <p:pic>
            <p:nvPicPr>
              <p:cNvPr id="24" name="Picture 23" descr="etmiss.pn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159" y="3415625"/>
                <a:ext cx="4390496" cy="3154977"/>
              </a:xfrm>
              <a:prstGeom prst="rect">
                <a:avLst/>
              </a:prstGeom>
              <a:ln>
                <a:solidFill>
                  <a:srgbClr val="000000"/>
                </a:solidFill>
              </a:ln>
            </p:spPr>
          </p:pic>
          <p:sp>
            <p:nvSpPr>
              <p:cNvPr id="25" name="TextBox 24"/>
              <p:cNvSpPr txBox="1"/>
              <p:nvPr/>
            </p:nvSpPr>
            <p:spPr>
              <a:xfrm>
                <a:off x="5214036" y="6306978"/>
                <a:ext cx="2820345" cy="259815"/>
              </a:xfrm>
              <a:prstGeom prst="rect">
                <a:avLst/>
              </a:prstGeom>
              <a:solidFill>
                <a:schemeClr val="bg1"/>
              </a:solidFill>
              <a:ln>
                <a:solidFill>
                  <a:srgbClr val="000000"/>
                </a:solidFill>
              </a:ln>
            </p:spPr>
            <p:txBody>
              <a:bodyPr wrap="none" rtlCol="0">
                <a:spAutoFit/>
              </a:bodyPr>
              <a:lstStyle/>
              <a:p>
                <a:r>
                  <a:rPr lang="en-US" sz="1200" dirty="0">
                    <a:effectLst/>
                    <a:latin typeface="+mn-lt"/>
                  </a:rPr>
                  <a:t>N</a:t>
                </a:r>
                <a:r>
                  <a:rPr lang="en-US" sz="1200" dirty="0" smtClean="0">
                    <a:effectLst/>
                    <a:latin typeface="+mn-lt"/>
                  </a:rPr>
                  <a:t>umber of reconstructed primary vertices</a:t>
                </a:r>
              </a:p>
            </p:txBody>
          </p:sp>
        </p:grpSp>
        <p:sp>
          <p:nvSpPr>
            <p:cNvPr id="22" name="TextBox 21"/>
            <p:cNvSpPr txBox="1"/>
            <p:nvPr/>
          </p:nvSpPr>
          <p:spPr>
            <a:xfrm>
              <a:off x="7308304" y="5610726"/>
              <a:ext cx="1301443" cy="259815"/>
            </a:xfrm>
            <a:prstGeom prst="rect">
              <a:avLst/>
            </a:prstGeom>
            <a:solidFill>
              <a:srgbClr val="FFCC99"/>
            </a:solidFill>
            <a:ln>
              <a:solidFill>
                <a:schemeClr val="tx1"/>
              </a:solidFill>
            </a:ln>
          </p:spPr>
          <p:txBody>
            <a:bodyPr wrap="none" rtlCol="0">
              <a:spAutoFit/>
            </a:bodyPr>
            <a:lstStyle/>
            <a:p>
              <a:r>
                <a:rPr lang="en-US" sz="1200" dirty="0" smtClean="0">
                  <a:solidFill>
                    <a:srgbClr val="000000"/>
                  </a:solidFill>
                  <a:effectLst/>
                  <a:latin typeface="+mn-lt"/>
                </a:rPr>
                <a:t>2012 Z</a:t>
              </a:r>
              <a:r>
                <a:rPr lang="en-US" sz="1200" dirty="0" smtClean="0">
                  <a:solidFill>
                    <a:srgbClr val="000000"/>
                  </a:solidFill>
                  <a:effectLst/>
                  <a:latin typeface="+mn-lt"/>
                  <a:sym typeface="Wingdings"/>
                </a:rPr>
                <a:t> </a:t>
              </a:r>
              <a:r>
                <a:rPr lang="en-US" sz="1200" dirty="0" err="1" smtClean="0">
                  <a:solidFill>
                    <a:srgbClr val="000000"/>
                  </a:solidFill>
                  <a:effectLst/>
                  <a:latin typeface="+mn-lt"/>
                  <a:ea typeface="Lucida Grande"/>
                  <a:cs typeface="Lucida Grande"/>
                  <a:sym typeface="Wingdings"/>
                </a:rPr>
                <a:t>μμ</a:t>
              </a:r>
              <a:r>
                <a:rPr lang="en-US" sz="1200" dirty="0" smtClean="0">
                  <a:solidFill>
                    <a:srgbClr val="000000"/>
                  </a:solidFill>
                  <a:effectLst/>
                  <a:latin typeface="+mn-lt"/>
                  <a:ea typeface="Lucida Grande"/>
                  <a:cs typeface="Lucida Grande"/>
                  <a:sym typeface="Wingdings"/>
                </a:rPr>
                <a:t> data</a:t>
              </a:r>
              <a:endParaRPr lang="en-US" sz="1200" dirty="0" smtClean="0">
                <a:solidFill>
                  <a:srgbClr val="000000"/>
                </a:solidFill>
                <a:effectLst/>
                <a:latin typeface="+mn-lt"/>
              </a:endParaRPr>
            </a:p>
          </p:txBody>
        </p:sp>
        <p:sp>
          <p:nvSpPr>
            <p:cNvPr id="23" name="TextBox 22"/>
            <p:cNvSpPr txBox="1"/>
            <p:nvPr/>
          </p:nvSpPr>
          <p:spPr>
            <a:xfrm>
              <a:off x="5460352" y="3459158"/>
              <a:ext cx="3204997" cy="519630"/>
            </a:xfrm>
            <a:prstGeom prst="rect">
              <a:avLst/>
            </a:prstGeom>
            <a:solidFill>
              <a:srgbClr val="FFCC99"/>
            </a:solidFill>
            <a:ln>
              <a:solidFill>
                <a:srgbClr val="000000"/>
              </a:solidFill>
            </a:ln>
          </p:spPr>
          <p:txBody>
            <a:bodyPr wrap="none" rtlCol="0">
              <a:spAutoFit/>
            </a:bodyPr>
            <a:lstStyle/>
            <a:p>
              <a:r>
                <a:rPr lang="en-US" sz="1500" dirty="0" err="1" smtClean="0">
                  <a:effectLst/>
                  <a:latin typeface="+mn-lt"/>
                </a:rPr>
                <a:t>E</a:t>
              </a:r>
              <a:r>
                <a:rPr lang="en-US" sz="1500" baseline="-25000" dirty="0" err="1" smtClean="0">
                  <a:effectLst/>
                  <a:latin typeface="+mn-lt"/>
                </a:rPr>
                <a:t>T</a:t>
              </a:r>
              <a:r>
                <a:rPr lang="en-US" sz="1500" baseline="30000" dirty="0" err="1" smtClean="0">
                  <a:effectLst/>
                  <a:latin typeface="+mn-lt"/>
                </a:rPr>
                <a:t>miss</a:t>
              </a:r>
              <a:r>
                <a:rPr lang="en-US" sz="1500" baseline="30000" dirty="0" smtClean="0">
                  <a:effectLst/>
                  <a:latin typeface="+mn-lt"/>
                </a:rPr>
                <a:t> </a:t>
              </a:r>
              <a:r>
                <a:rPr lang="en-US" sz="1500" dirty="0" smtClean="0">
                  <a:effectLst/>
                  <a:latin typeface="+mn-lt"/>
                </a:rPr>
                <a:t>resolution </a:t>
              </a:r>
              <a:r>
                <a:rPr lang="en-US" sz="1500" dirty="0" err="1" smtClean="0">
                  <a:effectLst/>
                  <a:latin typeface="+mn-lt"/>
                </a:rPr>
                <a:t>vs</a:t>
              </a:r>
              <a:r>
                <a:rPr lang="en-US" sz="1500" dirty="0" smtClean="0">
                  <a:effectLst/>
                  <a:latin typeface="+mn-lt"/>
                </a:rPr>
                <a:t> pile-up </a:t>
              </a:r>
              <a:r>
                <a:rPr lang="en-US" sz="1500" b="1" dirty="0" smtClean="0">
                  <a:solidFill>
                    <a:srgbClr val="FF0000"/>
                  </a:solidFill>
                  <a:effectLst/>
                  <a:latin typeface="+mn-lt"/>
                  <a:sym typeface="Wingdings"/>
                </a:rPr>
                <a:t>before</a:t>
              </a:r>
              <a:r>
                <a:rPr lang="en-US" sz="1500" dirty="0" smtClean="0">
                  <a:solidFill>
                    <a:schemeClr val="bg1"/>
                  </a:solidFill>
                  <a:effectLst/>
                  <a:latin typeface="+mn-lt"/>
                  <a:sym typeface="Wingdings"/>
                </a:rPr>
                <a:t> </a:t>
              </a:r>
              <a:r>
                <a:rPr lang="en-US" sz="1500" dirty="0" smtClean="0">
                  <a:solidFill>
                    <a:srgbClr val="000000"/>
                  </a:solidFill>
                  <a:effectLst/>
                  <a:latin typeface="+mn-lt"/>
                  <a:sym typeface="Wingdings"/>
                </a:rPr>
                <a:t>and </a:t>
              </a:r>
            </a:p>
            <a:p>
              <a:r>
                <a:rPr lang="en-US" sz="1500" b="1" dirty="0" smtClean="0">
                  <a:solidFill>
                    <a:srgbClr val="0000FF"/>
                  </a:solidFill>
                  <a:effectLst/>
                  <a:latin typeface="+mn-lt"/>
                  <a:sym typeface="Wingdings"/>
                </a:rPr>
                <a:t>after</a:t>
              </a:r>
              <a:r>
                <a:rPr lang="en-US" sz="1500" dirty="0" smtClean="0">
                  <a:solidFill>
                    <a:srgbClr val="0000FF"/>
                  </a:solidFill>
                  <a:effectLst/>
                  <a:latin typeface="+mn-lt"/>
                  <a:sym typeface="Wingdings"/>
                </a:rPr>
                <a:t> </a:t>
              </a:r>
              <a:r>
                <a:rPr lang="en-US" sz="1500" dirty="0" smtClean="0">
                  <a:solidFill>
                    <a:srgbClr val="000000"/>
                  </a:solidFill>
                  <a:effectLst/>
                  <a:latin typeface="+mn-lt"/>
                  <a:sym typeface="Wingdings"/>
                </a:rPr>
                <a:t>pile-up suppression </a:t>
              </a:r>
              <a:r>
                <a:rPr lang="en-US" sz="1500" dirty="0" smtClean="0">
                  <a:solidFill>
                    <a:srgbClr val="000000"/>
                  </a:solidFill>
                  <a:effectLst/>
                  <a:latin typeface="+mn-lt"/>
                </a:rPr>
                <a:t>using tracks</a:t>
              </a:r>
            </a:p>
          </p:txBody>
        </p:sp>
      </p:grpSp>
      <p:grpSp>
        <p:nvGrpSpPr>
          <p:cNvPr id="28" name="Group 27"/>
          <p:cNvGrpSpPr/>
          <p:nvPr/>
        </p:nvGrpSpPr>
        <p:grpSpPr>
          <a:xfrm>
            <a:off x="152400" y="3390900"/>
            <a:ext cx="4953000" cy="3617310"/>
            <a:chOff x="152400" y="3390900"/>
            <a:chExt cx="4953000" cy="3617310"/>
          </a:xfrm>
        </p:grpSpPr>
        <p:grpSp>
          <p:nvGrpSpPr>
            <p:cNvPr id="14" name="Group 13"/>
            <p:cNvGrpSpPr/>
            <p:nvPr/>
          </p:nvGrpSpPr>
          <p:grpSpPr>
            <a:xfrm>
              <a:off x="152400" y="3649280"/>
              <a:ext cx="4953000" cy="3358930"/>
              <a:chOff x="1524000" y="2400300"/>
              <a:chExt cx="5334000" cy="3617310"/>
            </a:xfrm>
          </p:grpSpPr>
          <p:pic>
            <p:nvPicPr>
              <p:cNvPr id="7" name="Picture 6"/>
              <p:cNvPicPr>
                <a:picLocks noChangeAspect="1"/>
              </p:cNvPicPr>
              <p:nvPr/>
            </p:nvPicPr>
            <p:blipFill>
              <a:blip r:embed="rId5"/>
              <a:stretch>
                <a:fillRect/>
              </a:stretch>
            </p:blipFill>
            <p:spPr>
              <a:xfrm>
                <a:off x="1524000" y="2400300"/>
                <a:ext cx="5334000" cy="3617310"/>
              </a:xfrm>
              <a:prstGeom prst="rect">
                <a:avLst/>
              </a:prstGeom>
            </p:spPr>
          </p:pic>
          <p:cxnSp>
            <p:nvCxnSpPr>
              <p:cNvPr id="26" name="Straight Connector 25"/>
              <p:cNvCxnSpPr/>
              <p:nvPr/>
            </p:nvCxnSpPr>
            <p:spPr bwMode="auto">
              <a:xfrm>
                <a:off x="2369858" y="3725442"/>
                <a:ext cx="4242824" cy="0"/>
              </a:xfrm>
              <a:prstGeom prst="line">
                <a:avLst/>
              </a:prstGeom>
              <a:solidFill>
                <a:schemeClr val="accent1"/>
              </a:solidFill>
              <a:ln w="28575" cap="flat" cmpd="sng" algn="ctr">
                <a:solidFill>
                  <a:srgbClr val="CC0000"/>
                </a:solidFill>
                <a:prstDash val="sysDash"/>
                <a:round/>
                <a:headEnd type="none" w="med" len="med"/>
                <a:tailEnd type="none" w="med" len="med"/>
              </a:ln>
              <a:effectLst/>
            </p:spPr>
          </p:cxnSp>
          <p:cxnSp>
            <p:nvCxnSpPr>
              <p:cNvPr id="27" name="Straight Connector 26"/>
              <p:cNvCxnSpPr/>
              <p:nvPr/>
            </p:nvCxnSpPr>
            <p:spPr bwMode="auto">
              <a:xfrm>
                <a:off x="2393172" y="4305300"/>
                <a:ext cx="4242824" cy="0"/>
              </a:xfrm>
              <a:prstGeom prst="line">
                <a:avLst/>
              </a:prstGeom>
              <a:solidFill>
                <a:schemeClr val="accent1"/>
              </a:solidFill>
              <a:ln w="28575" cap="flat" cmpd="sng" algn="ctr">
                <a:solidFill>
                  <a:srgbClr val="CC0000"/>
                </a:solidFill>
                <a:prstDash val="sysDash"/>
                <a:round/>
                <a:headEnd type="none" w="med" len="med"/>
                <a:tailEnd type="none" w="med" len="med"/>
              </a:ln>
              <a:effectLst/>
            </p:spPr>
          </p:cxnSp>
        </p:grpSp>
        <p:sp>
          <p:nvSpPr>
            <p:cNvPr id="17" name="TextBox 16"/>
            <p:cNvSpPr txBox="1"/>
            <p:nvPr/>
          </p:nvSpPr>
          <p:spPr>
            <a:xfrm>
              <a:off x="723511" y="3390900"/>
              <a:ext cx="4133764" cy="523220"/>
            </a:xfrm>
            <a:prstGeom prst="rect">
              <a:avLst/>
            </a:prstGeom>
            <a:solidFill>
              <a:srgbClr val="CC0000"/>
            </a:solidFill>
            <a:ln>
              <a:solidFill>
                <a:srgbClr val="000000"/>
              </a:solidFill>
            </a:ln>
          </p:spPr>
          <p:txBody>
            <a:bodyPr wrap="none" rtlCol="0">
              <a:spAutoFit/>
            </a:bodyPr>
            <a:lstStyle/>
            <a:p>
              <a:r>
                <a:rPr lang="en-US" sz="1400" dirty="0" smtClean="0">
                  <a:solidFill>
                    <a:schemeClr val="bg1"/>
                  </a:solidFill>
                  <a:effectLst/>
                  <a:latin typeface="+mn-lt"/>
                </a:rPr>
                <a:t>Stability of EM calorimeter response </a:t>
              </a:r>
              <a:r>
                <a:rPr lang="en-US" sz="1400" dirty="0" err="1" smtClean="0">
                  <a:solidFill>
                    <a:schemeClr val="bg1"/>
                  </a:solidFill>
                  <a:effectLst/>
                  <a:latin typeface="+mn-lt"/>
                </a:rPr>
                <a:t>vs</a:t>
              </a:r>
              <a:r>
                <a:rPr lang="en-US" sz="1400" dirty="0" smtClean="0">
                  <a:solidFill>
                    <a:schemeClr val="bg1"/>
                  </a:solidFill>
                  <a:effectLst/>
                  <a:latin typeface="+mn-lt"/>
                </a:rPr>
                <a:t> time</a:t>
              </a:r>
            </a:p>
            <a:p>
              <a:r>
                <a:rPr lang="en-US" sz="1400" dirty="0" smtClean="0">
                  <a:solidFill>
                    <a:schemeClr val="bg1"/>
                  </a:solidFill>
                  <a:effectLst/>
                  <a:latin typeface="+mn-lt"/>
                </a:rPr>
                <a:t>(and pile-up) during full 2011 run better than 0.1%</a:t>
              </a:r>
            </a:p>
          </p:txBody>
        </p:sp>
      </p:grpSp>
    </p:spTree>
    <p:extLst>
      <p:ext uri="{BB962C8B-B14F-4D97-AF65-F5344CB8AC3E}">
        <p14:creationId xmlns:p14="http://schemas.microsoft.com/office/powerpoint/2010/main" val="1575609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landscape </a:t>
            </a:r>
            <a:r>
              <a:rPr lang="en-US" dirty="0" err="1" smtClean="0"/>
              <a:t>vs</a:t>
            </a:r>
            <a:r>
              <a:rPr lang="en-US" dirty="0" smtClean="0"/>
              <a:t> sensitivity</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19</a:t>
            </a:fld>
            <a:endParaRPr lang="en-US">
              <a:latin typeface="Times" charset="0"/>
            </a:endParaRPr>
          </a:p>
        </p:txBody>
      </p:sp>
      <p:pic>
        <p:nvPicPr>
          <p:cNvPr id="9" name="Picture 3" descr="pic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658" y="952500"/>
            <a:ext cx="60975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457200" y="893762"/>
            <a:ext cx="2904386" cy="6001644"/>
          </a:xfrm>
          <a:prstGeom prst="rect">
            <a:avLst/>
          </a:prstGeom>
          <a:solidFill>
            <a:srgbClr val="F79646">
              <a:lumMod val="20000"/>
              <a:lumOff val="80000"/>
            </a:srgbClr>
          </a:solid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C00000"/>
                </a:solidFill>
                <a:effectLst/>
                <a:uLnTx/>
                <a:uFillTx/>
                <a:latin typeface="Arial" charset="0"/>
                <a:ea typeface="ＭＳ Ｐゴシック" charset="0"/>
                <a:cs typeface="+mn-cs"/>
              </a:rPr>
              <a:t>Physics Highlights: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General event properties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Heavy </a:t>
            </a:r>
            <a:r>
              <a:rPr kumimoji="0" lang="en-US" sz="1800" b="1" i="0" u="none" strike="noStrike" kern="0" cap="none" spc="0" normalizeH="0" baseline="0" noProof="0" dirty="0" err="1" smtClean="0">
                <a:ln>
                  <a:noFill/>
                </a:ln>
                <a:solidFill>
                  <a:srgbClr val="002060"/>
                </a:solidFill>
                <a:effectLst/>
                <a:uLnTx/>
                <a:uFillTx/>
                <a:latin typeface="Arial" charset="0"/>
                <a:ea typeface="ＭＳ Ｐゴシック" charset="0"/>
                <a:cs typeface="+mn-cs"/>
              </a:rPr>
              <a:t>flavour</a:t>
            </a: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 physics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Standard Model physics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including QCD jets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Searches for SUSY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Higgs searches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Examples of searches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for </a:t>
            </a:r>
            <a:r>
              <a:rPr kumimoji="0" lang="ja-JP" alt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a:t>
            </a: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exotic</a:t>
            </a:r>
            <a:r>
              <a:rPr kumimoji="0" lang="ja-JP" alt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a:t>
            </a:r>
            <a:r>
              <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rPr>
              <a:t> new physics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206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154645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Evidence for the Higgs boson has accumulated slowly for almost two years</a:t>
            </a:r>
          </a:p>
          <a:p>
            <a:pPr lvl="1"/>
            <a:r>
              <a:rPr lang="en-US" dirty="0" smtClean="0"/>
              <a:t>cross section is small</a:t>
            </a:r>
          </a:p>
          <a:p>
            <a:pPr lvl="1"/>
            <a:r>
              <a:rPr lang="en-US" dirty="0" smtClean="0"/>
              <a:t>backgrounds are large</a:t>
            </a:r>
          </a:p>
          <a:p>
            <a:r>
              <a:rPr lang="en-US" dirty="0" smtClean="0"/>
              <a:t>Credibility of the experiment is essential</a:t>
            </a:r>
          </a:p>
          <a:p>
            <a:pPr lvl="1"/>
            <a:r>
              <a:rPr lang="en-US" dirty="0" smtClean="0"/>
              <a:t>a lightning review of other ATLAS results</a:t>
            </a:r>
          </a:p>
          <a:p>
            <a:pPr lvl="2"/>
            <a:r>
              <a:rPr lang="en-US" dirty="0" smtClean="0"/>
              <a:t>understanding of detector, environment, data sample in question?</a:t>
            </a:r>
          </a:p>
          <a:p>
            <a:r>
              <a:rPr lang="en-US" dirty="0" smtClean="0"/>
              <a:t>Evidence for the Higgs from both ATLAS and CMS experiments</a:t>
            </a:r>
          </a:p>
          <a:p>
            <a:pPr lvl="1"/>
            <a:r>
              <a:rPr lang="en-US" dirty="0" smtClean="0"/>
              <a:t>“discovery-level” significance from each experiment individually</a:t>
            </a:r>
          </a:p>
          <a:p>
            <a:pPr lvl="2"/>
            <a:r>
              <a:rPr lang="en-US" dirty="0" smtClean="0"/>
              <a:t>joint results very relevant for a skeptic</a:t>
            </a:r>
          </a:p>
          <a:p>
            <a:r>
              <a:rPr lang="en-US" dirty="0" smtClean="0"/>
              <a:t>Implications</a:t>
            </a:r>
          </a:p>
          <a:p>
            <a:pPr marL="0" indent="0">
              <a:buNone/>
            </a:pP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a:t>
            </a:fld>
            <a:endParaRPr lang="en-US">
              <a:latin typeface="Times" charset="0"/>
            </a:endParaRPr>
          </a:p>
        </p:txBody>
      </p:sp>
    </p:spTree>
    <p:extLst>
      <p:ext uri="{BB962C8B-B14F-4D97-AF65-F5344CB8AC3E}">
        <p14:creationId xmlns:p14="http://schemas.microsoft.com/office/powerpoint/2010/main" val="39398352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647700"/>
            <a:ext cx="10058400" cy="6553200"/>
          </a:xfrm>
          <a:prstGeom prst="rect">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Low mass resonance signals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20</a:t>
            </a:fld>
            <a:endParaRPr lang="en-US">
              <a:latin typeface="Times" charset="0"/>
            </a:endParaRPr>
          </a:p>
        </p:txBody>
      </p:sp>
      <p:pic>
        <p:nvPicPr>
          <p:cNvPr id="7" name="Picture 5" descr="fig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70647"/>
            <a:ext cx="4953000" cy="40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1143000" y="5345549"/>
            <a:ext cx="2662583" cy="1169551"/>
            <a:chOff x="990600" y="4686300"/>
            <a:chExt cx="2662583" cy="1169551"/>
          </a:xfrm>
        </p:grpSpPr>
        <p:sp>
          <p:nvSpPr>
            <p:cNvPr id="9" name="TextBox 8"/>
            <p:cNvSpPr txBox="1"/>
            <p:nvPr/>
          </p:nvSpPr>
          <p:spPr>
            <a:xfrm>
              <a:off x="990600" y="4686300"/>
              <a:ext cx="2662583" cy="1169551"/>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State containing two </a:t>
              </a:r>
              <a:r>
                <a:rPr lang="en-US" sz="1400" i="1" dirty="0" smtClean="0">
                  <a:solidFill>
                    <a:srgbClr val="0000FF"/>
                  </a:solidFill>
                  <a:latin typeface="Comic Sans MS"/>
                  <a:cs typeface="Comic Sans MS"/>
                </a:rPr>
                <a:t>s</a:t>
              </a:r>
              <a:r>
                <a:rPr lang="en-US" sz="1400" dirty="0" smtClean="0">
                  <a:solidFill>
                    <a:srgbClr val="0000FF"/>
                  </a:solidFill>
                  <a:latin typeface="Comic Sans MS"/>
                  <a:cs typeface="Comic Sans MS"/>
                </a:rPr>
                <a:t> quarks</a:t>
              </a:r>
            </a:p>
            <a:p>
              <a:endParaRPr lang="en-US" sz="1400" dirty="0" smtClean="0">
                <a:solidFill>
                  <a:srgbClr val="0000FF"/>
                </a:solidFill>
                <a:latin typeface="Comic Sans MS"/>
                <a:cs typeface="Comic Sans MS"/>
              </a:endParaRPr>
            </a:p>
            <a:p>
              <a:endParaRPr lang="en-US" sz="1400" dirty="0" smtClean="0">
                <a:solidFill>
                  <a:srgbClr val="0000FF"/>
                </a:solidFill>
                <a:latin typeface="Comic Sans MS"/>
                <a:cs typeface="Comic Sans MS"/>
              </a:endParaRPr>
            </a:p>
            <a:p>
              <a:endParaRPr lang="en-US" sz="1400" dirty="0">
                <a:solidFill>
                  <a:srgbClr val="0000FF"/>
                </a:solidFill>
                <a:latin typeface="Comic Sans MS"/>
                <a:cs typeface="Comic Sans MS"/>
              </a:endParaRPr>
            </a:p>
            <a:p>
              <a:endParaRPr lang="en-US" sz="1400" dirty="0">
                <a:solidFill>
                  <a:srgbClr val="0000FF"/>
                </a:solidFill>
                <a:latin typeface="Comic Sans MS"/>
                <a:cs typeface="Comic Sans M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918635390"/>
                </p:ext>
              </p:extLst>
            </p:nvPr>
          </p:nvGraphicFramePr>
          <p:xfrm>
            <a:off x="1458913" y="4940346"/>
            <a:ext cx="1284287" cy="888954"/>
          </p:xfrm>
          <a:graphic>
            <a:graphicData uri="http://schemas.openxmlformats.org/presentationml/2006/ole">
              <mc:AlternateContent xmlns:mc="http://schemas.openxmlformats.org/markup-compatibility/2006">
                <mc:Choice xmlns:v="urn:schemas-microsoft-com:vml" Requires="v">
                  <p:oleObj spid="_x0000_s11107" name="Equation" r:id="rId4" imgW="749300" imgH="482600" progId="Equation.DSMT4">
                    <p:embed/>
                  </p:oleObj>
                </mc:Choice>
                <mc:Fallback>
                  <p:oleObj name="Equation" r:id="rId4" imgW="749300" imgH="482600" progId="Equation.DSMT4">
                    <p:embed/>
                    <p:pic>
                      <p:nvPicPr>
                        <p:cNvPr id="0" name=""/>
                        <p:cNvPicPr/>
                        <p:nvPr/>
                      </p:nvPicPr>
                      <p:blipFill>
                        <a:blip r:embed="rId5"/>
                        <a:stretch>
                          <a:fillRect/>
                        </a:stretch>
                      </p:blipFill>
                      <p:spPr>
                        <a:xfrm>
                          <a:off x="1458913" y="4940346"/>
                          <a:ext cx="1284287" cy="888954"/>
                        </a:xfrm>
                        <a:prstGeom prst="rect">
                          <a:avLst/>
                        </a:prstGeom>
                      </p:spPr>
                    </p:pic>
                  </p:oleObj>
                </mc:Fallback>
              </mc:AlternateContent>
            </a:graphicData>
          </a:graphic>
        </p:graphicFrame>
      </p:grpSp>
      <p:grpSp>
        <p:nvGrpSpPr>
          <p:cNvPr id="13" name="Group 12"/>
          <p:cNvGrpSpPr/>
          <p:nvPr/>
        </p:nvGrpSpPr>
        <p:grpSpPr>
          <a:xfrm>
            <a:off x="6121253" y="5156418"/>
            <a:ext cx="2870347" cy="1815882"/>
            <a:chOff x="6629400" y="4872566"/>
            <a:chExt cx="2870347" cy="1815882"/>
          </a:xfrm>
        </p:grpSpPr>
        <p:sp>
          <p:nvSpPr>
            <p:cNvPr id="11" name="TextBox 10"/>
            <p:cNvSpPr txBox="1"/>
            <p:nvPr/>
          </p:nvSpPr>
          <p:spPr>
            <a:xfrm>
              <a:off x="6629400" y="4872566"/>
              <a:ext cx="2870347" cy="1815882"/>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State containing a </a:t>
              </a:r>
              <a:r>
                <a:rPr lang="en-US" sz="1400" i="1" dirty="0" smtClean="0">
                  <a:solidFill>
                    <a:srgbClr val="0000FF"/>
                  </a:solidFill>
                  <a:latin typeface="Comic Sans MS"/>
                  <a:cs typeface="Comic Sans MS"/>
                </a:rPr>
                <a:t>b</a:t>
              </a:r>
              <a:r>
                <a:rPr lang="en-US" sz="1400" dirty="0" smtClean="0">
                  <a:solidFill>
                    <a:srgbClr val="0000FF"/>
                  </a:solidFill>
                  <a:latin typeface="Comic Sans MS"/>
                  <a:cs typeface="Comic Sans MS"/>
                </a:rPr>
                <a:t> and </a:t>
              </a:r>
              <a:r>
                <a:rPr lang="en-US" sz="1400" i="1" dirty="0" smtClean="0">
                  <a:solidFill>
                    <a:srgbClr val="0000FF"/>
                  </a:solidFill>
                  <a:latin typeface="Comic Sans MS"/>
                  <a:cs typeface="Comic Sans MS"/>
                </a:rPr>
                <a:t>s</a:t>
              </a:r>
              <a:r>
                <a:rPr lang="en-US" sz="1400" dirty="0" smtClean="0">
                  <a:solidFill>
                    <a:srgbClr val="0000FF"/>
                  </a:solidFill>
                  <a:latin typeface="Comic Sans MS"/>
                  <a:cs typeface="Comic Sans MS"/>
                </a:rPr>
                <a:t> quark</a:t>
              </a:r>
            </a:p>
            <a:p>
              <a:endParaRPr lang="en-US" sz="1400" dirty="0">
                <a:solidFill>
                  <a:srgbClr val="0000FF"/>
                </a:solidFill>
                <a:latin typeface="Comic Sans MS"/>
                <a:cs typeface="Comic Sans MS"/>
              </a:endParaRPr>
            </a:p>
            <a:p>
              <a:endParaRPr lang="en-US" sz="1400" dirty="0" smtClean="0">
                <a:solidFill>
                  <a:srgbClr val="0000FF"/>
                </a:solidFill>
                <a:latin typeface="Comic Sans MS"/>
                <a:cs typeface="Comic Sans MS"/>
              </a:endParaRPr>
            </a:p>
            <a:p>
              <a:endParaRPr lang="en-US" sz="1400" dirty="0">
                <a:solidFill>
                  <a:srgbClr val="0000FF"/>
                </a:solidFill>
                <a:latin typeface="Comic Sans MS"/>
                <a:cs typeface="Comic Sans MS"/>
              </a:endParaRPr>
            </a:p>
            <a:p>
              <a:endParaRPr lang="en-US" sz="1400" dirty="0" smtClean="0">
                <a:solidFill>
                  <a:srgbClr val="0000FF"/>
                </a:solidFill>
                <a:latin typeface="Comic Sans MS"/>
                <a:cs typeface="Comic Sans MS"/>
              </a:endParaRPr>
            </a:p>
            <a:p>
              <a:endParaRPr lang="en-US" sz="1400" dirty="0">
                <a:solidFill>
                  <a:srgbClr val="0000FF"/>
                </a:solidFill>
                <a:latin typeface="Comic Sans MS"/>
                <a:cs typeface="Comic Sans MS"/>
              </a:endParaRPr>
            </a:p>
            <a:p>
              <a:endParaRPr lang="en-US" sz="1400" dirty="0" smtClean="0">
                <a:solidFill>
                  <a:srgbClr val="0000FF"/>
                </a:solidFill>
                <a:latin typeface="Comic Sans MS"/>
                <a:cs typeface="Comic Sans MS"/>
              </a:endParaRPr>
            </a:p>
            <a:p>
              <a:endParaRPr lang="en-US" sz="1400" dirty="0">
                <a:solidFill>
                  <a:srgbClr val="0000FF"/>
                </a:solidFill>
                <a:latin typeface="Comic Sans MS"/>
                <a:cs typeface="Comic Sans MS"/>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93433225"/>
                </p:ext>
              </p:extLst>
            </p:nvPr>
          </p:nvGraphicFramePr>
          <p:xfrm>
            <a:off x="7061347" y="5228358"/>
            <a:ext cx="1447800" cy="1307690"/>
          </p:xfrm>
          <a:graphic>
            <a:graphicData uri="http://schemas.openxmlformats.org/presentationml/2006/ole">
              <mc:AlternateContent xmlns:mc="http://schemas.openxmlformats.org/markup-compatibility/2006">
                <mc:Choice xmlns:v="urn:schemas-microsoft-com:vml" Requires="v">
                  <p:oleObj spid="_x0000_s11108" name="Equation" r:id="rId6" imgW="787400" imgH="711200" progId="Equation.DSMT4">
                    <p:embed/>
                  </p:oleObj>
                </mc:Choice>
                <mc:Fallback>
                  <p:oleObj name="Equation" r:id="rId6" imgW="787400" imgH="711200" progId="Equation.DSMT4">
                    <p:embed/>
                    <p:pic>
                      <p:nvPicPr>
                        <p:cNvPr id="0" name=""/>
                        <p:cNvPicPr/>
                        <p:nvPr/>
                      </p:nvPicPr>
                      <p:blipFill>
                        <a:blip r:embed="rId7"/>
                        <a:stretch>
                          <a:fillRect/>
                        </a:stretch>
                      </p:blipFill>
                      <p:spPr>
                        <a:xfrm>
                          <a:off x="7061347" y="5228358"/>
                          <a:ext cx="1447800" cy="1307690"/>
                        </a:xfrm>
                        <a:prstGeom prst="rect">
                          <a:avLst/>
                        </a:prstGeom>
                      </p:spPr>
                    </p:pic>
                  </p:oleObj>
                </mc:Fallback>
              </mc:AlternateContent>
            </a:graphicData>
          </a:graphic>
        </p:graphicFrame>
      </p:grpSp>
      <p:pic>
        <p:nvPicPr>
          <p:cNvPr id="15" name="Picture 14"/>
          <p:cNvPicPr>
            <a:picLocks noChangeAspect="1"/>
          </p:cNvPicPr>
          <p:nvPr/>
        </p:nvPicPr>
        <p:blipFill>
          <a:blip r:embed="rId8"/>
          <a:stretch>
            <a:fillRect/>
          </a:stretch>
        </p:blipFill>
        <p:spPr>
          <a:xfrm>
            <a:off x="5136372" y="970419"/>
            <a:ext cx="4796367" cy="4079948"/>
          </a:xfrm>
          <a:prstGeom prst="rect">
            <a:avLst/>
          </a:prstGeom>
        </p:spPr>
      </p:pic>
      <p:sp>
        <p:nvSpPr>
          <p:cNvPr id="3" name="TextBox 2"/>
          <p:cNvSpPr txBox="1"/>
          <p:nvPr/>
        </p:nvSpPr>
        <p:spPr>
          <a:xfrm>
            <a:off x="2819400" y="3009900"/>
            <a:ext cx="1325265" cy="307777"/>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Lucida Grande"/>
                <a:ea typeface="Lucida Grande"/>
                <a:cs typeface="Lucida Grande"/>
              </a:rPr>
              <a:t>δ</a:t>
            </a:r>
            <a:r>
              <a:rPr lang="en-US" sz="1400" dirty="0" err="1" smtClean="0">
                <a:solidFill>
                  <a:srgbClr val="0000FF"/>
                </a:solidFill>
                <a:latin typeface="Comic Sans MS"/>
                <a:cs typeface="Comic Sans MS"/>
              </a:rPr>
              <a:t>M</a:t>
            </a:r>
            <a:r>
              <a:rPr lang="en-US" sz="1400" dirty="0" smtClean="0">
                <a:solidFill>
                  <a:srgbClr val="0000FF"/>
                </a:solidFill>
                <a:latin typeface="Comic Sans MS"/>
                <a:cs typeface="Comic Sans MS"/>
              </a:rPr>
              <a:t>/M ~ 0.3%</a:t>
            </a:r>
          </a:p>
        </p:txBody>
      </p:sp>
      <p:sp>
        <p:nvSpPr>
          <p:cNvPr id="17" name="TextBox 16"/>
          <p:cNvSpPr txBox="1"/>
          <p:nvPr/>
        </p:nvSpPr>
        <p:spPr>
          <a:xfrm>
            <a:off x="7848600" y="2476500"/>
            <a:ext cx="1325265" cy="307777"/>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Lucida Grande"/>
                <a:ea typeface="Lucida Grande"/>
                <a:cs typeface="Lucida Grande"/>
              </a:rPr>
              <a:t>δ</a:t>
            </a:r>
            <a:r>
              <a:rPr lang="en-US" sz="1400" dirty="0" err="1" smtClean="0">
                <a:solidFill>
                  <a:srgbClr val="0000FF"/>
                </a:solidFill>
                <a:latin typeface="Comic Sans MS"/>
                <a:cs typeface="Comic Sans MS"/>
              </a:rPr>
              <a:t>M</a:t>
            </a:r>
            <a:r>
              <a:rPr lang="en-US" sz="1400" dirty="0" smtClean="0">
                <a:solidFill>
                  <a:srgbClr val="0000FF"/>
                </a:solidFill>
                <a:latin typeface="Comic Sans MS"/>
                <a:cs typeface="Comic Sans MS"/>
              </a:rPr>
              <a:t>/M ~ 0.5%</a:t>
            </a:r>
          </a:p>
        </p:txBody>
      </p:sp>
    </p:spTree>
    <p:extLst>
      <p:ext uri="{BB962C8B-B14F-4D97-AF65-F5344CB8AC3E}">
        <p14:creationId xmlns:p14="http://schemas.microsoft.com/office/powerpoint/2010/main" val="13707977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47699"/>
            <a:ext cx="10058400" cy="6553201"/>
          </a:xfrm>
          <a:prstGeom prst="rect">
            <a:avLst/>
          </a:prstGeom>
          <a:solidFill>
            <a:srgbClr val="FFCC6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μ-pair mass spectrum</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21</a:t>
            </a:fld>
            <a:endParaRPr lang="en-US">
              <a:latin typeface="Times" charset="0"/>
            </a:endParaRPr>
          </a:p>
        </p:txBody>
      </p:sp>
      <p:grpSp>
        <p:nvGrpSpPr>
          <p:cNvPr id="7" name="Group 6"/>
          <p:cNvGrpSpPr/>
          <p:nvPr/>
        </p:nvGrpSpPr>
        <p:grpSpPr>
          <a:xfrm>
            <a:off x="105942" y="952500"/>
            <a:ext cx="7577138" cy="4876800"/>
            <a:chOff x="152400" y="1371600"/>
            <a:chExt cx="7577138" cy="4876800"/>
          </a:xfrm>
        </p:grpSpPr>
        <p:pic>
          <p:nvPicPr>
            <p:cNvPr id="8" name="Picture 10" descr="dimu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6553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3"/>
            <p:cNvSpPr txBox="1">
              <a:spLocks noChangeArrowheads="1"/>
            </p:cNvSpPr>
            <p:nvPr/>
          </p:nvSpPr>
          <p:spPr bwMode="auto">
            <a:xfrm>
              <a:off x="6858000" y="4648200"/>
              <a:ext cx="871538" cy="461963"/>
            </a:xfrm>
            <a:prstGeom prst="rect">
              <a:avLst/>
            </a:prstGeom>
            <a:solidFill>
              <a:srgbClr val="FFFF00"/>
            </a:solidFill>
            <a:ln w="9525">
              <a:solidFill>
                <a:srgbClr val="00009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2010</a:t>
              </a:r>
            </a:p>
          </p:txBody>
        </p:sp>
        <p:sp>
          <p:nvSpPr>
            <p:cNvPr id="10" name="TextBox 20"/>
            <p:cNvSpPr txBox="1">
              <a:spLocks noChangeArrowheads="1"/>
            </p:cNvSpPr>
            <p:nvPr/>
          </p:nvSpPr>
          <p:spPr bwMode="auto">
            <a:xfrm>
              <a:off x="5410200" y="4267200"/>
              <a:ext cx="696913" cy="369888"/>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1983</a:t>
              </a:r>
            </a:p>
          </p:txBody>
        </p:sp>
        <p:sp>
          <p:nvSpPr>
            <p:cNvPr id="11" name="TextBox 22"/>
            <p:cNvSpPr txBox="1">
              <a:spLocks noChangeArrowheads="1"/>
            </p:cNvSpPr>
            <p:nvPr/>
          </p:nvSpPr>
          <p:spPr bwMode="auto">
            <a:xfrm>
              <a:off x="3810000" y="3581400"/>
              <a:ext cx="696913" cy="369888"/>
            </a:xfrm>
            <a:prstGeom prst="rect">
              <a:avLst/>
            </a:prstGeom>
            <a:solidFill>
              <a:srgbClr val="FFFF00"/>
            </a:solidFill>
            <a:ln w="9525">
              <a:solidFill>
                <a:srgbClr val="0069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1978</a:t>
              </a:r>
            </a:p>
          </p:txBody>
        </p:sp>
        <p:sp>
          <p:nvSpPr>
            <p:cNvPr id="12" name="TextBox 24"/>
            <p:cNvSpPr txBox="1">
              <a:spLocks noChangeArrowheads="1"/>
            </p:cNvSpPr>
            <p:nvPr/>
          </p:nvSpPr>
          <p:spPr bwMode="auto">
            <a:xfrm>
              <a:off x="2819400" y="3276600"/>
              <a:ext cx="696913" cy="369888"/>
            </a:xfrm>
            <a:prstGeom prst="rect">
              <a:avLst/>
            </a:prstGeom>
            <a:solidFill>
              <a:srgbClr val="FFFF00"/>
            </a:solidFill>
            <a:ln w="9525">
              <a:solidFill>
                <a:srgbClr val="0069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t>1974</a:t>
              </a:r>
            </a:p>
          </p:txBody>
        </p:sp>
        <p:sp>
          <p:nvSpPr>
            <p:cNvPr id="13" name="TextBox 25"/>
            <p:cNvSpPr txBox="1">
              <a:spLocks noChangeArrowheads="1"/>
            </p:cNvSpPr>
            <p:nvPr/>
          </p:nvSpPr>
          <p:spPr bwMode="auto">
            <a:xfrm>
              <a:off x="1752600" y="2743200"/>
              <a:ext cx="831850" cy="369888"/>
            </a:xfrm>
            <a:prstGeom prst="rect">
              <a:avLst/>
            </a:prstGeom>
            <a:solidFill>
              <a:srgbClr val="FFFF00"/>
            </a:solidFill>
            <a:ln w="9525">
              <a:solidFill>
                <a:srgbClr val="0069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~1960</a:t>
              </a:r>
            </a:p>
          </p:txBody>
        </p:sp>
      </p:grpSp>
      <p:grpSp>
        <p:nvGrpSpPr>
          <p:cNvPr id="14" name="Group 19"/>
          <p:cNvGrpSpPr>
            <a:grpSpLocks/>
          </p:cNvGrpSpPr>
          <p:nvPr/>
        </p:nvGrpSpPr>
        <p:grpSpPr bwMode="auto">
          <a:xfrm>
            <a:off x="6749018" y="1752600"/>
            <a:ext cx="3262924" cy="1763434"/>
            <a:chOff x="6804025" y="2362200"/>
            <a:chExt cx="2452167" cy="1325563"/>
          </a:xfrm>
        </p:grpSpPr>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2362200"/>
              <a:ext cx="2232025" cy="1325563"/>
            </a:xfrm>
            <a:prstGeom prst="rect">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pic>
        <p:sp>
          <p:nvSpPr>
            <p:cNvPr id="16" name="Rectangle 5"/>
            <p:cNvSpPr>
              <a:spLocks noChangeArrowheads="1"/>
            </p:cNvSpPr>
            <p:nvPr/>
          </p:nvSpPr>
          <p:spPr bwMode="auto">
            <a:xfrm>
              <a:off x="6824663" y="3352800"/>
              <a:ext cx="642937" cy="144463"/>
            </a:xfrm>
            <a:prstGeom prst="rect">
              <a:avLst/>
            </a:prstGeom>
            <a:solidFill>
              <a:schemeClr val="bg1"/>
            </a:solidFill>
            <a:ln w="9525">
              <a:solidFill>
                <a:schemeClr val="bg1"/>
              </a:solidFill>
              <a:round/>
              <a:headEnd/>
              <a:tailEnd/>
            </a:ln>
          </p:spPr>
          <p:txBody>
            <a:bodyPr/>
            <a:lstStyle/>
            <a:p>
              <a:r>
                <a:rPr lang="en-US" sz="1400" dirty="0">
                  <a:latin typeface="+mn-lt"/>
                </a:rPr>
                <a:t>proton</a:t>
              </a:r>
            </a:p>
          </p:txBody>
        </p:sp>
        <p:sp>
          <p:nvSpPr>
            <p:cNvPr id="17" name="TextBox 12"/>
            <p:cNvSpPr txBox="1">
              <a:spLocks noChangeArrowheads="1"/>
            </p:cNvSpPr>
            <p:nvPr/>
          </p:nvSpPr>
          <p:spPr bwMode="auto">
            <a:xfrm>
              <a:off x="8840788" y="2492375"/>
              <a:ext cx="415404" cy="369332"/>
            </a:xfrm>
            <a:prstGeom prst="rect">
              <a:avLst/>
            </a:prstGeom>
            <a:solidFill>
              <a:srgbClr val="FFFFFF"/>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Symbol" charset="0"/>
                </a:rPr>
                <a:t>μ</a:t>
              </a:r>
              <a:r>
                <a:rPr lang="en-US" sz="1800" b="1" baseline="30000" dirty="0" smtClean="0">
                  <a:latin typeface="Symbol" charset="0"/>
                </a:rPr>
                <a:t>+</a:t>
              </a:r>
              <a:endParaRPr lang="en-US" sz="1800" b="1" baseline="30000" dirty="0">
                <a:latin typeface="Symbol" charset="0"/>
              </a:endParaRPr>
            </a:p>
          </p:txBody>
        </p:sp>
        <p:sp>
          <p:nvSpPr>
            <p:cNvPr id="18" name="TextBox 16"/>
            <p:cNvSpPr txBox="1">
              <a:spLocks noChangeArrowheads="1"/>
            </p:cNvSpPr>
            <p:nvPr/>
          </p:nvSpPr>
          <p:spPr bwMode="auto">
            <a:xfrm>
              <a:off x="8840788" y="3141663"/>
              <a:ext cx="402674" cy="369332"/>
            </a:xfrm>
            <a:prstGeom prst="rect">
              <a:avLst/>
            </a:prstGeom>
            <a:solidFill>
              <a:srgbClr val="FFFFFF"/>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smtClean="0">
                  <a:latin typeface="Symbol" charset="0"/>
                </a:rPr>
                <a:t>μ</a:t>
              </a:r>
              <a:r>
                <a:rPr lang="en-US" sz="1800" b="1" baseline="30000" dirty="0" smtClean="0">
                  <a:latin typeface="Symbol" charset="0"/>
                </a:rPr>
                <a:t>-</a:t>
              </a:r>
              <a:endParaRPr lang="en-US" sz="1800" b="1" baseline="30000" dirty="0">
                <a:latin typeface="Symbol" charset="0"/>
              </a:endParaRPr>
            </a:p>
          </p:txBody>
        </p:sp>
      </p:grpSp>
      <p:sp>
        <p:nvSpPr>
          <p:cNvPr id="19" name="TextBox 4"/>
          <p:cNvSpPr txBox="1">
            <a:spLocks noChangeArrowheads="1"/>
          </p:cNvSpPr>
          <p:nvPr/>
        </p:nvSpPr>
        <p:spPr bwMode="auto">
          <a:xfrm>
            <a:off x="479475" y="5993368"/>
            <a:ext cx="6821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rgbClr val="004080"/>
                </a:solidFill>
              </a:rPr>
              <a:t>States with discoveries spanning many years</a:t>
            </a:r>
          </a:p>
        </p:txBody>
      </p:sp>
    </p:spTree>
    <p:extLst>
      <p:ext uri="{BB962C8B-B14F-4D97-AF65-F5344CB8AC3E}">
        <p14:creationId xmlns:p14="http://schemas.microsoft.com/office/powerpoint/2010/main" val="26040790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800100"/>
            <a:ext cx="10058400" cy="6324600"/>
          </a:xfrm>
          <a:prstGeom prst="rect">
            <a:avLst/>
          </a:prstGeom>
          <a:solidFill>
            <a:srgbClr val="6600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nchor="ctr"/>
          <a:lstStyle/>
          <a:p>
            <a:r>
              <a:rPr lang="en-US" dirty="0" smtClean="0"/>
              <a:t>Benchmark measurements – </a:t>
            </a:r>
            <a:r>
              <a:rPr lang="en-US" spc="300" dirty="0" smtClean="0"/>
              <a:t>W</a:t>
            </a:r>
            <a:r>
              <a:rPr lang="en-US" spc="300" baseline="30000" dirty="0" smtClean="0"/>
              <a:t>±</a:t>
            </a:r>
            <a:endParaRPr lang="en-US" spc="300" baseline="300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22</a:t>
            </a:fld>
            <a:endParaRPr lang="en-US">
              <a:latin typeface="Times" charset="0"/>
            </a:endParaRPr>
          </a:p>
        </p:txBody>
      </p:sp>
      <p:pic>
        <p:nvPicPr>
          <p:cNvPr id="7" name="Picture 2" descr="https://atlas.web.cern.ch/Atlas/GROUPS/PHYSICS/FastPerformancePlots/W2010/fig_01b.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952500"/>
            <a:ext cx="44910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atlas.web.cern.ch/Atlas/GROUPS/PHYSICS/SM/PUBLIC/wz2011/fig_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75057"/>
            <a:ext cx="4343400" cy="427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formula.pn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0" y="5753100"/>
            <a:ext cx="2711450" cy="498475"/>
          </a:xfrm>
          <a:prstGeom prst="rect">
            <a:avLst/>
          </a:prstGeom>
          <a:noFill/>
          <a:ln w="76200">
            <a:solidFill>
              <a:schemeClr val="accent6"/>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14400" y="4838700"/>
            <a:ext cx="2382671"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Missing transverse energy</a:t>
            </a:r>
          </a:p>
        </p:txBody>
      </p:sp>
      <p:sp>
        <p:nvSpPr>
          <p:cNvPr id="12" name="TextBox 11"/>
          <p:cNvSpPr txBox="1"/>
          <p:nvPr/>
        </p:nvSpPr>
        <p:spPr>
          <a:xfrm>
            <a:off x="5551317" y="5143500"/>
            <a:ext cx="3667653"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Transverse mass of lepton and missing </a:t>
            </a:r>
            <a:r>
              <a:rPr lang="en-US" sz="1400" i="1" dirty="0" err="1" smtClean="0">
                <a:solidFill>
                  <a:srgbClr val="0000FF"/>
                </a:solidFill>
                <a:latin typeface="Comic Sans MS"/>
                <a:cs typeface="Comic Sans MS"/>
              </a:rPr>
              <a:t>p</a:t>
            </a:r>
            <a:r>
              <a:rPr lang="en-US" sz="1400" i="1" baseline="-25000" dirty="0" err="1" smtClean="0">
                <a:solidFill>
                  <a:srgbClr val="0000FF"/>
                </a:solidFill>
                <a:latin typeface="Comic Sans MS"/>
                <a:cs typeface="Comic Sans MS"/>
              </a:rPr>
              <a:t>T</a:t>
            </a:r>
            <a:endParaRPr lang="en-US" sz="1400" i="1" baseline="-25000" dirty="0" smtClean="0">
              <a:solidFill>
                <a:srgbClr val="0000FF"/>
              </a:solidFill>
              <a:latin typeface="Comic Sans MS"/>
              <a:cs typeface="Comic Sans MS"/>
            </a:endParaRPr>
          </a:p>
        </p:txBody>
      </p:sp>
      <p:pic>
        <p:nvPicPr>
          <p:cNvPr id="3" name="Picture 2"/>
          <p:cNvPicPr>
            <a:picLocks noChangeAspect="1"/>
          </p:cNvPicPr>
          <p:nvPr/>
        </p:nvPicPr>
        <p:blipFill>
          <a:blip r:embed="rId7"/>
          <a:stretch>
            <a:fillRect/>
          </a:stretch>
        </p:blipFill>
        <p:spPr>
          <a:xfrm>
            <a:off x="1371600" y="5295899"/>
            <a:ext cx="2617693" cy="1711569"/>
          </a:xfrm>
          <a:prstGeom prst="rect">
            <a:avLst/>
          </a:prstGeom>
        </p:spPr>
      </p:pic>
    </p:spTree>
    <p:extLst>
      <p:ext uri="{BB962C8B-B14F-4D97-AF65-F5344CB8AC3E}">
        <p14:creationId xmlns:p14="http://schemas.microsoft.com/office/powerpoint/2010/main" val="31647695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47700"/>
            <a:ext cx="10058400" cy="6553200"/>
          </a:xfrm>
          <a:prstGeom prst="rect">
            <a:avLst/>
          </a:prstGeom>
          <a:solidFill>
            <a:srgbClr val="09333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a:xfrm>
            <a:off x="0" y="114300"/>
            <a:ext cx="9974580" cy="419100"/>
          </a:xfrm>
        </p:spPr>
        <p:txBody>
          <a:bodyPr/>
          <a:lstStyle/>
          <a:p>
            <a:r>
              <a:rPr lang="en-US" dirty="0"/>
              <a:t>Benchmark measurements – </a:t>
            </a:r>
            <a:r>
              <a:rPr lang="en-US" spc="300" dirty="0"/>
              <a:t>W</a:t>
            </a:r>
            <a:r>
              <a:rPr lang="en-US" spc="300" baseline="30000" dirty="0" smtClean="0"/>
              <a:t>±</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23</a:t>
            </a:fld>
            <a:endParaRPr lang="en-US">
              <a:latin typeface="Times" charset="0"/>
            </a:endParaRPr>
          </a:p>
        </p:txBody>
      </p:sp>
      <p:pic>
        <p:nvPicPr>
          <p:cNvPr id="7" name="Picture 2" descr="https://atlas.web.cern.ch/Atlas/GROUPS/PHYSICS/PAPERS/STDM-2011-06/figaux_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298" y="952500"/>
            <a:ext cx="8433102" cy="596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146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647699"/>
            <a:ext cx="10058400" cy="6553201"/>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a:t>Benchmark measurements – </a:t>
            </a:r>
            <a:r>
              <a:rPr lang="en-US" spc="300" dirty="0" smtClean="0"/>
              <a:t>Z</a:t>
            </a:r>
            <a:r>
              <a:rPr lang="en-US" spc="300" baseline="30000" dirty="0" smtClean="0"/>
              <a:t>0</a:t>
            </a:r>
            <a:endParaRPr lang="en-US" spc="300" baseline="300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24</a:t>
            </a:fld>
            <a:endParaRPr lang="en-US">
              <a:latin typeface="Times" charset="0"/>
            </a:endParaRPr>
          </a:p>
        </p:txBody>
      </p:sp>
      <p:grpSp>
        <p:nvGrpSpPr>
          <p:cNvPr id="14" name="Group 13"/>
          <p:cNvGrpSpPr/>
          <p:nvPr/>
        </p:nvGrpSpPr>
        <p:grpSpPr>
          <a:xfrm>
            <a:off x="304800" y="801330"/>
            <a:ext cx="4419600" cy="4648200"/>
            <a:chOff x="76200" y="757766"/>
            <a:chExt cx="4419600" cy="4648200"/>
          </a:xfrm>
        </p:grpSpPr>
        <p:pic>
          <p:nvPicPr>
            <p:cNvPr id="7" name="Picture 9" descr="fig_03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57766"/>
              <a:ext cx="441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19400" y="2609790"/>
              <a:ext cx="1143000"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err="1" smtClean="0">
                  <a:solidFill>
                    <a:srgbClr val="0000FF"/>
                  </a:solidFill>
                  <a:cs typeface="Comic Sans MS"/>
                </a:rPr>
                <a:t>Z</a:t>
              </a:r>
              <a:r>
                <a:rPr lang="en-US" sz="2000" dirty="0" err="1" smtClean="0">
                  <a:solidFill>
                    <a:srgbClr val="0000FF"/>
                  </a:solidFill>
                  <a:latin typeface="Comic Sans MS"/>
                  <a:cs typeface="Comic Sans MS"/>
                  <a:sym typeface="Wingdings"/>
                </a:rPr>
                <a:t>→e</a:t>
              </a:r>
              <a:r>
                <a:rPr lang="en-US" sz="2000" baseline="30000" dirty="0" err="1" smtClean="0">
                  <a:solidFill>
                    <a:srgbClr val="0000FF"/>
                  </a:solidFill>
                  <a:latin typeface="Comic Sans MS"/>
                  <a:cs typeface="Comic Sans MS"/>
                  <a:sym typeface="Wingdings"/>
                </a:rPr>
                <a:t>+</a:t>
              </a:r>
              <a:r>
                <a:rPr lang="en-US" sz="2000" dirty="0" err="1" smtClean="0">
                  <a:solidFill>
                    <a:srgbClr val="0000FF"/>
                  </a:solidFill>
                  <a:latin typeface="Comic Sans MS"/>
                  <a:cs typeface="Comic Sans MS"/>
                  <a:sym typeface="Wingdings"/>
                </a:rPr>
                <a:t>e</a:t>
              </a:r>
              <a:r>
                <a:rPr lang="en-US" sz="2000" baseline="30000" dirty="0" smtClean="0">
                  <a:solidFill>
                    <a:srgbClr val="0000FF"/>
                  </a:solidFill>
                  <a:latin typeface="Comic Sans MS"/>
                  <a:cs typeface="Comic Sans MS"/>
                  <a:sym typeface="Wingdings"/>
                </a:rPr>
                <a:t>-</a:t>
              </a:r>
              <a:endParaRPr lang="en-US" sz="2000" baseline="30000" dirty="0" smtClean="0">
                <a:solidFill>
                  <a:srgbClr val="0000FF"/>
                </a:solidFill>
                <a:latin typeface="Comic Sans MS"/>
                <a:cs typeface="Comic Sans MS"/>
              </a:endParaRPr>
            </a:p>
          </p:txBody>
        </p:sp>
      </p:grpSp>
      <p:grpSp>
        <p:nvGrpSpPr>
          <p:cNvPr id="13" name="Group 12"/>
          <p:cNvGrpSpPr/>
          <p:nvPr/>
        </p:nvGrpSpPr>
        <p:grpSpPr>
          <a:xfrm>
            <a:off x="5122220" y="812693"/>
            <a:ext cx="4241915" cy="4623024"/>
            <a:chOff x="4800600" y="766234"/>
            <a:chExt cx="4334935" cy="4724400"/>
          </a:xfrm>
        </p:grpSpPr>
        <p:pic>
          <p:nvPicPr>
            <p:cNvPr id="8" name="Picture 2" descr="https://atlas.web.cern.ch/Atlas/GROUPS/PHYSICS/PAPERS/STDM-2011-06/figaux_4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6234"/>
              <a:ext cx="43338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92535" y="2609790"/>
              <a:ext cx="1143000"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err="1" smtClean="0">
                  <a:solidFill>
                    <a:srgbClr val="0000FF"/>
                  </a:solidFill>
                  <a:cs typeface="Comic Sans MS"/>
                </a:rPr>
                <a:t>Z</a:t>
              </a:r>
              <a:r>
                <a:rPr lang="en-US" sz="2000" dirty="0" err="1" smtClean="0">
                  <a:solidFill>
                    <a:srgbClr val="0000FF"/>
                  </a:solidFill>
                  <a:latin typeface="Comic Sans MS"/>
                  <a:cs typeface="Comic Sans MS"/>
                  <a:sym typeface="Wingdings"/>
                </a:rPr>
                <a:t>→</a:t>
              </a:r>
              <a:r>
                <a:rPr lang="en-US" sz="2000" dirty="0" err="1" smtClean="0">
                  <a:solidFill>
                    <a:srgbClr val="0000FF"/>
                  </a:solidFill>
                  <a:latin typeface="Lucida Grande"/>
                  <a:ea typeface="Lucida Grande"/>
                  <a:cs typeface="Lucida Grande"/>
                  <a:sym typeface="Wingdings"/>
                </a:rPr>
                <a:t>μ</a:t>
              </a:r>
              <a:r>
                <a:rPr lang="en-US" sz="2000" baseline="30000" dirty="0" err="1" smtClean="0">
                  <a:solidFill>
                    <a:srgbClr val="0000FF"/>
                  </a:solidFill>
                  <a:latin typeface="Comic Sans MS"/>
                  <a:cs typeface="Comic Sans MS"/>
                  <a:sym typeface="Wingdings"/>
                </a:rPr>
                <a:t>+</a:t>
              </a:r>
              <a:r>
                <a:rPr lang="en-US" sz="2000" dirty="0" err="1" smtClean="0">
                  <a:solidFill>
                    <a:srgbClr val="0000FF"/>
                  </a:solidFill>
                  <a:latin typeface="Lucida Grande"/>
                  <a:ea typeface="Lucida Grande"/>
                  <a:cs typeface="Lucida Grande"/>
                  <a:sym typeface="Wingdings"/>
                </a:rPr>
                <a:t>μ</a:t>
              </a:r>
              <a:r>
                <a:rPr lang="en-US" sz="2000" baseline="30000" dirty="0" smtClean="0">
                  <a:solidFill>
                    <a:srgbClr val="0000FF"/>
                  </a:solidFill>
                  <a:latin typeface="Comic Sans MS"/>
                  <a:cs typeface="Comic Sans MS"/>
                  <a:sym typeface="Wingdings"/>
                </a:rPr>
                <a:t>-</a:t>
              </a:r>
              <a:endParaRPr lang="en-US" sz="2000" baseline="30000" dirty="0" smtClean="0">
                <a:solidFill>
                  <a:srgbClr val="0000FF"/>
                </a:solidFill>
                <a:latin typeface="Comic Sans MS"/>
                <a:cs typeface="Comic Sans MS"/>
              </a:endParaRPr>
            </a:p>
          </p:txBody>
        </p:sp>
      </p:grpSp>
      <p:sp>
        <p:nvSpPr>
          <p:cNvPr id="11" name="Rectangle 2"/>
          <p:cNvSpPr txBox="1">
            <a:spLocks noChangeArrowheads="1"/>
          </p:cNvSpPr>
          <p:nvPr/>
        </p:nvSpPr>
        <p:spPr>
          <a:xfrm>
            <a:off x="5257800" y="5571463"/>
            <a:ext cx="3886200" cy="1369865"/>
          </a:xfrm>
          <a:prstGeom prst="rect">
            <a:avLst/>
          </a:prstGeom>
          <a:solidFill>
            <a:srgbClr val="FFCC66"/>
          </a:solidFill>
          <a:effectLst>
            <a:outerShdw blurRad="50800" dist="38100" dir="2700000" algn="tl" rotWithShape="0">
              <a:srgbClr val="000000">
                <a:alpha val="43000"/>
              </a:srgbClr>
            </a:outerShdw>
          </a:effectLst>
        </p:spPr>
        <p:txBody>
          <a:bodyPr/>
          <a:lstStyle/>
          <a:p>
            <a:pPr marL="342900" indent="-342900" eaLnBrk="0" hangingPunct="0">
              <a:buSzPct val="150000"/>
              <a:buFont typeface="Arial"/>
              <a:buChar char="•"/>
              <a:defRPr/>
            </a:pPr>
            <a:r>
              <a:rPr lang="en-US" sz="2000" dirty="0">
                <a:solidFill>
                  <a:srgbClr val="002060"/>
                </a:solidFill>
                <a:latin typeface="+mn-lt"/>
                <a:ea typeface="+mj-ea"/>
                <a:cs typeface="+mj-cs"/>
              </a:rPr>
              <a:t>Z peak </a:t>
            </a:r>
            <a:r>
              <a:rPr lang="en-US" sz="2000" dirty="0" smtClean="0">
                <a:solidFill>
                  <a:srgbClr val="002060"/>
                </a:solidFill>
                <a:latin typeface="+mn-lt"/>
                <a:ea typeface="+mj-ea"/>
                <a:cs typeface="+mj-cs"/>
              </a:rPr>
              <a:t>backgrounds &lt; 1%</a:t>
            </a:r>
          </a:p>
          <a:p>
            <a:pPr marL="342900" indent="-342900" eaLnBrk="0" hangingPunct="0">
              <a:buSzPct val="150000"/>
              <a:buFont typeface="Arial"/>
              <a:buChar char="•"/>
              <a:defRPr/>
            </a:pPr>
            <a:r>
              <a:rPr lang="en-US" sz="2000" dirty="0">
                <a:solidFill>
                  <a:srgbClr val="002060"/>
                </a:solidFill>
                <a:latin typeface="+mn-lt"/>
                <a:ea typeface="+mj-ea"/>
                <a:cs typeface="+mj-cs"/>
              </a:rPr>
              <a:t>Observed line shape in excellent agreement with MC prediction</a:t>
            </a:r>
          </a:p>
        </p:txBody>
      </p:sp>
      <p:pic>
        <p:nvPicPr>
          <p:cNvPr id="3" name="Picture 2"/>
          <p:cNvPicPr>
            <a:picLocks noChangeAspect="1"/>
          </p:cNvPicPr>
          <p:nvPr/>
        </p:nvPicPr>
        <p:blipFill>
          <a:blip r:embed="rId5"/>
          <a:stretch>
            <a:fillRect/>
          </a:stretch>
        </p:blipFill>
        <p:spPr>
          <a:xfrm>
            <a:off x="1295400" y="5562340"/>
            <a:ext cx="2346714" cy="1439701"/>
          </a:xfrm>
          <a:prstGeom prst="rect">
            <a:avLst/>
          </a:prstGeom>
          <a:ln w="22225">
            <a:solidFill>
              <a:schemeClr val="accent6"/>
            </a:solidFill>
          </a:ln>
        </p:spPr>
      </p:pic>
    </p:spTree>
    <p:extLst>
      <p:ext uri="{BB962C8B-B14F-4D97-AF65-F5344CB8AC3E}">
        <p14:creationId xmlns:p14="http://schemas.microsoft.com/office/powerpoint/2010/main" val="22586065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Benchmark measurements – </a:t>
            </a:r>
            <a:r>
              <a:rPr lang="en-US" spc="300" dirty="0"/>
              <a:t>W</a:t>
            </a:r>
            <a:r>
              <a:rPr lang="en-US" spc="300" baseline="30000" dirty="0" smtClean="0"/>
              <a:t>±</a:t>
            </a:r>
            <a:r>
              <a:rPr lang="en-US" spc="300" dirty="0" smtClean="0"/>
              <a:t>,</a:t>
            </a:r>
            <a:r>
              <a:rPr lang="en-US" spc="300" baseline="30000" dirty="0" smtClean="0"/>
              <a:t> </a:t>
            </a:r>
            <a:r>
              <a:rPr lang="en-US" spc="300" dirty="0" smtClean="0"/>
              <a:t>Z</a:t>
            </a:r>
            <a:r>
              <a:rPr lang="en-US" spc="300" baseline="30000" dirty="0" smtClean="0"/>
              <a:t>0</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25</a:t>
            </a:fld>
            <a:endParaRPr lang="en-US">
              <a:latin typeface="Times" charset="0"/>
            </a:endParaRPr>
          </a:p>
        </p:txBody>
      </p:sp>
      <p:pic>
        <p:nvPicPr>
          <p:cNvPr id="8" name="Picture 7" descr="fig_17.png"/>
          <p:cNvPicPr preferRelativeResize="0">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3175" y="812800"/>
            <a:ext cx="4398645" cy="421957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https://atlas.web.cern.ch/Atlas/GROUPS/PHYSICS/PAPERS/STDM-2011-06/fig_16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75" y="790575"/>
            <a:ext cx="44989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3"/>
          <p:cNvSpPr txBox="1">
            <a:spLocks noChangeArrowheads="1"/>
          </p:cNvSpPr>
          <p:nvPr/>
        </p:nvSpPr>
        <p:spPr bwMode="auto">
          <a:xfrm>
            <a:off x="1011237" y="5429190"/>
            <a:ext cx="7675563" cy="707886"/>
          </a:xfrm>
          <a:prstGeom prst="rect">
            <a:avLst/>
          </a:prstGeom>
          <a:noFill/>
          <a:ln w="9525">
            <a:noFill/>
            <a:miter lim="800000"/>
            <a:headEnd/>
            <a:tailEnd/>
          </a:ln>
        </p:spPr>
        <p:txBody>
          <a:bodyPr wrap="square">
            <a:spAutoFit/>
          </a:bodyPr>
          <a:lstStyle/>
          <a:p>
            <a:pPr>
              <a:defRPr/>
            </a:pPr>
            <a:r>
              <a:rPr lang="en-US" sz="2000" b="1" i="1" dirty="0" smtClean="0">
                <a:solidFill>
                  <a:schemeClr val="accent4">
                    <a:lumMod val="50000"/>
                  </a:schemeClr>
                </a:solidFill>
                <a:latin typeface="Arial" pitchFamily="34" charset="0"/>
                <a:ea typeface="+mn-ea"/>
                <a:cs typeface="+mn-cs"/>
              </a:rPr>
              <a:t>W, Z production in excellent agreement with </a:t>
            </a:r>
            <a:r>
              <a:rPr lang="en-US" sz="2000" b="1" i="1" dirty="0">
                <a:solidFill>
                  <a:schemeClr val="accent4">
                    <a:lumMod val="50000"/>
                  </a:schemeClr>
                </a:solidFill>
                <a:latin typeface="Arial" pitchFamily="34" charset="0"/>
                <a:ea typeface="+mn-ea"/>
                <a:cs typeface="+mn-cs"/>
              </a:rPr>
              <a:t>SM </a:t>
            </a:r>
            <a:r>
              <a:rPr lang="en-US" sz="2000" b="1" i="1" dirty="0" smtClean="0">
                <a:solidFill>
                  <a:schemeClr val="accent4">
                    <a:lumMod val="50000"/>
                  </a:schemeClr>
                </a:solidFill>
                <a:latin typeface="Arial" pitchFamily="34" charset="0"/>
                <a:ea typeface="+mn-ea"/>
              </a:rPr>
              <a:t>expectations</a:t>
            </a:r>
          </a:p>
          <a:p>
            <a:pPr marL="342900" indent="233363">
              <a:buFont typeface="Arial"/>
              <a:buChar char="•"/>
              <a:defRPr/>
            </a:pPr>
            <a:r>
              <a:rPr lang="en-US" sz="2000" dirty="0" smtClean="0">
                <a:solidFill>
                  <a:schemeClr val="accent4">
                    <a:lumMod val="50000"/>
                  </a:schemeClr>
                </a:solidFill>
                <a:latin typeface="Arial" pitchFamily="34" charset="0"/>
                <a:ea typeface="+mn-ea"/>
              </a:rPr>
              <a:t>Phys. Rev. </a:t>
            </a:r>
            <a:r>
              <a:rPr lang="en-US" sz="2000" dirty="0">
                <a:solidFill>
                  <a:schemeClr val="accent4">
                    <a:lumMod val="50000"/>
                  </a:schemeClr>
                </a:solidFill>
                <a:latin typeface="Arial" pitchFamily="34" charset="0"/>
                <a:ea typeface="+mn-ea"/>
              </a:rPr>
              <a:t>D85 </a:t>
            </a:r>
            <a:r>
              <a:rPr lang="en-US" sz="2000" dirty="0" smtClean="0">
                <a:solidFill>
                  <a:schemeClr val="accent4">
                    <a:lumMod val="50000"/>
                  </a:schemeClr>
                </a:solidFill>
                <a:latin typeface="Arial" pitchFamily="34" charset="0"/>
                <a:ea typeface="+mn-ea"/>
              </a:rPr>
              <a:t>072004 </a:t>
            </a:r>
            <a:r>
              <a:rPr lang="en-US" sz="2000" dirty="0" smtClean="0">
                <a:solidFill>
                  <a:schemeClr val="accent4">
                    <a:lumMod val="50000"/>
                  </a:schemeClr>
                </a:solidFill>
                <a:latin typeface="Arial" pitchFamily="34" charset="0"/>
              </a:rPr>
              <a:t>(</a:t>
            </a:r>
            <a:r>
              <a:rPr lang="en-US" sz="2000" dirty="0">
                <a:solidFill>
                  <a:schemeClr val="accent4">
                    <a:lumMod val="50000"/>
                  </a:schemeClr>
                </a:solidFill>
                <a:latin typeface="Arial" pitchFamily="34" charset="0"/>
              </a:rPr>
              <a:t>2012) </a:t>
            </a:r>
            <a:endParaRPr lang="en-US" sz="2000" dirty="0">
              <a:solidFill>
                <a:schemeClr val="accent4">
                  <a:lumMod val="50000"/>
                </a:schemeClr>
              </a:solidFill>
              <a:latin typeface="Arial" pitchFamily="34" charset="0"/>
              <a:ea typeface="+mn-ea"/>
            </a:endParaRPr>
          </a:p>
        </p:txBody>
      </p:sp>
    </p:spTree>
    <p:extLst>
      <p:ext uri="{BB962C8B-B14F-4D97-AF65-F5344CB8AC3E}">
        <p14:creationId xmlns:p14="http://schemas.microsoft.com/office/powerpoint/2010/main" val="38069155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measurements – jet physics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26</a:t>
            </a:fld>
            <a:endParaRPr lang="en-US">
              <a:latin typeface="Times" charset="0"/>
            </a:endParaRPr>
          </a:p>
        </p:txBody>
      </p:sp>
      <p:pic>
        <p:nvPicPr>
          <p:cNvPr id="7" name="Picture 1" descr="j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19150"/>
            <a:ext cx="8991600" cy="470185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6"/>
          <p:cNvSpPr txBox="1">
            <a:spLocks noChangeArrowheads="1"/>
          </p:cNvSpPr>
          <p:nvPr/>
        </p:nvSpPr>
        <p:spPr bwMode="auto">
          <a:xfrm>
            <a:off x="609600" y="5600700"/>
            <a:ext cx="4075155" cy="1477328"/>
          </a:xfrm>
          <a:prstGeom prst="rect">
            <a:avLst/>
          </a:prstGeom>
          <a:solidFill>
            <a:srgbClr val="FFFFCC"/>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smtClean="0">
                <a:latin typeface="+mn-lt"/>
                <a:cs typeface="Arial" charset="0"/>
              </a:rPr>
              <a:t>gg</a:t>
            </a:r>
            <a:r>
              <a:rPr lang="en-US" sz="1800" dirty="0" err="1">
                <a:latin typeface="+mn-lt"/>
                <a:cs typeface="Arial" charset="0"/>
              </a:rPr>
              <a:t>+</a:t>
            </a:r>
            <a:r>
              <a:rPr lang="en-US" sz="1800" dirty="0" err="1" smtClean="0">
                <a:latin typeface="+mn-lt"/>
                <a:cs typeface="Arial" charset="0"/>
              </a:rPr>
              <a:t>gq</a:t>
            </a:r>
            <a:r>
              <a:rPr lang="en-US" sz="1800" dirty="0" err="1">
                <a:latin typeface="+mn-lt"/>
                <a:cs typeface="Arial" charset="0"/>
              </a:rPr>
              <a:t>+</a:t>
            </a:r>
            <a:r>
              <a:rPr lang="en-US" sz="1800" dirty="0" err="1" smtClean="0">
                <a:latin typeface="+mn-lt"/>
                <a:cs typeface="Arial" charset="0"/>
              </a:rPr>
              <a:t>qq</a:t>
            </a:r>
            <a:r>
              <a:rPr lang="en-US" sz="1800" dirty="0" smtClean="0">
                <a:latin typeface="+mn-lt"/>
                <a:cs typeface="Arial" charset="0"/>
              </a:rPr>
              <a:t> scattering</a:t>
            </a:r>
          </a:p>
          <a:p>
            <a:pPr marL="338138" indent="-219075" eaLnBrk="1" hangingPunct="1">
              <a:buFont typeface="Arial"/>
              <a:buChar char="•"/>
            </a:pPr>
            <a:r>
              <a:rPr lang="en-US" sz="1800" dirty="0" smtClean="0">
                <a:latin typeface="+mn-lt"/>
                <a:cs typeface="Arial" charset="0"/>
              </a:rPr>
              <a:t>agrees well with SM at ~10% level</a:t>
            </a:r>
          </a:p>
          <a:p>
            <a:pPr marL="338138" indent="-219075" eaLnBrk="1" hangingPunct="1">
              <a:buFont typeface="Arial"/>
              <a:buChar char="•"/>
            </a:pPr>
            <a:r>
              <a:rPr lang="en-US" sz="1800" dirty="0" smtClean="0">
                <a:latin typeface="+mn-lt"/>
                <a:cs typeface="Arial" charset="0"/>
              </a:rPr>
              <a:t>consistent with point-like scattering</a:t>
            </a:r>
          </a:p>
          <a:p>
            <a:pPr marL="338138" indent="-219075" eaLnBrk="1" hangingPunct="1">
              <a:buFont typeface="Arial"/>
              <a:buChar char="•"/>
            </a:pPr>
            <a:r>
              <a:rPr lang="en-US" sz="1800" dirty="0" smtClean="0">
                <a:latin typeface="+mn-lt"/>
                <a:cs typeface="Arial" charset="0"/>
              </a:rPr>
              <a:t>no excited quarks or gluons</a:t>
            </a:r>
          </a:p>
          <a:p>
            <a:pPr marL="338138" indent="-219075" eaLnBrk="1" hangingPunct="1">
              <a:buFont typeface="Arial"/>
              <a:buChar char="•"/>
            </a:pPr>
            <a:r>
              <a:rPr lang="en-US" sz="1800" dirty="0" smtClean="0">
                <a:latin typeface="+mn-lt"/>
                <a:cs typeface="Arial" charset="0"/>
              </a:rPr>
              <a:t>no sign of contact interaction</a:t>
            </a:r>
          </a:p>
        </p:txBody>
      </p:sp>
      <p:sp>
        <p:nvSpPr>
          <p:cNvPr id="9" name="Rectangle 8"/>
          <p:cNvSpPr/>
          <p:nvPr/>
        </p:nvSpPr>
        <p:spPr>
          <a:xfrm>
            <a:off x="5638800" y="5600700"/>
            <a:ext cx="3886200" cy="400110"/>
          </a:xfrm>
          <a:prstGeom prst="rect">
            <a:avLst/>
          </a:prstGeom>
          <a:solidFill>
            <a:srgbClr val="FF6666"/>
          </a:solidFill>
        </p:spPr>
        <p:txBody>
          <a:bodyPr wrap="square">
            <a:spAutoFit/>
          </a:bodyPr>
          <a:lstStyle/>
          <a:p>
            <a:pPr eaLnBrk="1" hangingPunct="1"/>
            <a:r>
              <a:rPr lang="en-US" sz="2000" b="1" dirty="0">
                <a:latin typeface="+mn-lt"/>
                <a:cs typeface="Arial" charset="0"/>
              </a:rPr>
              <a:t>Multi-jet final state: </a:t>
            </a:r>
            <a:r>
              <a:rPr lang="en-US" sz="2000" b="1" dirty="0" err="1">
                <a:latin typeface="+mn-lt"/>
                <a:cs typeface="Arial" charset="0"/>
              </a:rPr>
              <a:t>M</a:t>
            </a:r>
            <a:r>
              <a:rPr lang="en-US" sz="2000" b="1" baseline="-25000" dirty="0" err="1">
                <a:latin typeface="+mn-lt"/>
                <a:cs typeface="Arial" charset="0"/>
              </a:rPr>
              <a:t>jj</a:t>
            </a:r>
            <a:r>
              <a:rPr lang="en-US" sz="2000" b="1" dirty="0">
                <a:latin typeface="+mn-lt"/>
                <a:cs typeface="Arial" charset="0"/>
              </a:rPr>
              <a:t> ~ 4 </a:t>
            </a:r>
            <a:r>
              <a:rPr lang="en-US" sz="2000" b="1" dirty="0" err="1" smtClean="0">
                <a:latin typeface="+mn-lt"/>
                <a:cs typeface="Arial" charset="0"/>
              </a:rPr>
              <a:t>TeV</a:t>
            </a:r>
            <a:endParaRPr lang="en-US" sz="2000" b="1" dirty="0" smtClean="0">
              <a:latin typeface="+mn-lt"/>
              <a:cs typeface="Arial" charset="0"/>
            </a:endParaRPr>
          </a:p>
        </p:txBody>
      </p:sp>
    </p:spTree>
    <p:extLst>
      <p:ext uri="{BB962C8B-B14F-4D97-AF65-F5344CB8AC3E}">
        <p14:creationId xmlns:p14="http://schemas.microsoft.com/office/powerpoint/2010/main" val="5284778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Benchmark measurements – top quark</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27</a:t>
            </a:fld>
            <a:endParaRPr lang="en-US">
              <a:latin typeface="Times" charset="0"/>
            </a:endParaRPr>
          </a:p>
        </p:txBody>
      </p:sp>
      <p:pic>
        <p:nvPicPr>
          <p:cNvPr id="9" name="Picture 7" descr="ttbar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47900"/>
            <a:ext cx="3048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9"/>
          <p:cNvGraphicFramePr>
            <a:graphicFrameLocks noChangeAspect="1"/>
          </p:cNvGraphicFramePr>
          <p:nvPr>
            <p:extLst>
              <p:ext uri="{D42A27DB-BD31-4B8C-83A1-F6EECF244321}">
                <p14:modId xmlns:p14="http://schemas.microsoft.com/office/powerpoint/2010/main" val="2076766112"/>
              </p:ext>
            </p:extLst>
          </p:nvPr>
        </p:nvGraphicFramePr>
        <p:xfrm>
          <a:off x="7518452" y="723900"/>
          <a:ext cx="1777948" cy="1219200"/>
        </p:xfrm>
        <a:graphic>
          <a:graphicData uri="http://schemas.openxmlformats.org/presentationml/2006/ole">
            <mc:AlternateContent xmlns:mc="http://schemas.openxmlformats.org/markup-compatibility/2006">
              <mc:Choice xmlns:v="urn:schemas-microsoft-com:vml" Requires="v">
                <p:oleObj spid="_x0000_s18197" name="Equation" r:id="rId4" imgW="685800" imgH="469900" progId="Equation.DSMT4">
                  <p:embed/>
                </p:oleObj>
              </mc:Choice>
              <mc:Fallback>
                <p:oleObj name="Equation" r:id="rId4" imgW="685800" imgH="469900" progId="Equation.DSMT4">
                  <p:embed/>
                  <p:pic>
                    <p:nvPicPr>
                      <p:cNvPr id="0" name=""/>
                      <p:cNvPicPr/>
                      <p:nvPr/>
                    </p:nvPicPr>
                    <p:blipFill>
                      <a:blip r:embed="rId5"/>
                      <a:stretch>
                        <a:fillRect/>
                      </a:stretch>
                    </p:blipFill>
                    <p:spPr>
                      <a:xfrm>
                        <a:off x="7518452" y="723900"/>
                        <a:ext cx="1777948" cy="1219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659223157"/>
              </p:ext>
            </p:extLst>
          </p:nvPr>
        </p:nvGraphicFramePr>
        <p:xfrm>
          <a:off x="7620000" y="5448300"/>
          <a:ext cx="1752600" cy="1126671"/>
        </p:xfrm>
        <a:graphic>
          <a:graphicData uri="http://schemas.openxmlformats.org/presentationml/2006/ole">
            <mc:AlternateContent xmlns:mc="http://schemas.openxmlformats.org/markup-compatibility/2006">
              <mc:Choice xmlns:v="urn:schemas-microsoft-com:vml" Requires="v">
                <p:oleObj spid="_x0000_s18198" name="Equation" r:id="rId6" imgW="711200" imgH="457200" progId="Equation.DSMT4">
                  <p:embed/>
                </p:oleObj>
              </mc:Choice>
              <mc:Fallback>
                <p:oleObj name="Equation" r:id="rId6" imgW="711200" imgH="457200" progId="Equation.DSMT4">
                  <p:embed/>
                  <p:pic>
                    <p:nvPicPr>
                      <p:cNvPr id="0" name=""/>
                      <p:cNvPicPr/>
                      <p:nvPr/>
                    </p:nvPicPr>
                    <p:blipFill>
                      <a:blip r:embed="rId7"/>
                      <a:stretch>
                        <a:fillRect/>
                      </a:stretch>
                    </p:blipFill>
                    <p:spPr>
                      <a:xfrm>
                        <a:off x="7620000" y="5448300"/>
                        <a:ext cx="1752600" cy="1126671"/>
                      </a:xfrm>
                      <a:prstGeom prst="rect">
                        <a:avLst/>
                      </a:prstGeom>
                    </p:spPr>
                  </p:pic>
                </p:oleObj>
              </mc:Fallback>
            </mc:AlternateContent>
          </a:graphicData>
        </a:graphic>
      </p:graphicFrame>
      <p:pic>
        <p:nvPicPr>
          <p:cNvPr id="12" name="Picture 4" descr="fig_0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562101"/>
            <a:ext cx="6553200" cy="443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06039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61956"/>
            <a:ext cx="10058400" cy="6538944"/>
          </a:xfrm>
          <a:prstGeom prst="rect">
            <a:avLst/>
          </a:prstGeom>
          <a:solidFill>
            <a:srgbClr val="09333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Benchmark measurements - summary</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28</a:t>
            </a:fld>
            <a:endParaRPr lang="en-US">
              <a:latin typeface="Times" charset="0"/>
            </a:endParaRPr>
          </a:p>
        </p:txBody>
      </p:sp>
      <p:pic>
        <p:nvPicPr>
          <p:cNvPr id="7" name="Picture 6" descr="sm.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539" y="891786"/>
            <a:ext cx="7996491" cy="5402072"/>
          </a:xfrm>
          <a:prstGeom prst="rect">
            <a:avLst/>
          </a:prstGeom>
          <a:ln>
            <a:solidFill>
              <a:srgbClr val="000000"/>
            </a:solidFill>
          </a:ln>
        </p:spPr>
      </p:pic>
      <p:sp>
        <p:nvSpPr>
          <p:cNvPr id="8" name="TextBox 6"/>
          <p:cNvSpPr txBox="1">
            <a:spLocks noChangeArrowheads="1"/>
          </p:cNvSpPr>
          <p:nvPr/>
        </p:nvSpPr>
        <p:spPr bwMode="auto">
          <a:xfrm>
            <a:off x="1765247" y="6438900"/>
            <a:ext cx="6718406" cy="584776"/>
          </a:xfrm>
          <a:prstGeom prst="rect">
            <a:avLst/>
          </a:prstGeom>
          <a:solidFill>
            <a:srgbClr val="FFFF00"/>
          </a:solidFill>
          <a:ln w="9525">
            <a:solidFill>
              <a:srgbClr val="00206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dirty="0">
                <a:solidFill>
                  <a:srgbClr val="002060"/>
                </a:solidFill>
              </a:rPr>
              <a:t>E</a:t>
            </a:r>
            <a:r>
              <a:rPr lang="en-US" sz="1600" b="1" dirty="0" smtClean="0">
                <a:solidFill>
                  <a:srgbClr val="002060"/>
                </a:solidFill>
              </a:rPr>
              <a:t>xcellent </a:t>
            </a:r>
            <a:r>
              <a:rPr lang="en-US" sz="1600" b="1" dirty="0">
                <a:solidFill>
                  <a:srgbClr val="002060"/>
                </a:solidFill>
              </a:rPr>
              <a:t>performance in measuring Standard Model physics gives</a:t>
            </a:r>
          </a:p>
          <a:p>
            <a:pPr algn="ctr" eaLnBrk="1" hangingPunct="1"/>
            <a:r>
              <a:rPr lang="en-US" sz="1600" b="1" dirty="0">
                <a:solidFill>
                  <a:srgbClr val="002060"/>
                </a:solidFill>
              </a:rPr>
              <a:t>confidence </a:t>
            </a:r>
            <a:r>
              <a:rPr lang="en-US" sz="1600" b="1" dirty="0" smtClean="0">
                <a:solidFill>
                  <a:srgbClr val="002060"/>
                </a:solidFill>
              </a:rPr>
              <a:t>in the capability to </a:t>
            </a:r>
            <a:r>
              <a:rPr lang="en-US" sz="1600" b="1" dirty="0">
                <a:solidFill>
                  <a:srgbClr val="002060"/>
                </a:solidFill>
              </a:rPr>
              <a:t>search for New Physics</a:t>
            </a:r>
          </a:p>
        </p:txBody>
      </p:sp>
    </p:spTree>
    <p:extLst>
      <p:ext uri="{BB962C8B-B14F-4D97-AF65-F5344CB8AC3E}">
        <p14:creationId xmlns:p14="http://schemas.microsoft.com/office/powerpoint/2010/main" val="3667384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647700"/>
            <a:ext cx="10058400" cy="6477000"/>
          </a:xfrm>
          <a:prstGeom prst="rect">
            <a:avLst/>
          </a:prstGeom>
          <a:solidFill>
            <a:srgbClr val="042037"/>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sz="2800" dirty="0" smtClean="0"/>
              <a:t>Most New Physics searches are negative - SUSY</a:t>
            </a:r>
            <a:endParaRPr lang="en-US" sz="28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29</a:t>
            </a:fld>
            <a:endParaRPr lang="en-US">
              <a:latin typeface="Times" charset="0"/>
            </a:endParaRPr>
          </a:p>
        </p:txBody>
      </p:sp>
      <p:grpSp>
        <p:nvGrpSpPr>
          <p:cNvPr id="7" name="Group 6"/>
          <p:cNvGrpSpPr/>
          <p:nvPr/>
        </p:nvGrpSpPr>
        <p:grpSpPr>
          <a:xfrm>
            <a:off x="762000" y="855209"/>
            <a:ext cx="8458200" cy="6117091"/>
            <a:chOff x="0" y="76200"/>
            <a:chExt cx="9090025" cy="6858000"/>
          </a:xfrm>
        </p:grpSpPr>
        <p:pic>
          <p:nvPicPr>
            <p:cNvPr id="8" name="Picture 6" descr="AtlasSearches_susy_susy1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90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p:cNvSpPr txBox="1">
              <a:spLocks noChangeArrowheads="1"/>
            </p:cNvSpPr>
            <p:nvPr/>
          </p:nvSpPr>
          <p:spPr bwMode="auto">
            <a:xfrm>
              <a:off x="0" y="76200"/>
              <a:ext cx="2715420" cy="44857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C00000"/>
                  </a:solidFill>
                </a:rPr>
                <a:t>ATLAS SUSY </a:t>
              </a:r>
              <a:r>
                <a:rPr lang="en-US" sz="2000" b="1" dirty="0" smtClean="0">
                  <a:solidFill>
                    <a:srgbClr val="C00000"/>
                  </a:solidFill>
                </a:rPr>
                <a:t>limits </a:t>
              </a:r>
              <a:endParaRPr lang="en-US" sz="2000" b="1" dirty="0">
                <a:solidFill>
                  <a:srgbClr val="C00000"/>
                </a:solidFill>
              </a:endParaRPr>
            </a:p>
          </p:txBody>
        </p:sp>
      </p:grpSp>
      <p:sp>
        <p:nvSpPr>
          <p:cNvPr id="3" name="TextBox 2"/>
          <p:cNvSpPr txBox="1"/>
          <p:nvPr/>
        </p:nvSpPr>
        <p:spPr>
          <a:xfrm>
            <a:off x="6372561" y="3390900"/>
            <a:ext cx="3533439" cy="738664"/>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41 Signature-based searches.</a:t>
            </a:r>
          </a:p>
          <a:p>
            <a:r>
              <a:rPr lang="en-US" sz="1400" dirty="0" smtClean="0">
                <a:solidFill>
                  <a:srgbClr val="0000FF"/>
                </a:solidFill>
                <a:latin typeface="Comic Sans MS"/>
                <a:cs typeface="Comic Sans MS"/>
              </a:rPr>
              <a:t>Backgrounds agree well with predictions</a:t>
            </a:r>
          </a:p>
          <a:p>
            <a:r>
              <a:rPr lang="en-US" sz="1400" dirty="0" smtClean="0">
                <a:solidFill>
                  <a:srgbClr val="0000FF"/>
                </a:solidFill>
                <a:latin typeface="Comic Sans MS"/>
                <a:cs typeface="Comic Sans MS"/>
              </a:rPr>
              <a:t>No new discoveries here yet.</a:t>
            </a:r>
          </a:p>
        </p:txBody>
      </p:sp>
    </p:spTree>
    <p:extLst>
      <p:ext uri="{BB962C8B-B14F-4D97-AF65-F5344CB8AC3E}">
        <p14:creationId xmlns:p14="http://schemas.microsoft.com/office/powerpoint/2010/main" val="30014898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754380" y="167640"/>
            <a:ext cx="8549640" cy="419100"/>
          </a:xfrm>
        </p:spPr>
        <p:txBody>
          <a:bodyPr/>
          <a:lstStyle/>
          <a:p>
            <a:r>
              <a:rPr lang="en-US" dirty="0"/>
              <a:t>Introduction</a:t>
            </a:r>
          </a:p>
        </p:txBody>
      </p:sp>
      <p:sp>
        <p:nvSpPr>
          <p:cNvPr id="4" name="Date Placeholder 3"/>
          <p:cNvSpPr>
            <a:spLocks noGrp="1"/>
          </p:cNvSpPr>
          <p:nvPr>
            <p:ph type="dt" sz="half" idx="10"/>
          </p:nvPr>
        </p:nvSpPr>
        <p:spPr>
          <a:xfrm>
            <a:off x="754380" y="7196963"/>
            <a:ext cx="2095500" cy="251460"/>
          </a:xfrm>
        </p:spPr>
        <p:txBody>
          <a:bodyPr/>
          <a:lstStyle/>
          <a:p>
            <a:r>
              <a:rPr lang="en-US" smtClean="0"/>
              <a:t>November 1, 2012</a:t>
            </a:r>
            <a:endParaRPr lang="en-US" dirty="0"/>
          </a:p>
        </p:txBody>
      </p:sp>
      <p:sp>
        <p:nvSpPr>
          <p:cNvPr id="5" name="Footer Placeholder 4"/>
          <p:cNvSpPr>
            <a:spLocks noGrp="1"/>
          </p:cNvSpPr>
          <p:nvPr>
            <p:ph type="ftr" sz="quarter" idx="11"/>
          </p:nvPr>
        </p:nvSpPr>
        <p:spPr>
          <a:xfrm>
            <a:off x="7208520" y="7196963"/>
            <a:ext cx="2095500" cy="251460"/>
          </a:xfrm>
        </p:spPr>
        <p:txBody>
          <a:bodyPr/>
          <a:lstStyle/>
          <a:p>
            <a:r>
              <a:rPr lang="en-US" dirty="0"/>
              <a:t>J. Pilcher</a:t>
            </a:r>
          </a:p>
        </p:txBody>
      </p:sp>
      <p:sp>
        <p:nvSpPr>
          <p:cNvPr id="6" name="Slide Number Placeholder 5"/>
          <p:cNvSpPr>
            <a:spLocks noGrp="1"/>
          </p:cNvSpPr>
          <p:nvPr>
            <p:ph type="sldNum" sz="quarter" idx="12"/>
          </p:nvPr>
        </p:nvSpPr>
        <p:spPr>
          <a:xfrm>
            <a:off x="3855720" y="7196963"/>
            <a:ext cx="2095500" cy="251460"/>
          </a:xfrm>
        </p:spPr>
        <p:txBody>
          <a:bodyPr/>
          <a:lstStyle/>
          <a:p>
            <a:fld id="{2CDF1DD5-EBCF-9042-8F37-4ACAEBCC3CE1}" type="slidenum">
              <a:rPr lang="en-US"/>
              <a:pPr/>
              <a:t>3</a:t>
            </a:fld>
            <a:endParaRPr lang="en-US" dirty="0"/>
          </a:p>
        </p:txBody>
      </p:sp>
      <p:sp>
        <p:nvSpPr>
          <p:cNvPr id="7" name="Content Placeholder 6"/>
          <p:cNvSpPr>
            <a:spLocks noGrp="1"/>
          </p:cNvSpPr>
          <p:nvPr>
            <p:ph idx="1"/>
          </p:nvPr>
        </p:nvSpPr>
        <p:spPr>
          <a:xfrm>
            <a:off x="502920" y="800100"/>
            <a:ext cx="9136380" cy="1524000"/>
          </a:xfrm>
        </p:spPr>
        <p:txBody>
          <a:bodyPr/>
          <a:lstStyle/>
          <a:p>
            <a:r>
              <a:rPr lang="en-US" dirty="0" smtClean="0"/>
              <a:t>Standard Model of particle physics</a:t>
            </a:r>
          </a:p>
          <a:p>
            <a:pPr lvl="1"/>
            <a:r>
              <a:rPr lang="en-US" dirty="0" smtClean="0"/>
              <a:t>dating from discovery of the electron in late 19</a:t>
            </a:r>
            <a:r>
              <a:rPr lang="en-US" baseline="30000" dirty="0" smtClean="0"/>
              <a:t>th</a:t>
            </a:r>
            <a:r>
              <a:rPr lang="en-US" dirty="0" smtClean="0"/>
              <a:t> century</a:t>
            </a:r>
          </a:p>
          <a:p>
            <a:pPr lvl="1"/>
            <a:r>
              <a:rPr lang="en-US" dirty="0" smtClean="0"/>
              <a:t>bound states of the constituents (atoms, p, n, π, … )</a:t>
            </a:r>
          </a:p>
          <a:p>
            <a:pPr lvl="1"/>
            <a:r>
              <a:rPr lang="en-US" dirty="0" smtClean="0"/>
              <a:t>constituents from decays and scattering experiments</a:t>
            </a:r>
            <a:endParaRPr lang="en-US" dirty="0"/>
          </a:p>
        </p:txBody>
      </p:sp>
      <p:pic>
        <p:nvPicPr>
          <p:cNvPr id="9" name="Picture 8"/>
          <p:cNvPicPr>
            <a:picLocks noChangeAspect="1"/>
          </p:cNvPicPr>
          <p:nvPr/>
        </p:nvPicPr>
        <p:blipFill>
          <a:blip r:embed="rId3"/>
          <a:stretch>
            <a:fillRect/>
          </a:stretch>
        </p:blipFill>
        <p:spPr>
          <a:xfrm>
            <a:off x="152400" y="2290064"/>
            <a:ext cx="4419600" cy="4758436"/>
          </a:xfrm>
          <a:prstGeom prst="rect">
            <a:avLst/>
          </a:prstGeom>
        </p:spPr>
      </p:pic>
      <p:pic>
        <p:nvPicPr>
          <p:cNvPr id="15" name="Picture 14"/>
          <p:cNvPicPr>
            <a:picLocks noChangeAspect="1"/>
          </p:cNvPicPr>
          <p:nvPr/>
        </p:nvPicPr>
        <p:blipFill>
          <a:blip r:embed="rId4"/>
          <a:stretch>
            <a:fillRect/>
          </a:stretch>
        </p:blipFill>
        <p:spPr>
          <a:xfrm>
            <a:off x="5334000" y="2543492"/>
            <a:ext cx="2779424" cy="45050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17958"/>
            <a:ext cx="10058400" cy="6553200"/>
          </a:xfrm>
          <a:prstGeom prst="rect">
            <a:avLst/>
          </a:prstGeom>
          <a:solidFill>
            <a:srgbClr val="8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sz="2400" smtClean="0"/>
              <a:t>Most New </a:t>
            </a:r>
            <a:r>
              <a:rPr lang="en-US" sz="2400" dirty="0"/>
              <a:t>Physics searches </a:t>
            </a:r>
            <a:r>
              <a:rPr lang="en-US" sz="2400" dirty="0" smtClean="0"/>
              <a:t>are negative – heavy W, Z</a:t>
            </a:r>
            <a:endParaRPr lang="en-US" sz="24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30</a:t>
            </a:fld>
            <a:endParaRPr lang="en-US">
              <a:latin typeface="Times" charset="0"/>
            </a:endParaRPr>
          </a:p>
        </p:txBody>
      </p:sp>
      <p:sp>
        <p:nvSpPr>
          <p:cNvPr id="7" name="TextBox 7"/>
          <p:cNvSpPr txBox="1">
            <a:spLocks noChangeArrowheads="1"/>
          </p:cNvSpPr>
          <p:nvPr/>
        </p:nvSpPr>
        <p:spPr bwMode="auto">
          <a:xfrm>
            <a:off x="1520023" y="876300"/>
            <a:ext cx="7083715" cy="707886"/>
          </a:xfrm>
          <a:prstGeom prst="rect">
            <a:avLst/>
          </a:prstGeom>
          <a:solidFill>
            <a:srgbClr val="FFCC66"/>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FF"/>
                </a:solidFill>
              </a:rPr>
              <a:t>S</a:t>
            </a:r>
            <a:r>
              <a:rPr lang="en-US" sz="2000" dirty="0" smtClean="0">
                <a:solidFill>
                  <a:srgbClr val="0000FF"/>
                </a:solidFill>
              </a:rPr>
              <a:t>traight</a:t>
            </a:r>
            <a:r>
              <a:rPr lang="en-US" sz="2000" dirty="0">
                <a:solidFill>
                  <a:srgbClr val="0000FF"/>
                </a:solidFill>
              </a:rPr>
              <a:t>-</a:t>
            </a:r>
            <a:r>
              <a:rPr lang="en-US" sz="2000" dirty="0" smtClean="0">
                <a:solidFill>
                  <a:srgbClr val="0000FF"/>
                </a:solidFill>
              </a:rPr>
              <a:t>forward searches, similar to normal W </a:t>
            </a:r>
            <a:r>
              <a:rPr lang="en-US" sz="2000" dirty="0">
                <a:solidFill>
                  <a:srgbClr val="0000FF"/>
                </a:solidFill>
              </a:rPr>
              <a:t>and Z </a:t>
            </a:r>
            <a:r>
              <a:rPr lang="en-US" sz="2000" dirty="0" smtClean="0">
                <a:solidFill>
                  <a:srgbClr val="0000FF"/>
                </a:solidFill>
              </a:rPr>
              <a:t>bosons</a:t>
            </a:r>
          </a:p>
          <a:p>
            <a:pPr marL="458788" indent="-228600" eaLnBrk="1" hangingPunct="1">
              <a:buFont typeface="Arial"/>
              <a:buChar char="•"/>
            </a:pPr>
            <a:r>
              <a:rPr lang="en-US" sz="2000" dirty="0" smtClean="0">
                <a:solidFill>
                  <a:srgbClr val="0000FF"/>
                </a:solidFill>
              </a:rPr>
              <a:t>backgrounds agree </a:t>
            </a:r>
            <a:r>
              <a:rPr lang="en-US" sz="2000" i="1" dirty="0" smtClean="0">
                <a:solidFill>
                  <a:srgbClr val="0000FF"/>
                </a:solidFill>
              </a:rPr>
              <a:t>very</a:t>
            </a:r>
            <a:r>
              <a:rPr lang="en-US" sz="2000" dirty="0" smtClean="0">
                <a:solidFill>
                  <a:srgbClr val="0000FF"/>
                </a:solidFill>
              </a:rPr>
              <a:t> well with expectations</a:t>
            </a:r>
            <a:endParaRPr lang="en-US" sz="2000" dirty="0">
              <a:solidFill>
                <a:srgbClr val="0000FF"/>
              </a:solidFill>
            </a:endParaRPr>
          </a:p>
        </p:txBody>
      </p:sp>
      <p:sp>
        <p:nvSpPr>
          <p:cNvPr id="11" name="TextBox 10"/>
          <p:cNvSpPr txBox="1"/>
          <p:nvPr/>
        </p:nvSpPr>
        <p:spPr>
          <a:xfrm>
            <a:off x="1143000" y="5821859"/>
            <a:ext cx="3060428" cy="769441"/>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sz="2400" dirty="0" smtClean="0">
                <a:solidFill>
                  <a:srgbClr val="0000FF"/>
                </a:solidFill>
                <a:latin typeface="Comic Sans MS"/>
                <a:cs typeface="Comic Sans MS"/>
              </a:rPr>
              <a:t>M</a:t>
            </a:r>
            <a:r>
              <a:rPr lang="en-US" sz="2400" baseline="-25000" dirty="0" smtClean="0">
                <a:solidFill>
                  <a:srgbClr val="0000FF"/>
                </a:solidFill>
                <a:latin typeface="Comic Sans MS"/>
                <a:cs typeface="Comic Sans MS"/>
              </a:rPr>
              <a:t>W’ </a:t>
            </a:r>
            <a:r>
              <a:rPr lang="en-US" sz="2400" dirty="0" smtClean="0">
                <a:solidFill>
                  <a:srgbClr val="0000FF"/>
                </a:solidFill>
                <a:latin typeface="Comic Sans MS"/>
                <a:cs typeface="Comic Sans MS"/>
              </a:rPr>
              <a:t>&gt; 2.5 </a:t>
            </a:r>
            <a:r>
              <a:rPr lang="en-US" sz="2400" dirty="0" err="1" smtClean="0">
                <a:solidFill>
                  <a:srgbClr val="0000FF"/>
                </a:solidFill>
                <a:latin typeface="Comic Sans MS"/>
                <a:cs typeface="Comic Sans MS"/>
              </a:rPr>
              <a:t>TeV</a:t>
            </a:r>
            <a:endParaRPr lang="en-US" sz="2400" dirty="0" smtClean="0">
              <a:solidFill>
                <a:srgbClr val="0000FF"/>
              </a:solidFill>
              <a:latin typeface="Comic Sans MS"/>
              <a:cs typeface="Comic Sans MS"/>
            </a:endParaRPr>
          </a:p>
          <a:p>
            <a:pPr algn="ctr"/>
            <a:r>
              <a:rPr lang="en-US" sz="2000" dirty="0" smtClean="0">
                <a:solidFill>
                  <a:srgbClr val="0000FF"/>
                </a:solidFill>
                <a:latin typeface="Comic Sans MS"/>
                <a:cs typeface="Comic Sans MS"/>
              </a:rPr>
              <a:t>(assuming SM couplings)</a:t>
            </a:r>
          </a:p>
        </p:txBody>
      </p:sp>
      <p:pic>
        <p:nvPicPr>
          <p:cNvPr id="12" name="Picture 11"/>
          <p:cNvPicPr>
            <a:picLocks noChangeAspect="1"/>
          </p:cNvPicPr>
          <p:nvPr/>
        </p:nvPicPr>
        <p:blipFill>
          <a:blip r:embed="rId2"/>
          <a:stretch>
            <a:fillRect/>
          </a:stretch>
        </p:blipFill>
        <p:spPr>
          <a:xfrm>
            <a:off x="5040543" y="2019300"/>
            <a:ext cx="4849971" cy="3200400"/>
          </a:xfrm>
          <a:prstGeom prst="rect">
            <a:avLst/>
          </a:prstGeom>
        </p:spPr>
      </p:pic>
      <p:pic>
        <p:nvPicPr>
          <p:cNvPr id="14" name="Picture 13" descr="W' search 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019300"/>
            <a:ext cx="4724400" cy="3199594"/>
          </a:xfrm>
          <a:prstGeom prst="rect">
            <a:avLst/>
          </a:prstGeom>
        </p:spPr>
      </p:pic>
      <p:sp>
        <p:nvSpPr>
          <p:cNvPr id="15" name="TextBox 14"/>
          <p:cNvSpPr txBox="1"/>
          <p:nvPr/>
        </p:nvSpPr>
        <p:spPr>
          <a:xfrm>
            <a:off x="6096000" y="5821859"/>
            <a:ext cx="3060428" cy="769441"/>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sz="2400" dirty="0" smtClean="0">
                <a:solidFill>
                  <a:srgbClr val="0000FF"/>
                </a:solidFill>
                <a:latin typeface="Comic Sans MS"/>
                <a:cs typeface="Comic Sans MS"/>
              </a:rPr>
              <a:t>M</a:t>
            </a:r>
            <a:r>
              <a:rPr lang="en-US" sz="2400" baseline="-25000" dirty="0">
                <a:solidFill>
                  <a:srgbClr val="0000FF"/>
                </a:solidFill>
                <a:latin typeface="Comic Sans MS"/>
                <a:cs typeface="Comic Sans MS"/>
              </a:rPr>
              <a:t>Z</a:t>
            </a:r>
            <a:r>
              <a:rPr lang="en-US" sz="2400" baseline="-25000" dirty="0" smtClean="0">
                <a:solidFill>
                  <a:srgbClr val="0000FF"/>
                </a:solidFill>
                <a:latin typeface="Comic Sans MS"/>
                <a:cs typeface="Comic Sans MS"/>
              </a:rPr>
              <a:t>’ </a:t>
            </a:r>
            <a:r>
              <a:rPr lang="en-US" sz="2400" dirty="0" smtClean="0">
                <a:solidFill>
                  <a:srgbClr val="0000FF"/>
                </a:solidFill>
                <a:latin typeface="Comic Sans MS"/>
                <a:cs typeface="Comic Sans MS"/>
              </a:rPr>
              <a:t>&gt; 2.5 </a:t>
            </a:r>
            <a:r>
              <a:rPr lang="en-US" sz="2400" dirty="0" err="1" smtClean="0">
                <a:solidFill>
                  <a:srgbClr val="0000FF"/>
                </a:solidFill>
                <a:latin typeface="Comic Sans MS"/>
                <a:cs typeface="Comic Sans MS"/>
              </a:rPr>
              <a:t>TeV</a:t>
            </a:r>
            <a:endParaRPr lang="en-US" sz="2400" dirty="0" smtClean="0">
              <a:solidFill>
                <a:srgbClr val="0000FF"/>
              </a:solidFill>
              <a:latin typeface="Comic Sans MS"/>
              <a:cs typeface="Comic Sans MS"/>
            </a:endParaRPr>
          </a:p>
          <a:p>
            <a:pPr algn="ctr"/>
            <a:r>
              <a:rPr lang="en-US" sz="2000" dirty="0" smtClean="0">
                <a:solidFill>
                  <a:srgbClr val="0000FF"/>
                </a:solidFill>
                <a:latin typeface="Comic Sans MS"/>
                <a:cs typeface="Comic Sans MS"/>
              </a:rPr>
              <a:t>(assuming SM couplings)</a:t>
            </a:r>
          </a:p>
        </p:txBody>
      </p:sp>
      <p:pic>
        <p:nvPicPr>
          <p:cNvPr id="16" name="Picture 20" descr="formula.pn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067300"/>
            <a:ext cx="2711450" cy="498475"/>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09518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search for the Higgs</a:t>
            </a:r>
            <a:endParaRPr lang="en-US" dirty="0"/>
          </a:p>
        </p:txBody>
      </p:sp>
      <p:sp>
        <p:nvSpPr>
          <p:cNvPr id="3" name="Content Placeholder 2"/>
          <p:cNvSpPr>
            <a:spLocks noGrp="1"/>
          </p:cNvSpPr>
          <p:nvPr>
            <p:ph idx="1"/>
          </p:nvPr>
        </p:nvSpPr>
        <p:spPr>
          <a:xfrm>
            <a:off x="502920" y="723900"/>
            <a:ext cx="9136380" cy="1219200"/>
          </a:xfrm>
        </p:spPr>
        <p:txBody>
          <a:bodyPr/>
          <a:lstStyle/>
          <a:p>
            <a:r>
              <a:rPr lang="en-US" sz="2000" dirty="0" smtClean="0"/>
              <a:t>its properties are prescribed theoretically except for its mass</a:t>
            </a:r>
          </a:p>
          <a:p>
            <a:pPr lvl="1"/>
            <a:r>
              <a:rPr lang="en-US" sz="1800" dirty="0" smtClean="0"/>
              <a:t>charge zero boson with spin-parity 0</a:t>
            </a:r>
            <a:r>
              <a:rPr lang="en-US" sz="1800" baseline="30000" dirty="0" smtClean="0"/>
              <a:t>+</a:t>
            </a:r>
          </a:p>
          <a:p>
            <a:pPr lvl="1"/>
            <a:r>
              <a:rPr lang="en-US" sz="1800" dirty="0" smtClean="0"/>
              <a:t>M</a:t>
            </a:r>
            <a:r>
              <a:rPr lang="en-US" sz="1800" baseline="-25000" dirty="0" smtClean="0"/>
              <a:t>H</a:t>
            </a:r>
            <a:r>
              <a:rPr lang="en-US" sz="1800" dirty="0" smtClean="0"/>
              <a:t> ≾ 700 GeV to preserve unitarity in W</a:t>
            </a:r>
            <a:r>
              <a:rPr lang="en-US" sz="1800" baseline="30000" dirty="0" smtClean="0"/>
              <a:t>+</a:t>
            </a:r>
            <a:r>
              <a:rPr lang="en-US" sz="1800" dirty="0" smtClean="0"/>
              <a:t>W</a:t>
            </a:r>
            <a:r>
              <a:rPr lang="en-US" sz="1800" baseline="30000" dirty="0" smtClean="0"/>
              <a:t>-</a:t>
            </a:r>
            <a:r>
              <a:rPr lang="en-US" sz="1800" dirty="0" smtClean="0">
                <a:sym typeface="Wingdings"/>
              </a:rPr>
              <a:t> scattering</a:t>
            </a:r>
            <a:endParaRPr lang="en-US" sz="1800" dirty="0" smtClean="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31</a:t>
            </a:fld>
            <a:endParaRPr lang="en-US" dirty="0">
              <a:latin typeface="Times" charset="0"/>
            </a:endParaRPr>
          </a:p>
        </p:txBody>
      </p:sp>
      <p:sp>
        <p:nvSpPr>
          <p:cNvPr id="8" name="Rectangle 7"/>
          <p:cNvSpPr/>
          <p:nvPr/>
        </p:nvSpPr>
        <p:spPr bwMode="auto">
          <a:xfrm>
            <a:off x="19751" y="1996730"/>
            <a:ext cx="10061879" cy="5188948"/>
          </a:xfrm>
          <a:prstGeom prst="rect">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111" charset="0"/>
            </a:endParaRPr>
          </a:p>
        </p:txBody>
      </p:sp>
      <p:pic>
        <p:nvPicPr>
          <p:cNvPr id="9" name="図 13"/>
          <p:cNvPicPr preferRelativeResize="0">
            <a:picLocks noChangeAspect="1"/>
          </p:cNvPicPr>
          <p:nvPr/>
        </p:nvPicPr>
        <p:blipFill>
          <a:blip r:embed="rId3"/>
          <a:stretch>
            <a:fillRect/>
          </a:stretch>
        </p:blipFill>
        <p:spPr>
          <a:xfrm>
            <a:off x="204005" y="2115668"/>
            <a:ext cx="4904483" cy="1119312"/>
          </a:xfrm>
          <a:prstGeom prst="rect">
            <a:avLst/>
          </a:prstGeom>
          <a:ln>
            <a:solidFill>
              <a:srgbClr val="000000"/>
            </a:solidFill>
          </a:ln>
        </p:spPr>
      </p:pic>
      <p:sp>
        <p:nvSpPr>
          <p:cNvPr id="12" name="Rectangle 11"/>
          <p:cNvSpPr/>
          <p:nvPr/>
        </p:nvSpPr>
        <p:spPr bwMode="auto">
          <a:xfrm>
            <a:off x="6649152" y="2639342"/>
            <a:ext cx="253839" cy="3472189"/>
          </a:xfrm>
          <a:prstGeom prst="rect">
            <a:avLst/>
          </a:prstGeom>
          <a:solidFill>
            <a:srgbClr val="FF0000">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grpSp>
        <p:nvGrpSpPr>
          <p:cNvPr id="7" name="Group 6"/>
          <p:cNvGrpSpPr/>
          <p:nvPr/>
        </p:nvGrpSpPr>
        <p:grpSpPr>
          <a:xfrm>
            <a:off x="5287363" y="2034786"/>
            <a:ext cx="4622903" cy="4574977"/>
            <a:chOff x="5302849" y="2222353"/>
            <a:chExt cx="4622903" cy="4574977"/>
          </a:xfrm>
        </p:grpSpPr>
        <p:pic>
          <p:nvPicPr>
            <p:cNvPr id="20" name="Picture 19" descr="Higgs_B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849" y="2496168"/>
              <a:ext cx="4622903" cy="4301162"/>
            </a:xfrm>
            <a:prstGeom prst="rect">
              <a:avLst/>
            </a:prstGeom>
          </p:spPr>
        </p:pic>
        <p:sp>
          <p:nvSpPr>
            <p:cNvPr id="19" name="TextBox 18"/>
            <p:cNvSpPr txBox="1"/>
            <p:nvPr/>
          </p:nvSpPr>
          <p:spPr>
            <a:xfrm>
              <a:off x="7483014" y="2222353"/>
              <a:ext cx="906769"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Decay</a:t>
              </a:r>
              <a:endParaRPr lang="en-US" sz="1800" dirty="0" smtClean="0">
                <a:solidFill>
                  <a:srgbClr val="0000FF"/>
                </a:solidFill>
                <a:latin typeface="Comic Sans MS"/>
                <a:cs typeface="Comic Sans MS"/>
              </a:endParaRPr>
            </a:p>
          </p:txBody>
        </p:sp>
        <p:sp>
          <p:nvSpPr>
            <p:cNvPr id="23" name="Rectangle 22"/>
            <p:cNvSpPr/>
            <p:nvPr/>
          </p:nvSpPr>
          <p:spPr bwMode="auto">
            <a:xfrm>
              <a:off x="7106351" y="2582216"/>
              <a:ext cx="257008" cy="3573619"/>
            </a:xfrm>
            <a:prstGeom prst="rect">
              <a:avLst/>
            </a:prstGeom>
            <a:solidFill>
              <a:srgbClr val="FF0000">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grpSp>
      <p:grpSp>
        <p:nvGrpSpPr>
          <p:cNvPr id="11" name="Group 10"/>
          <p:cNvGrpSpPr/>
          <p:nvPr/>
        </p:nvGrpSpPr>
        <p:grpSpPr>
          <a:xfrm>
            <a:off x="174625" y="3238500"/>
            <a:ext cx="4953762" cy="3590094"/>
            <a:chOff x="174625" y="3238500"/>
            <a:chExt cx="4953762" cy="3590094"/>
          </a:xfrm>
        </p:grpSpPr>
        <p:pic>
          <p:nvPicPr>
            <p:cNvPr id="10" name="Picture 9" descr="Untitled.png"/>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25" y="3380657"/>
              <a:ext cx="4953762" cy="3447937"/>
            </a:xfrm>
            <a:prstGeom prst="rect">
              <a:avLst/>
            </a:prstGeom>
            <a:ln>
              <a:solidFill>
                <a:srgbClr val="000090"/>
              </a:solidFill>
            </a:ln>
          </p:spPr>
        </p:pic>
        <p:sp>
          <p:nvSpPr>
            <p:cNvPr id="18" name="TextBox 17"/>
            <p:cNvSpPr txBox="1"/>
            <p:nvPr/>
          </p:nvSpPr>
          <p:spPr>
            <a:xfrm>
              <a:off x="1986840" y="3238500"/>
              <a:ext cx="1453919"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Production</a:t>
              </a:r>
              <a:endParaRPr lang="en-US" sz="1800" dirty="0" smtClean="0">
                <a:solidFill>
                  <a:srgbClr val="0000FF"/>
                </a:solidFill>
                <a:latin typeface="Comic Sans MS"/>
                <a:cs typeface="Comic Sans MS"/>
              </a:endParaRPr>
            </a:p>
          </p:txBody>
        </p:sp>
        <p:sp>
          <p:nvSpPr>
            <p:cNvPr id="17" name="Rectangle 16"/>
            <p:cNvSpPr/>
            <p:nvPr/>
          </p:nvSpPr>
          <p:spPr bwMode="auto">
            <a:xfrm>
              <a:off x="1541079" y="3466997"/>
              <a:ext cx="268875" cy="2939905"/>
            </a:xfrm>
            <a:prstGeom prst="rect">
              <a:avLst/>
            </a:prstGeom>
            <a:solidFill>
              <a:srgbClr val="FF0000">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grpSp>
    </p:spTree>
    <p:extLst>
      <p:ext uri="{BB962C8B-B14F-4D97-AF65-F5344CB8AC3E}">
        <p14:creationId xmlns:p14="http://schemas.microsoft.com/office/powerpoint/2010/main" val="18721865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2438400"/>
            <a:ext cx="10058400" cy="5143500"/>
          </a:xfrm>
          <a:prstGeom prst="rect">
            <a:avLst/>
          </a:prstGeom>
          <a:solidFill>
            <a:srgbClr val="09333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ZZ</a:t>
            </a:r>
            <a:r>
              <a:rPr lang="en-US" baseline="30000" dirty="0" smtClean="0"/>
              <a:t>(*</a:t>
            </a:r>
            <a:r>
              <a:rPr lang="en-US" sz="3600" baseline="30000" dirty="0" smtClean="0"/>
              <a:t>)</a:t>
            </a:r>
            <a:r>
              <a:rPr lang="en-US" baseline="30000" dirty="0" smtClean="0"/>
              <a:t> </a:t>
            </a:r>
            <a:r>
              <a:rPr lang="en-US" dirty="0" smtClean="0"/>
              <a:t>channel (ATLAS)</a:t>
            </a:r>
            <a:endParaRPr lang="en-US" dirty="0"/>
          </a:p>
        </p:txBody>
      </p:sp>
      <p:sp>
        <p:nvSpPr>
          <p:cNvPr id="3" name="Content Placeholder 2"/>
          <p:cNvSpPr>
            <a:spLocks noGrp="1"/>
          </p:cNvSpPr>
          <p:nvPr>
            <p:ph idx="1"/>
          </p:nvPr>
        </p:nvSpPr>
        <p:spPr>
          <a:xfrm>
            <a:off x="541020" y="723900"/>
            <a:ext cx="9136380" cy="1828800"/>
          </a:xfrm>
        </p:spPr>
        <p:txBody>
          <a:bodyPr/>
          <a:lstStyle/>
          <a:p>
            <a:r>
              <a:rPr lang="en-US" sz="2000" dirty="0" smtClean="0"/>
              <a:t>Use the decays                and</a:t>
            </a:r>
          </a:p>
          <a:p>
            <a:pPr lvl="1"/>
            <a:r>
              <a:rPr lang="en-US" sz="1800" dirty="0" smtClean="0"/>
              <a:t>“easy” to detect in high background conditions (but BR only 6.8% for each Z)</a:t>
            </a:r>
          </a:p>
          <a:p>
            <a:pPr lvl="1"/>
            <a:r>
              <a:rPr lang="en-US" sz="1800" dirty="0" smtClean="0"/>
              <a:t>one Z is virtual unless </a:t>
            </a:r>
            <a:r>
              <a:rPr lang="en-US" sz="1800" i="1" dirty="0" smtClean="0"/>
              <a:t>M</a:t>
            </a:r>
            <a:r>
              <a:rPr lang="en-US" sz="1800" i="1" baseline="-25000" dirty="0" smtClean="0"/>
              <a:t>H</a:t>
            </a:r>
            <a:r>
              <a:rPr lang="en-US" sz="1800" dirty="0" smtClean="0"/>
              <a:t> ≿ 180 GeV</a:t>
            </a:r>
          </a:p>
          <a:p>
            <a:pPr lvl="1"/>
            <a:r>
              <a:rPr lang="en-US" sz="1800" dirty="0" smtClean="0"/>
              <a:t>cross section (times BR) ~ 2.8 </a:t>
            </a:r>
            <a:r>
              <a:rPr lang="en-US" sz="1800" dirty="0" err="1" smtClean="0"/>
              <a:t>fb</a:t>
            </a:r>
            <a:r>
              <a:rPr lang="en-US" sz="1800" dirty="0" smtClean="0"/>
              <a:t> at </a:t>
            </a:r>
            <a:r>
              <a:rPr lang="en-US" sz="1800" i="1" dirty="0" smtClean="0"/>
              <a:t>M</a:t>
            </a:r>
            <a:r>
              <a:rPr lang="en-US" sz="1800" i="1" baseline="-25000" dirty="0" smtClean="0"/>
              <a:t>H</a:t>
            </a:r>
            <a:r>
              <a:rPr lang="en-US" sz="1800" dirty="0" smtClean="0"/>
              <a:t> ~ 125 GeV</a:t>
            </a:r>
          </a:p>
          <a:p>
            <a:pPr lvl="1"/>
            <a:r>
              <a:rPr lang="en-US" sz="1800" i="1" dirty="0" smtClean="0"/>
              <a:t>M</a:t>
            </a:r>
            <a:r>
              <a:rPr lang="en-US" sz="1800" i="1" baseline="-25000" dirty="0" smtClean="0"/>
              <a:t>H</a:t>
            </a:r>
            <a:r>
              <a:rPr lang="en-US" sz="1800" i="1" dirty="0" smtClean="0"/>
              <a:t> </a:t>
            </a:r>
            <a:r>
              <a:rPr lang="en-US" sz="1800" dirty="0" smtClean="0"/>
              <a:t>mass resolution ~2 GeV</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32</a:t>
            </a:fld>
            <a:endParaRPr lang="en-US">
              <a:latin typeface="Times"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450410446"/>
              </p:ext>
            </p:extLst>
          </p:nvPr>
        </p:nvGraphicFramePr>
        <p:xfrm>
          <a:off x="2819400" y="723900"/>
          <a:ext cx="1079500" cy="337344"/>
        </p:xfrm>
        <a:graphic>
          <a:graphicData uri="http://schemas.openxmlformats.org/presentationml/2006/ole">
            <mc:AlternateContent xmlns:mc="http://schemas.openxmlformats.org/markup-compatibility/2006">
              <mc:Choice xmlns:v="urn:schemas-microsoft-com:vml" Requires="v">
                <p:oleObj spid="_x0000_s22260" name="Equation" r:id="rId4" imgW="609600" imgH="190500" progId="Equation.DSMT4">
                  <p:embed/>
                </p:oleObj>
              </mc:Choice>
              <mc:Fallback>
                <p:oleObj name="Equation" r:id="rId4" imgW="609600" imgH="190500" progId="Equation.DSMT4">
                  <p:embed/>
                  <p:pic>
                    <p:nvPicPr>
                      <p:cNvPr id="0" name=""/>
                      <p:cNvPicPr/>
                      <p:nvPr/>
                    </p:nvPicPr>
                    <p:blipFill>
                      <a:blip r:embed="rId5"/>
                      <a:stretch>
                        <a:fillRect/>
                      </a:stretch>
                    </p:blipFill>
                    <p:spPr>
                      <a:xfrm>
                        <a:off x="2819400" y="723900"/>
                        <a:ext cx="1079500" cy="337344"/>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56923715"/>
              </p:ext>
            </p:extLst>
          </p:nvPr>
        </p:nvGraphicFramePr>
        <p:xfrm>
          <a:off x="4381500" y="723900"/>
          <a:ext cx="1257300" cy="427008"/>
        </p:xfrm>
        <a:graphic>
          <a:graphicData uri="http://schemas.openxmlformats.org/presentationml/2006/ole">
            <mc:AlternateContent xmlns:mc="http://schemas.openxmlformats.org/markup-compatibility/2006">
              <mc:Choice xmlns:v="urn:schemas-microsoft-com:vml" Requires="v">
                <p:oleObj spid="_x0000_s22261" name="Equation" r:id="rId6" imgW="673100" imgH="228600" progId="Equation.DSMT4">
                  <p:embed/>
                </p:oleObj>
              </mc:Choice>
              <mc:Fallback>
                <p:oleObj name="Equation" r:id="rId6" imgW="673100" imgH="228600" progId="Equation.DSMT4">
                  <p:embed/>
                  <p:pic>
                    <p:nvPicPr>
                      <p:cNvPr id="0" name=""/>
                      <p:cNvPicPr/>
                      <p:nvPr/>
                    </p:nvPicPr>
                    <p:blipFill>
                      <a:blip r:embed="rId7"/>
                      <a:stretch>
                        <a:fillRect/>
                      </a:stretch>
                    </p:blipFill>
                    <p:spPr>
                      <a:xfrm>
                        <a:off x="4381500" y="723900"/>
                        <a:ext cx="1257300" cy="427008"/>
                      </a:xfrm>
                      <a:prstGeom prst="rect">
                        <a:avLst/>
                      </a:prstGeom>
                    </p:spPr>
                  </p:pic>
                </p:oleObj>
              </mc:Fallback>
            </mc:AlternateContent>
          </a:graphicData>
        </a:graphic>
      </p:graphicFrame>
      <p:pic>
        <p:nvPicPr>
          <p:cNvPr id="11" name="Picture 10"/>
          <p:cNvPicPr>
            <a:picLocks noChangeAspect="1"/>
          </p:cNvPicPr>
          <p:nvPr/>
        </p:nvPicPr>
        <p:blipFill>
          <a:blip r:embed="rId8"/>
          <a:stretch>
            <a:fillRect/>
          </a:stretch>
        </p:blipFill>
        <p:spPr>
          <a:xfrm>
            <a:off x="304800" y="2476500"/>
            <a:ext cx="4111408" cy="3837314"/>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240280002"/>
              </p:ext>
            </p:extLst>
          </p:nvPr>
        </p:nvGraphicFramePr>
        <p:xfrm>
          <a:off x="457200" y="6634681"/>
          <a:ext cx="3886200" cy="888999"/>
        </p:xfrm>
        <a:graphic>
          <a:graphicData uri="http://schemas.openxmlformats.org/drawingml/2006/table">
            <a:tbl>
              <a:tblPr firstRow="1" bandRow="1">
                <a:tableStyleId>{E8B1032C-EA38-4F05-BA0D-38AFFFC7BED3}</a:tableStyleId>
              </a:tblPr>
              <a:tblGrid>
                <a:gridCol w="1295400"/>
                <a:gridCol w="1295400"/>
                <a:gridCol w="1295400"/>
              </a:tblGrid>
              <a:tr h="370840">
                <a:tc>
                  <a:txBody>
                    <a:bodyPr/>
                    <a:lstStyle/>
                    <a:p>
                      <a:pPr algn="ctr"/>
                      <a:r>
                        <a:rPr lang="en-US" sz="1400" dirty="0" smtClean="0"/>
                        <a:t>Observed</a:t>
                      </a:r>
                    </a:p>
                    <a:p>
                      <a:pPr algn="ctr"/>
                      <a:r>
                        <a:rPr lang="en-US" sz="1400" dirty="0" smtClean="0"/>
                        <a:t>Events</a:t>
                      </a:r>
                      <a:endParaRPr lang="en-US" sz="1400" dirty="0"/>
                    </a:p>
                  </a:txBody>
                  <a:tcPr>
                    <a:solidFill>
                      <a:schemeClr val="bg1"/>
                    </a:solidFill>
                  </a:tcPr>
                </a:tc>
                <a:tc>
                  <a:txBody>
                    <a:bodyPr/>
                    <a:lstStyle/>
                    <a:p>
                      <a:pPr algn="ctr"/>
                      <a:r>
                        <a:rPr lang="en-US" sz="1400" dirty="0" smtClean="0"/>
                        <a:t>Background</a:t>
                      </a:r>
                    </a:p>
                    <a:p>
                      <a:pPr algn="ctr"/>
                      <a:r>
                        <a:rPr lang="en-US" sz="1400" dirty="0" smtClean="0"/>
                        <a:t>Events</a:t>
                      </a:r>
                      <a:endParaRPr lang="en-US" sz="1400" dirty="0"/>
                    </a:p>
                  </a:txBody>
                  <a:tcPr>
                    <a:solidFill>
                      <a:schemeClr val="bg1"/>
                    </a:solidFill>
                  </a:tcPr>
                </a:tc>
                <a:tc>
                  <a:txBody>
                    <a:bodyPr/>
                    <a:lstStyle/>
                    <a:p>
                      <a:pPr algn="ctr"/>
                      <a:r>
                        <a:rPr lang="en-US" sz="1400" dirty="0" smtClean="0"/>
                        <a:t>Predicted H Signal</a:t>
                      </a:r>
                      <a:endParaRPr lang="en-US" sz="1400" dirty="0"/>
                    </a:p>
                  </a:txBody>
                  <a:tcPr>
                    <a:solidFill>
                      <a:schemeClr val="bg1"/>
                    </a:solidFill>
                  </a:tcPr>
                </a:tc>
              </a:tr>
              <a:tr h="370840">
                <a:tc>
                  <a:txBody>
                    <a:bodyPr/>
                    <a:lstStyle/>
                    <a:p>
                      <a:pPr algn="ctr"/>
                      <a:r>
                        <a:rPr lang="en-US" sz="1600" dirty="0" smtClean="0"/>
                        <a:t>13</a:t>
                      </a:r>
                      <a:endParaRPr lang="en-US" sz="1600" dirty="0"/>
                    </a:p>
                  </a:txBody>
                  <a:tcPr>
                    <a:solidFill>
                      <a:schemeClr val="bg1"/>
                    </a:solidFill>
                  </a:tcPr>
                </a:tc>
                <a:tc>
                  <a:txBody>
                    <a:bodyPr/>
                    <a:lstStyle/>
                    <a:p>
                      <a:pPr algn="ctr"/>
                      <a:r>
                        <a:rPr lang="en-US" sz="1600" dirty="0" smtClean="0"/>
                        <a:t>4.9</a:t>
                      </a:r>
                      <a:endParaRPr lang="en-US" sz="1600" dirty="0"/>
                    </a:p>
                  </a:txBody>
                  <a:tcPr>
                    <a:solidFill>
                      <a:schemeClr val="bg1"/>
                    </a:solidFill>
                  </a:tcPr>
                </a:tc>
                <a:tc>
                  <a:txBody>
                    <a:bodyPr/>
                    <a:lstStyle/>
                    <a:p>
                      <a:pPr algn="ctr"/>
                      <a:r>
                        <a:rPr lang="en-US" sz="1600" dirty="0" smtClean="0"/>
                        <a:t>5.3</a:t>
                      </a:r>
                      <a:endParaRPr lang="en-US" sz="1600" dirty="0"/>
                    </a:p>
                  </a:txBody>
                  <a:tcPr>
                    <a:solidFill>
                      <a:schemeClr val="bg1"/>
                    </a:solidFill>
                  </a:tcPr>
                </a:tc>
              </a:tr>
            </a:tbl>
          </a:graphicData>
        </a:graphic>
      </p:graphicFrame>
      <p:sp>
        <p:nvSpPr>
          <p:cNvPr id="14" name="TextBox 13"/>
          <p:cNvSpPr txBox="1"/>
          <p:nvPr/>
        </p:nvSpPr>
        <p:spPr>
          <a:xfrm>
            <a:off x="381000" y="6191190"/>
            <a:ext cx="2970176"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For 120 &lt; M</a:t>
            </a:r>
            <a:r>
              <a:rPr lang="en-US" sz="2000" baseline="-25000" dirty="0" smtClean="0">
                <a:solidFill>
                  <a:srgbClr val="0000FF"/>
                </a:solidFill>
                <a:latin typeface="Comic Sans MS"/>
                <a:cs typeface="Comic Sans MS"/>
              </a:rPr>
              <a:t>4l</a:t>
            </a:r>
            <a:r>
              <a:rPr lang="en-US" sz="2000" dirty="0" smtClean="0">
                <a:solidFill>
                  <a:srgbClr val="0000FF"/>
                </a:solidFill>
                <a:latin typeface="Comic Sans MS"/>
                <a:cs typeface="Comic Sans MS"/>
              </a:rPr>
              <a:t> &lt; 130 GeV</a:t>
            </a:r>
          </a:p>
        </p:txBody>
      </p:sp>
      <p:grpSp>
        <p:nvGrpSpPr>
          <p:cNvPr id="24" name="Group 23"/>
          <p:cNvGrpSpPr/>
          <p:nvPr/>
        </p:nvGrpSpPr>
        <p:grpSpPr>
          <a:xfrm>
            <a:off x="4953000" y="2552700"/>
            <a:ext cx="4876800" cy="3190998"/>
            <a:chOff x="0" y="4352801"/>
            <a:chExt cx="4876800" cy="3190998"/>
          </a:xfrm>
        </p:grpSpPr>
        <p:pic>
          <p:nvPicPr>
            <p:cNvPr id="22" name="Picture 21" descr="figaux_008a.png"/>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52801"/>
              <a:ext cx="4876800" cy="3190998"/>
            </a:xfrm>
            <a:prstGeom prst="rect">
              <a:avLst/>
            </a:prstGeom>
            <a:ln>
              <a:solidFill>
                <a:srgbClr val="000000"/>
              </a:solidFill>
            </a:ln>
          </p:spPr>
        </p:pic>
        <p:sp>
          <p:nvSpPr>
            <p:cNvPr id="23" name="TextBox 22"/>
            <p:cNvSpPr txBox="1"/>
            <p:nvPr/>
          </p:nvSpPr>
          <p:spPr>
            <a:xfrm>
              <a:off x="762000" y="4381500"/>
              <a:ext cx="3931698" cy="307777"/>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Consistency with background only hypothesis</a:t>
              </a:r>
            </a:p>
          </p:txBody>
        </p:sp>
      </p:grpSp>
      <p:grpSp>
        <p:nvGrpSpPr>
          <p:cNvPr id="55" name="Group 54"/>
          <p:cNvGrpSpPr/>
          <p:nvPr/>
        </p:nvGrpSpPr>
        <p:grpSpPr>
          <a:xfrm>
            <a:off x="5334000" y="5905500"/>
            <a:ext cx="4401839" cy="1102833"/>
            <a:chOff x="6553200" y="6452857"/>
            <a:chExt cx="4401839" cy="1102833"/>
          </a:xfrm>
          <a:solidFill>
            <a:srgbClr val="66CCFF"/>
          </a:solidFill>
        </p:grpSpPr>
        <p:grpSp>
          <p:nvGrpSpPr>
            <p:cNvPr id="53" name="Group 52"/>
            <p:cNvGrpSpPr/>
            <p:nvPr/>
          </p:nvGrpSpPr>
          <p:grpSpPr>
            <a:xfrm>
              <a:off x="6553200" y="6452857"/>
              <a:ext cx="4392488" cy="1102833"/>
              <a:chOff x="6553200" y="6452857"/>
              <a:chExt cx="4392488" cy="1102833"/>
            </a:xfrm>
            <a:grpFill/>
          </p:grpSpPr>
          <p:sp>
            <p:nvSpPr>
              <p:cNvPr id="40" name="TextBox 39"/>
              <p:cNvSpPr txBox="1"/>
              <p:nvPr/>
            </p:nvSpPr>
            <p:spPr>
              <a:xfrm>
                <a:off x="6553200" y="646658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smtClean="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000090"/>
                  </a:solidFill>
                  <a:effectLst/>
                  <a:latin typeface="+mj-lt"/>
                </a:endParaRPr>
              </a:p>
              <a:p>
                <a:r>
                  <a:rPr lang="en-US" dirty="0" smtClean="0">
                    <a:effectLst/>
                    <a:latin typeface="+mj-lt"/>
                    <a:ea typeface="Lucida Grande"/>
                    <a:cs typeface="Lucida Grande"/>
                  </a:rPr>
                  <a:t>2011+2012     125.0 GeV     3.6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(2.7)</a:t>
                </a:r>
                <a:endParaRPr lang="en-US" dirty="0" smtClean="0">
                  <a:effectLst/>
                  <a:latin typeface="+mj-lt"/>
                  <a:ea typeface="Lucida Grande"/>
                  <a:cs typeface="Lucida Grande"/>
                  <a:sym typeface="Wingdings"/>
                </a:endParaRPr>
              </a:p>
            </p:txBody>
          </p:sp>
          <p:cxnSp>
            <p:nvCxnSpPr>
              <p:cNvPr id="42" name="Straight Connector 41"/>
              <p:cNvCxnSpPr/>
              <p:nvPr/>
            </p:nvCxnSpPr>
            <p:spPr bwMode="auto">
              <a:xfrm>
                <a:off x="7876510" y="6452857"/>
                <a:ext cx="0" cy="1071458"/>
              </a:xfrm>
              <a:prstGeom prst="line">
                <a:avLst/>
              </a:prstGeom>
              <a:grpFill/>
              <a:ln w="9525"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a:off x="9088180" y="6466814"/>
                <a:ext cx="0" cy="1088876"/>
              </a:xfrm>
              <a:prstGeom prst="line">
                <a:avLst/>
              </a:prstGeom>
              <a:grpFill/>
              <a:ln w="9525" cap="flat" cmpd="sng" algn="ctr">
                <a:solidFill>
                  <a:srgbClr val="000000"/>
                </a:solidFill>
                <a:prstDash val="solid"/>
                <a:round/>
                <a:headEnd type="none" w="med" len="med"/>
                <a:tailEnd type="none" w="med" len="med"/>
              </a:ln>
              <a:effectLst/>
            </p:spPr>
          </p:cxnSp>
        </p:grpSp>
        <p:cxnSp>
          <p:nvCxnSpPr>
            <p:cNvPr id="41" name="Straight Connector 40"/>
            <p:cNvCxnSpPr/>
            <p:nvPr/>
          </p:nvCxnSpPr>
          <p:spPr bwMode="auto">
            <a:xfrm>
              <a:off x="6559625" y="7066230"/>
              <a:ext cx="4395414" cy="28005"/>
            </a:xfrm>
            <a:prstGeom prst="line">
              <a:avLst/>
            </a:prstGeom>
            <a:grp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46931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ZZ</a:t>
            </a:r>
            <a:r>
              <a:rPr lang="en-US" baseline="30000" dirty="0"/>
              <a:t>(*</a:t>
            </a:r>
            <a:r>
              <a:rPr lang="en-US" sz="3600" baseline="30000" dirty="0"/>
              <a:t>)</a:t>
            </a:r>
            <a:r>
              <a:rPr lang="en-US" baseline="30000" dirty="0"/>
              <a:t> </a:t>
            </a:r>
            <a:r>
              <a:rPr lang="en-US" dirty="0"/>
              <a:t>channel (ATLAS)</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33</a:t>
            </a:fld>
            <a:endParaRPr lang="en-US">
              <a:latin typeface="Times" charset="0"/>
            </a:endParaRPr>
          </a:p>
        </p:txBody>
      </p:sp>
      <p:pic>
        <p:nvPicPr>
          <p:cNvPr id="8" name="Picture 7"/>
          <p:cNvPicPr>
            <a:picLocks noChangeAspect="1"/>
          </p:cNvPicPr>
          <p:nvPr/>
        </p:nvPicPr>
        <p:blipFill>
          <a:blip r:embed="rId3"/>
          <a:stretch>
            <a:fillRect/>
          </a:stretch>
        </p:blipFill>
        <p:spPr>
          <a:xfrm>
            <a:off x="76200" y="937723"/>
            <a:ext cx="9944157" cy="6034577"/>
          </a:xfrm>
          <a:prstGeom prst="rect">
            <a:avLst/>
          </a:prstGeom>
        </p:spPr>
      </p:pic>
      <p:sp>
        <p:nvSpPr>
          <p:cNvPr id="9" name="TextBox 8"/>
          <p:cNvSpPr txBox="1"/>
          <p:nvPr/>
        </p:nvSpPr>
        <p:spPr>
          <a:xfrm>
            <a:off x="319686" y="6286500"/>
            <a:ext cx="4000114" cy="584776"/>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sz="1600" i="1" dirty="0" smtClean="0">
                <a:solidFill>
                  <a:srgbClr val="0000FF"/>
                </a:solidFill>
                <a:latin typeface="Comic Sans MS"/>
                <a:cs typeface="Comic Sans MS"/>
              </a:rPr>
              <a:t>M</a:t>
            </a:r>
            <a:r>
              <a:rPr lang="en-US" sz="1600" i="1" baseline="-25000" dirty="0" smtClean="0">
                <a:solidFill>
                  <a:srgbClr val="0000FF"/>
                </a:solidFill>
                <a:latin typeface="Comic Sans MS"/>
                <a:cs typeface="Comic Sans MS"/>
              </a:rPr>
              <a:t>12 </a:t>
            </a:r>
            <a:r>
              <a:rPr lang="en-US" sz="1600" dirty="0" smtClean="0">
                <a:solidFill>
                  <a:srgbClr val="0000FF"/>
                </a:solidFill>
                <a:latin typeface="Comic Sans MS"/>
                <a:cs typeface="Comic Sans MS"/>
              </a:rPr>
              <a:t>= 70.6 GeV, </a:t>
            </a:r>
            <a:r>
              <a:rPr lang="en-US" sz="1600" i="1" dirty="0" smtClean="0">
                <a:solidFill>
                  <a:srgbClr val="0000FF"/>
                </a:solidFill>
                <a:latin typeface="Comic Sans MS"/>
                <a:cs typeface="Comic Sans MS"/>
              </a:rPr>
              <a:t>M</a:t>
            </a:r>
            <a:r>
              <a:rPr lang="en-US" sz="1600" i="1" baseline="-25000" dirty="0" smtClean="0">
                <a:solidFill>
                  <a:srgbClr val="0000FF"/>
                </a:solidFill>
                <a:latin typeface="Comic Sans MS"/>
                <a:cs typeface="Comic Sans MS"/>
              </a:rPr>
              <a:t>34 </a:t>
            </a:r>
            <a:r>
              <a:rPr lang="en-US" sz="1600" dirty="0" smtClean="0">
                <a:solidFill>
                  <a:srgbClr val="0000FF"/>
                </a:solidFill>
                <a:latin typeface="Comic Sans MS"/>
                <a:cs typeface="Comic Sans MS"/>
              </a:rPr>
              <a:t>= 44.7 GeV</a:t>
            </a:r>
          </a:p>
          <a:p>
            <a:pPr algn="ctr"/>
            <a:r>
              <a:rPr lang="en-US" sz="1600" i="1" dirty="0" err="1" smtClean="0">
                <a:solidFill>
                  <a:srgbClr val="0000FF"/>
                </a:solidFill>
                <a:latin typeface="Comic Sans MS"/>
                <a:cs typeface="Comic Sans MS"/>
              </a:rPr>
              <a:t>p</a:t>
            </a:r>
            <a:r>
              <a:rPr lang="en-US" sz="1600" i="1" baseline="-25000" dirty="0" err="1" smtClean="0">
                <a:solidFill>
                  <a:srgbClr val="0000FF"/>
                </a:solidFill>
                <a:latin typeface="Comic Sans MS"/>
                <a:cs typeface="Comic Sans MS"/>
              </a:rPr>
              <a:t>T</a:t>
            </a:r>
            <a:r>
              <a:rPr lang="en-US" sz="1600" dirty="0" smtClean="0">
                <a:solidFill>
                  <a:srgbClr val="0000FF"/>
                </a:solidFill>
                <a:latin typeface="Comic Sans MS"/>
                <a:cs typeface="Comic Sans MS"/>
              </a:rPr>
              <a:t>(</a:t>
            </a:r>
            <a:r>
              <a:rPr lang="en-US" sz="1600" dirty="0" err="1" smtClean="0">
                <a:solidFill>
                  <a:srgbClr val="0000FF"/>
                </a:solidFill>
                <a:latin typeface="Comic Sans MS"/>
                <a:cs typeface="Comic Sans MS"/>
              </a:rPr>
              <a:t>e,e,e,e</a:t>
            </a:r>
            <a:r>
              <a:rPr lang="en-US" sz="1600" dirty="0" smtClean="0">
                <a:solidFill>
                  <a:srgbClr val="0000FF"/>
                </a:solidFill>
                <a:latin typeface="Comic Sans MS"/>
                <a:cs typeface="Comic Sans MS"/>
              </a:rPr>
              <a:t>) = (24.9, 53.9, 61.9, 17.8) GeV</a:t>
            </a:r>
          </a:p>
        </p:txBody>
      </p:sp>
      <p:sp>
        <p:nvSpPr>
          <p:cNvPr id="10" name="TextBox 9"/>
          <p:cNvSpPr txBox="1"/>
          <p:nvPr/>
        </p:nvSpPr>
        <p:spPr>
          <a:xfrm>
            <a:off x="266795" y="5840968"/>
            <a:ext cx="4343970" cy="369332"/>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800" dirty="0" smtClean="0">
                <a:solidFill>
                  <a:srgbClr val="0000FF"/>
                </a:solidFill>
                <a:latin typeface="Comic Sans MS"/>
                <a:cs typeface="Comic Sans MS"/>
              </a:rPr>
              <a:t>H</a:t>
            </a:r>
            <a:r>
              <a:rPr lang="en-US" sz="1800" dirty="0" smtClean="0">
                <a:solidFill>
                  <a:srgbClr val="0000FF"/>
                </a:solidFill>
                <a:latin typeface="Comic Sans MS"/>
                <a:cs typeface="Comic Sans MS"/>
                <a:sym typeface="Wingdings"/>
              </a:rPr>
              <a:t>→ 4e candidate with </a:t>
            </a:r>
            <a:r>
              <a:rPr lang="en-US" sz="1800" i="1" dirty="0" smtClean="0">
                <a:solidFill>
                  <a:srgbClr val="0000FF"/>
                </a:solidFill>
                <a:latin typeface="Comic Sans MS"/>
                <a:cs typeface="Comic Sans MS"/>
              </a:rPr>
              <a:t>M</a:t>
            </a:r>
            <a:r>
              <a:rPr lang="en-US" sz="1800" i="1" baseline="-25000" dirty="0" smtClean="0">
                <a:solidFill>
                  <a:srgbClr val="0000FF"/>
                </a:solidFill>
                <a:latin typeface="Comic Sans MS"/>
                <a:cs typeface="Comic Sans MS"/>
              </a:rPr>
              <a:t>4e </a:t>
            </a:r>
            <a:r>
              <a:rPr lang="en-US" sz="1800" dirty="0" smtClean="0">
                <a:solidFill>
                  <a:srgbClr val="0000FF"/>
                </a:solidFill>
                <a:latin typeface="Comic Sans MS"/>
                <a:cs typeface="Comic Sans MS"/>
              </a:rPr>
              <a:t>= 124.6 </a:t>
            </a:r>
            <a:r>
              <a:rPr lang="en-US" sz="1800" dirty="0">
                <a:solidFill>
                  <a:srgbClr val="0000FF"/>
                </a:solidFill>
                <a:latin typeface="Comic Sans MS"/>
                <a:cs typeface="Comic Sans MS"/>
              </a:rPr>
              <a:t>GeV</a:t>
            </a:r>
            <a:r>
              <a:rPr lang="en-US" sz="1800" dirty="0" smtClean="0">
                <a:solidFill>
                  <a:srgbClr val="0000FF"/>
                </a:solidFill>
                <a:latin typeface="Comic Sans MS"/>
                <a:cs typeface="Comic Sans MS"/>
                <a:sym typeface="Wingdings"/>
              </a:rPr>
              <a:t> </a:t>
            </a:r>
            <a:endParaRPr lang="en-US" sz="1800" dirty="0" smtClean="0">
              <a:solidFill>
                <a:srgbClr val="0000FF"/>
              </a:solidFill>
              <a:latin typeface="Comic Sans MS"/>
              <a:cs typeface="Comic Sans MS"/>
            </a:endParaRPr>
          </a:p>
        </p:txBody>
      </p:sp>
    </p:spTree>
    <p:extLst>
      <p:ext uri="{BB962C8B-B14F-4D97-AF65-F5344CB8AC3E}">
        <p14:creationId xmlns:p14="http://schemas.microsoft.com/office/powerpoint/2010/main" val="25987719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38300"/>
            <a:ext cx="10050657" cy="5547378"/>
          </a:xfrm>
          <a:prstGeom prst="rect">
            <a:avLst/>
          </a:prstGeom>
          <a:solidFill>
            <a:srgbClr val="00408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ZZ</a:t>
            </a:r>
            <a:r>
              <a:rPr lang="en-US" baseline="30000" dirty="0"/>
              <a:t>(*</a:t>
            </a:r>
            <a:r>
              <a:rPr lang="en-US" sz="3600" baseline="30000" dirty="0"/>
              <a:t>)</a:t>
            </a:r>
            <a:r>
              <a:rPr lang="en-US" baseline="30000" dirty="0"/>
              <a:t> </a:t>
            </a:r>
            <a:r>
              <a:rPr lang="en-US" dirty="0"/>
              <a:t>channel </a:t>
            </a:r>
            <a:r>
              <a:rPr lang="en-US" dirty="0" smtClean="0"/>
              <a:t>(CMS)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34</a:t>
            </a:fld>
            <a:endParaRPr lang="en-US">
              <a:latin typeface="Times" charset="0"/>
            </a:endParaRPr>
          </a:p>
        </p:txBody>
      </p:sp>
      <p:sp>
        <p:nvSpPr>
          <p:cNvPr id="13" name="Content Placeholder 12"/>
          <p:cNvSpPr>
            <a:spLocks noGrp="1"/>
          </p:cNvSpPr>
          <p:nvPr>
            <p:ph idx="1"/>
          </p:nvPr>
        </p:nvSpPr>
        <p:spPr>
          <a:xfrm>
            <a:off x="502920" y="800100"/>
            <a:ext cx="9136380" cy="861060"/>
          </a:xfrm>
        </p:spPr>
        <p:txBody>
          <a:bodyPr/>
          <a:lstStyle/>
          <a:p>
            <a:r>
              <a:rPr lang="en-US" sz="2000" dirty="0" smtClean="0"/>
              <a:t>Similar capabilities</a:t>
            </a:r>
          </a:p>
          <a:p>
            <a:r>
              <a:rPr lang="en-US" sz="2000" dirty="0" smtClean="0"/>
              <a:t>Selection details differ slightly</a:t>
            </a:r>
          </a:p>
          <a:p>
            <a:pPr marL="502920" lvl="1" indent="0">
              <a:buNone/>
            </a:pPr>
            <a:endParaRPr lang="en-US" dirty="0"/>
          </a:p>
        </p:txBody>
      </p:sp>
      <p:pic>
        <p:nvPicPr>
          <p:cNvPr id="14" name="Picture 13" descr="CMS 4l mass 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14500"/>
            <a:ext cx="4156285" cy="389890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4213366177"/>
              </p:ext>
            </p:extLst>
          </p:nvPr>
        </p:nvGraphicFramePr>
        <p:xfrm>
          <a:off x="914400" y="6083301"/>
          <a:ext cx="3886200" cy="888999"/>
        </p:xfrm>
        <a:graphic>
          <a:graphicData uri="http://schemas.openxmlformats.org/drawingml/2006/table">
            <a:tbl>
              <a:tblPr firstRow="1" bandRow="1">
                <a:tableStyleId>{E8B1032C-EA38-4F05-BA0D-38AFFFC7BED3}</a:tableStyleId>
              </a:tblPr>
              <a:tblGrid>
                <a:gridCol w="1295400"/>
                <a:gridCol w="1295400"/>
                <a:gridCol w="1295400"/>
              </a:tblGrid>
              <a:tr h="370840">
                <a:tc>
                  <a:txBody>
                    <a:bodyPr/>
                    <a:lstStyle/>
                    <a:p>
                      <a:pPr algn="ctr"/>
                      <a:r>
                        <a:rPr lang="en-US" sz="1400" dirty="0" smtClean="0"/>
                        <a:t>Observed</a:t>
                      </a:r>
                    </a:p>
                    <a:p>
                      <a:pPr algn="ctr"/>
                      <a:r>
                        <a:rPr lang="en-US" sz="1400" dirty="0" smtClean="0"/>
                        <a:t>Events</a:t>
                      </a:r>
                      <a:endParaRPr lang="en-US" sz="1400" dirty="0"/>
                    </a:p>
                  </a:txBody>
                  <a:tcPr>
                    <a:solidFill>
                      <a:schemeClr val="bg1"/>
                    </a:solidFill>
                  </a:tcPr>
                </a:tc>
                <a:tc>
                  <a:txBody>
                    <a:bodyPr/>
                    <a:lstStyle/>
                    <a:p>
                      <a:pPr algn="ctr"/>
                      <a:r>
                        <a:rPr lang="en-US" sz="1400" dirty="0" smtClean="0"/>
                        <a:t>Background</a:t>
                      </a:r>
                    </a:p>
                    <a:p>
                      <a:pPr algn="ctr"/>
                      <a:r>
                        <a:rPr lang="en-US" sz="1400" dirty="0" smtClean="0"/>
                        <a:t>Events</a:t>
                      </a:r>
                      <a:endParaRPr lang="en-US" sz="1400" dirty="0"/>
                    </a:p>
                  </a:txBody>
                  <a:tcPr>
                    <a:solidFill>
                      <a:schemeClr val="bg1"/>
                    </a:solidFill>
                  </a:tcPr>
                </a:tc>
                <a:tc>
                  <a:txBody>
                    <a:bodyPr/>
                    <a:lstStyle/>
                    <a:p>
                      <a:pPr algn="ctr"/>
                      <a:r>
                        <a:rPr lang="en-US" sz="1400" dirty="0" smtClean="0"/>
                        <a:t>Predicted H Signal</a:t>
                      </a:r>
                      <a:endParaRPr lang="en-US" sz="1400" dirty="0"/>
                    </a:p>
                  </a:txBody>
                  <a:tcPr>
                    <a:solidFill>
                      <a:schemeClr val="bg1"/>
                    </a:solidFill>
                  </a:tcPr>
                </a:tc>
              </a:tr>
              <a:tr h="370840">
                <a:tc>
                  <a:txBody>
                    <a:bodyPr/>
                    <a:lstStyle/>
                    <a:p>
                      <a:pPr algn="ctr"/>
                      <a:r>
                        <a:rPr lang="en-US" sz="1600" dirty="0" smtClean="0"/>
                        <a:t>9</a:t>
                      </a:r>
                      <a:endParaRPr lang="en-US" sz="1600" dirty="0"/>
                    </a:p>
                  </a:txBody>
                  <a:tcPr>
                    <a:solidFill>
                      <a:schemeClr val="bg1"/>
                    </a:solidFill>
                  </a:tcPr>
                </a:tc>
                <a:tc>
                  <a:txBody>
                    <a:bodyPr/>
                    <a:lstStyle/>
                    <a:p>
                      <a:pPr algn="ctr"/>
                      <a:r>
                        <a:rPr lang="en-US" sz="1600" dirty="0" smtClean="0"/>
                        <a:t>3.8</a:t>
                      </a:r>
                      <a:endParaRPr lang="en-US" sz="1600" dirty="0"/>
                    </a:p>
                  </a:txBody>
                  <a:tcPr>
                    <a:solidFill>
                      <a:schemeClr val="bg1"/>
                    </a:solidFill>
                  </a:tcPr>
                </a:tc>
                <a:tc>
                  <a:txBody>
                    <a:bodyPr/>
                    <a:lstStyle/>
                    <a:p>
                      <a:pPr algn="ctr"/>
                      <a:r>
                        <a:rPr lang="en-US" sz="1600" dirty="0" smtClean="0"/>
                        <a:t>7.5</a:t>
                      </a:r>
                      <a:endParaRPr lang="en-US" sz="1600" dirty="0"/>
                    </a:p>
                  </a:txBody>
                  <a:tcPr>
                    <a:solidFill>
                      <a:schemeClr val="bg1"/>
                    </a:solidFill>
                  </a:tcPr>
                </a:tc>
              </a:tr>
            </a:tbl>
          </a:graphicData>
        </a:graphic>
      </p:graphicFrame>
      <p:sp>
        <p:nvSpPr>
          <p:cNvPr id="16" name="TextBox 15"/>
          <p:cNvSpPr txBox="1"/>
          <p:nvPr/>
        </p:nvSpPr>
        <p:spPr>
          <a:xfrm>
            <a:off x="1219200" y="5637687"/>
            <a:ext cx="3369924"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For 121.5 &lt; M</a:t>
            </a:r>
            <a:r>
              <a:rPr lang="en-US" sz="2000" baseline="-25000" dirty="0" smtClean="0">
                <a:solidFill>
                  <a:srgbClr val="0000FF"/>
                </a:solidFill>
                <a:latin typeface="Comic Sans MS"/>
                <a:cs typeface="Comic Sans MS"/>
              </a:rPr>
              <a:t>4l</a:t>
            </a:r>
            <a:r>
              <a:rPr lang="en-US" sz="2000" dirty="0" smtClean="0">
                <a:solidFill>
                  <a:srgbClr val="0000FF"/>
                </a:solidFill>
                <a:latin typeface="Comic Sans MS"/>
                <a:cs typeface="Comic Sans MS"/>
              </a:rPr>
              <a:t> &lt; 130.5 GeV</a:t>
            </a:r>
          </a:p>
        </p:txBody>
      </p:sp>
      <p:pic>
        <p:nvPicPr>
          <p:cNvPr id="17" name="Picture 16"/>
          <p:cNvPicPr>
            <a:picLocks noChangeAspect="1"/>
          </p:cNvPicPr>
          <p:nvPr/>
        </p:nvPicPr>
        <p:blipFill>
          <a:blip r:embed="rId3"/>
          <a:stretch>
            <a:fillRect/>
          </a:stretch>
        </p:blipFill>
        <p:spPr>
          <a:xfrm>
            <a:off x="5181600" y="1714500"/>
            <a:ext cx="4457700" cy="3541734"/>
          </a:xfrm>
          <a:prstGeom prst="rect">
            <a:avLst/>
          </a:prstGeom>
        </p:spPr>
      </p:pic>
      <p:grpSp>
        <p:nvGrpSpPr>
          <p:cNvPr id="19" name="Group 18"/>
          <p:cNvGrpSpPr/>
          <p:nvPr/>
        </p:nvGrpSpPr>
        <p:grpSpPr>
          <a:xfrm>
            <a:off x="5351761" y="5676900"/>
            <a:ext cx="4401839" cy="1102833"/>
            <a:chOff x="6553200" y="6452857"/>
            <a:chExt cx="4401839" cy="1102833"/>
          </a:xfrm>
          <a:solidFill>
            <a:srgbClr val="66CCFF"/>
          </a:solidFill>
        </p:grpSpPr>
        <p:grpSp>
          <p:nvGrpSpPr>
            <p:cNvPr id="20" name="Group 19"/>
            <p:cNvGrpSpPr/>
            <p:nvPr/>
          </p:nvGrpSpPr>
          <p:grpSpPr>
            <a:xfrm>
              <a:off x="6553200" y="6452857"/>
              <a:ext cx="4392488" cy="1102833"/>
              <a:chOff x="6553200" y="6452857"/>
              <a:chExt cx="4392488" cy="1102833"/>
            </a:xfrm>
            <a:grpFill/>
          </p:grpSpPr>
          <p:sp>
            <p:nvSpPr>
              <p:cNvPr id="22" name="TextBox 21"/>
              <p:cNvSpPr txBox="1"/>
              <p:nvPr/>
            </p:nvSpPr>
            <p:spPr>
              <a:xfrm>
                <a:off x="6553200" y="646658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000090"/>
                  </a:solidFill>
                  <a:effectLst/>
                  <a:latin typeface="+mj-lt"/>
                </a:endParaRPr>
              </a:p>
              <a:p>
                <a:r>
                  <a:rPr lang="en-US" dirty="0" smtClean="0">
                    <a:effectLst/>
                    <a:latin typeface="+mj-lt"/>
                    <a:ea typeface="Lucida Grande"/>
                    <a:cs typeface="Lucida Grande"/>
                  </a:rPr>
                  <a:t>2011+2012     125.6 GeV     3.2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(3.8)</a:t>
                </a:r>
                <a:endParaRPr lang="en-US" dirty="0" smtClean="0">
                  <a:effectLst/>
                  <a:latin typeface="+mj-lt"/>
                  <a:ea typeface="Lucida Grande"/>
                  <a:cs typeface="Lucida Grande"/>
                  <a:sym typeface="Wingdings"/>
                </a:endParaRPr>
              </a:p>
            </p:txBody>
          </p:sp>
          <p:cxnSp>
            <p:nvCxnSpPr>
              <p:cNvPr id="23" name="Straight Connector 22"/>
              <p:cNvCxnSpPr/>
              <p:nvPr/>
            </p:nvCxnSpPr>
            <p:spPr bwMode="auto">
              <a:xfrm>
                <a:off x="7876510" y="6452857"/>
                <a:ext cx="0" cy="1071458"/>
              </a:xfrm>
              <a:prstGeom prst="line">
                <a:avLst/>
              </a:prstGeom>
              <a:grpFill/>
              <a:ln w="9525" cap="flat" cmpd="sng" algn="ctr">
                <a:solidFill>
                  <a:srgbClr val="000000"/>
                </a:solidFill>
                <a:prstDash val="solid"/>
                <a:round/>
                <a:headEnd type="none" w="med" len="med"/>
                <a:tailEnd type="none" w="med" len="med"/>
              </a:ln>
              <a:effectLst/>
            </p:spPr>
          </p:cxnSp>
          <p:cxnSp>
            <p:nvCxnSpPr>
              <p:cNvPr id="24" name="Straight Connector 23"/>
              <p:cNvCxnSpPr/>
              <p:nvPr/>
            </p:nvCxnSpPr>
            <p:spPr bwMode="auto">
              <a:xfrm>
                <a:off x="9088180" y="6466814"/>
                <a:ext cx="0" cy="1088876"/>
              </a:xfrm>
              <a:prstGeom prst="line">
                <a:avLst/>
              </a:prstGeom>
              <a:grpFill/>
              <a:ln w="9525" cap="flat" cmpd="sng" algn="ctr">
                <a:solidFill>
                  <a:srgbClr val="000000"/>
                </a:solidFill>
                <a:prstDash val="solid"/>
                <a:round/>
                <a:headEnd type="none" w="med" len="med"/>
                <a:tailEnd type="none" w="med" len="med"/>
              </a:ln>
              <a:effectLst/>
            </p:spPr>
          </p:cxnSp>
        </p:grpSp>
        <p:cxnSp>
          <p:nvCxnSpPr>
            <p:cNvPr id="21" name="Straight Connector 20"/>
            <p:cNvCxnSpPr/>
            <p:nvPr/>
          </p:nvCxnSpPr>
          <p:spPr bwMode="auto">
            <a:xfrm>
              <a:off x="6559625" y="7066230"/>
              <a:ext cx="4395414" cy="28005"/>
            </a:xfrm>
            <a:prstGeom prst="line">
              <a:avLst/>
            </a:prstGeom>
            <a:grp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35233801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latin typeface="Wingdings"/>
                <a:ea typeface="Wingdings"/>
                <a:cs typeface="Wingdings"/>
                <a:sym typeface="Wingdings"/>
              </a:rPr>
              <a:t>γγ</a:t>
            </a:r>
            <a:r>
              <a:rPr lang="en-US" dirty="0" smtClean="0"/>
              <a:t> channel (ATLAS)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35</a:t>
            </a:fld>
            <a:endParaRPr lang="en-US">
              <a:latin typeface="Times"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3972370"/>
              </p:ext>
            </p:extLst>
          </p:nvPr>
        </p:nvGraphicFramePr>
        <p:xfrm>
          <a:off x="4279900" y="3238500"/>
          <a:ext cx="114300" cy="165100"/>
        </p:xfrm>
        <a:graphic>
          <a:graphicData uri="http://schemas.openxmlformats.org/presentationml/2006/ole">
            <mc:AlternateContent xmlns:mc="http://schemas.openxmlformats.org/markup-compatibility/2006">
              <mc:Choice xmlns:v="urn:schemas-microsoft-com:vml" Requires="v">
                <p:oleObj spid="_x0000_s19843" name="Equation" r:id="rId3" imgW="114300" imgH="165100" progId="Equation.DSMT4">
                  <p:embed/>
                </p:oleObj>
              </mc:Choice>
              <mc:Fallback>
                <p:oleObj name="Equation" r:id="rId3" imgW="114300" imgH="165100" progId="Equation.DSMT4">
                  <p:embed/>
                  <p:pic>
                    <p:nvPicPr>
                      <p:cNvPr id="0" name=""/>
                      <p:cNvPicPr/>
                      <p:nvPr/>
                    </p:nvPicPr>
                    <p:blipFill>
                      <a:blip r:embed="rId4"/>
                      <a:stretch>
                        <a:fillRect/>
                      </a:stretch>
                    </p:blipFill>
                    <p:spPr>
                      <a:xfrm>
                        <a:off x="4279900" y="3238500"/>
                        <a:ext cx="114300" cy="165100"/>
                      </a:xfrm>
                      <a:prstGeom prst="rect">
                        <a:avLst/>
                      </a:prstGeom>
                    </p:spPr>
                  </p:pic>
                </p:oleObj>
              </mc:Fallback>
            </mc:AlternateContent>
          </a:graphicData>
        </a:graphic>
      </p:graphicFrame>
      <p:pic>
        <p:nvPicPr>
          <p:cNvPr id="8" name="Picture 7"/>
          <p:cNvPicPr>
            <a:picLocks noChangeAspect="1"/>
          </p:cNvPicPr>
          <p:nvPr/>
        </p:nvPicPr>
        <p:blipFill>
          <a:blip r:embed="rId5"/>
          <a:stretch>
            <a:fillRect/>
          </a:stretch>
        </p:blipFill>
        <p:spPr>
          <a:xfrm>
            <a:off x="152400" y="800100"/>
            <a:ext cx="4231931" cy="6248400"/>
          </a:xfrm>
          <a:prstGeom prst="rect">
            <a:avLst/>
          </a:prstGeom>
        </p:spPr>
      </p:pic>
      <p:grpSp>
        <p:nvGrpSpPr>
          <p:cNvPr id="22" name="Group 21"/>
          <p:cNvGrpSpPr/>
          <p:nvPr/>
        </p:nvGrpSpPr>
        <p:grpSpPr>
          <a:xfrm>
            <a:off x="4720276" y="2228274"/>
            <a:ext cx="4804724" cy="3143826"/>
            <a:chOff x="3112" y="3789040"/>
            <a:chExt cx="4804724" cy="3143826"/>
          </a:xfrm>
        </p:grpSpPr>
        <p:pic>
          <p:nvPicPr>
            <p:cNvPr id="29" name="Picture 28" descr="figaux_008b.png"/>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 y="3789040"/>
              <a:ext cx="4804724" cy="3143826"/>
            </a:xfrm>
            <a:prstGeom prst="rect">
              <a:avLst/>
            </a:prstGeom>
            <a:ln>
              <a:solidFill>
                <a:srgbClr val="000000"/>
              </a:solidFill>
            </a:ln>
          </p:spPr>
        </p:pic>
        <p:cxnSp>
          <p:nvCxnSpPr>
            <p:cNvPr id="30" name="Straight Arrow Connector 29"/>
            <p:cNvCxnSpPr/>
            <p:nvPr/>
          </p:nvCxnSpPr>
          <p:spPr bwMode="auto">
            <a:xfrm flipH="1" flipV="1">
              <a:off x="3059832" y="4965268"/>
              <a:ext cx="154561" cy="263932"/>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TextBox 30"/>
            <p:cNvSpPr txBox="1"/>
            <p:nvPr/>
          </p:nvSpPr>
          <p:spPr>
            <a:xfrm>
              <a:off x="2699792" y="5157192"/>
              <a:ext cx="1451214" cy="600164"/>
            </a:xfrm>
            <a:prstGeom prst="rect">
              <a:avLst/>
            </a:prstGeom>
            <a:solidFill>
              <a:srgbClr val="FFCC99"/>
            </a:solidFill>
            <a:ln>
              <a:solidFill>
                <a:schemeClr val="tx1"/>
              </a:solidFill>
            </a:ln>
          </p:spPr>
          <p:txBody>
            <a:bodyPr wrap="non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sz="1100" dirty="0" smtClean="0">
                  <a:effectLst/>
                </a:rPr>
                <a:t>Expected exclusion</a:t>
              </a:r>
            </a:p>
            <a:p>
              <a:r>
                <a:rPr lang="en-US" sz="1100" dirty="0" smtClean="0">
                  <a:effectLst/>
                </a:rPr>
                <a:t>for SM Higgs at </a:t>
              </a:r>
            </a:p>
            <a:p>
              <a:r>
                <a:rPr lang="en-US" sz="1100" dirty="0" smtClean="0">
                  <a:effectLst/>
                </a:rPr>
                <a:t>given </a:t>
              </a:r>
              <a:r>
                <a:rPr lang="en-US" sz="1100" i="1" dirty="0" smtClean="0">
                  <a:effectLst/>
                </a:rPr>
                <a:t>M</a:t>
              </a:r>
              <a:r>
                <a:rPr lang="en-US" sz="1100" i="1" baseline="-25000" dirty="0" smtClean="0">
                  <a:effectLst/>
                </a:rPr>
                <a:t>H</a:t>
              </a:r>
              <a:endParaRPr lang="en-US" sz="1100" i="1" baseline="-25000" dirty="0">
                <a:effectLst/>
              </a:endParaRPr>
            </a:p>
          </p:txBody>
        </p:sp>
      </p:grpSp>
      <p:grpSp>
        <p:nvGrpSpPr>
          <p:cNvPr id="24" name="Group 23"/>
          <p:cNvGrpSpPr/>
          <p:nvPr/>
        </p:nvGrpSpPr>
        <p:grpSpPr>
          <a:xfrm>
            <a:off x="5029200" y="5721527"/>
            <a:ext cx="4392488" cy="1098373"/>
            <a:chOff x="40704" y="5356417"/>
            <a:chExt cx="4392488" cy="1098373"/>
          </a:xfrm>
          <a:solidFill>
            <a:srgbClr val="66CCFF"/>
          </a:solidFill>
        </p:grpSpPr>
        <p:sp>
          <p:nvSpPr>
            <p:cNvPr id="25" name="TextBox 24"/>
            <p:cNvSpPr txBox="1"/>
            <p:nvPr/>
          </p:nvSpPr>
          <p:spPr>
            <a:xfrm>
              <a:off x="40704" y="537757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smtClean="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FF0000"/>
                </a:solidFill>
                <a:effectLst/>
                <a:latin typeface="+mj-lt"/>
                <a:ea typeface="Lucida Grande"/>
                <a:cs typeface="Lucida Grande"/>
                <a:sym typeface="Wingdings"/>
              </a:endParaRPr>
            </a:p>
            <a:p>
              <a:r>
                <a:rPr lang="en-US" dirty="0" smtClean="0">
                  <a:effectLst/>
                  <a:latin typeface="+mj-lt"/>
                  <a:ea typeface="Lucida Grande"/>
                  <a:cs typeface="Lucida Grande"/>
                </a:rPr>
                <a:t>2011+2012       126.5 GeV     4.5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(2.5)</a:t>
              </a:r>
              <a:endParaRPr lang="en-US" dirty="0" smtClean="0">
                <a:effectLst/>
                <a:latin typeface="+mj-lt"/>
                <a:ea typeface="Lucida Grande"/>
                <a:cs typeface="Lucida Grande"/>
                <a:sym typeface="Wingdings"/>
              </a:endParaRPr>
            </a:p>
          </p:txBody>
        </p:sp>
        <p:cxnSp>
          <p:nvCxnSpPr>
            <p:cNvPr id="26" name="Straight Connector 25"/>
            <p:cNvCxnSpPr/>
            <p:nvPr/>
          </p:nvCxnSpPr>
          <p:spPr bwMode="auto">
            <a:xfrm>
              <a:off x="72008" y="5904567"/>
              <a:ext cx="4283968" cy="27295"/>
            </a:xfrm>
            <a:prstGeom prst="line">
              <a:avLst/>
            </a:prstGeom>
            <a:grpFill/>
            <a:ln w="9525"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a:off x="1368152" y="5387792"/>
              <a:ext cx="0" cy="1056051"/>
            </a:xfrm>
            <a:prstGeom prst="line">
              <a:avLst/>
            </a:prstGeom>
            <a:grpFill/>
            <a:ln w="9525" cap="flat" cmpd="sng" algn="ctr">
              <a:solidFill>
                <a:srgbClr val="000000"/>
              </a:solidFill>
              <a:prstDash val="solid"/>
              <a:round/>
              <a:headEnd type="none" w="med" len="med"/>
              <a:tailEnd type="none" w="med" len="med"/>
            </a:ln>
            <a:effectLst/>
          </p:spPr>
        </p:cxnSp>
        <p:cxnSp>
          <p:nvCxnSpPr>
            <p:cNvPr id="28" name="Straight Connector 27"/>
            <p:cNvCxnSpPr/>
            <p:nvPr/>
          </p:nvCxnSpPr>
          <p:spPr bwMode="auto">
            <a:xfrm>
              <a:off x="2592288" y="5356417"/>
              <a:ext cx="0" cy="1073469"/>
            </a:xfrm>
            <a:prstGeom prst="line">
              <a:avLst/>
            </a:prstGeom>
            <a:grpFill/>
            <a:ln w="9525" cap="flat" cmpd="sng" algn="ctr">
              <a:solidFill>
                <a:srgbClr val="000000"/>
              </a:solidFill>
              <a:prstDash val="solid"/>
              <a:round/>
              <a:headEnd type="none" w="med" len="med"/>
              <a:tailEnd type="none" w="med" len="med"/>
            </a:ln>
            <a:effectLst/>
          </p:spPr>
        </p:cxnSp>
      </p:grpSp>
      <p:sp>
        <p:nvSpPr>
          <p:cNvPr id="33" name="TextBox 32"/>
          <p:cNvSpPr txBox="1"/>
          <p:nvPr/>
        </p:nvSpPr>
        <p:spPr>
          <a:xfrm>
            <a:off x="970644" y="2476500"/>
            <a:ext cx="2001156"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Comic Sans MS"/>
                <a:cs typeface="Comic Sans MS"/>
              </a:rPr>
              <a:t>Unweighted</a:t>
            </a:r>
            <a:r>
              <a:rPr lang="en-US" sz="1400" dirty="0" smtClean="0">
                <a:solidFill>
                  <a:srgbClr val="0000FF"/>
                </a:solidFill>
                <a:latin typeface="Comic Sans MS"/>
                <a:cs typeface="Comic Sans MS"/>
              </a:rPr>
              <a:t> spectrum</a:t>
            </a:r>
          </a:p>
        </p:txBody>
      </p:sp>
      <p:sp>
        <p:nvSpPr>
          <p:cNvPr id="34" name="TextBox 33"/>
          <p:cNvSpPr txBox="1"/>
          <p:nvPr/>
        </p:nvSpPr>
        <p:spPr>
          <a:xfrm>
            <a:off x="609600" y="5341209"/>
            <a:ext cx="3625662"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Events weighted by S/B in each category</a:t>
            </a:r>
          </a:p>
        </p:txBody>
      </p:sp>
      <p:sp>
        <p:nvSpPr>
          <p:cNvPr id="37" name="Content Placeholder 2"/>
          <p:cNvSpPr>
            <a:spLocks noGrp="1"/>
          </p:cNvSpPr>
          <p:nvPr>
            <p:ph idx="1"/>
          </p:nvPr>
        </p:nvSpPr>
        <p:spPr>
          <a:xfrm>
            <a:off x="4572000" y="723900"/>
            <a:ext cx="5334000" cy="1447800"/>
          </a:xfrm>
        </p:spPr>
        <p:txBody>
          <a:bodyPr/>
          <a:lstStyle/>
          <a:p>
            <a:r>
              <a:rPr lang="en-US" sz="2000" dirty="0" smtClean="0"/>
              <a:t>“High statistics” channel</a:t>
            </a:r>
          </a:p>
          <a:p>
            <a:pPr lvl="1"/>
            <a:r>
              <a:rPr lang="en-US" sz="1800" dirty="0" smtClean="0"/>
              <a:t>cross section (times BR) ~ 50 </a:t>
            </a:r>
            <a:r>
              <a:rPr lang="en-US" sz="1800" dirty="0" err="1" smtClean="0"/>
              <a:t>fb</a:t>
            </a:r>
            <a:endParaRPr lang="en-US" sz="1800" dirty="0" smtClean="0"/>
          </a:p>
          <a:p>
            <a:pPr lvl="1"/>
            <a:r>
              <a:rPr lang="en-US" sz="1800" dirty="0" smtClean="0"/>
              <a:t>average mass resolution </a:t>
            </a:r>
            <a:r>
              <a:rPr lang="en-US" sz="1800" dirty="0" err="1" smtClean="0"/>
              <a:t>δM</a:t>
            </a:r>
            <a:r>
              <a:rPr lang="en-US" sz="1800" dirty="0" smtClean="0"/>
              <a:t>/M~1.7 GeV</a:t>
            </a:r>
          </a:p>
          <a:p>
            <a:pPr lvl="1"/>
            <a:r>
              <a:rPr lang="en-US" sz="1800" dirty="0" smtClean="0"/>
              <a:t>use 10 photon categories</a:t>
            </a:r>
            <a:endParaRPr lang="en-US" sz="1800" dirty="0"/>
          </a:p>
        </p:txBody>
      </p:sp>
    </p:spTree>
    <p:extLst>
      <p:ext uri="{BB962C8B-B14F-4D97-AF65-F5344CB8AC3E}">
        <p14:creationId xmlns:p14="http://schemas.microsoft.com/office/powerpoint/2010/main" val="21147784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latin typeface="Wingdings"/>
                <a:ea typeface="Wingdings"/>
                <a:cs typeface="Wingdings"/>
                <a:sym typeface="Wingdings"/>
              </a:rPr>
              <a:t>γγ</a:t>
            </a:r>
            <a:r>
              <a:rPr lang="en-US" dirty="0" smtClean="0"/>
              <a:t> channel </a:t>
            </a:r>
            <a:r>
              <a:rPr lang="en-US" dirty="0"/>
              <a:t>(ATLAS)</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36</a:t>
            </a:fld>
            <a:endParaRPr lang="en-US">
              <a:latin typeface="Times" charset="0"/>
            </a:endParaRPr>
          </a:p>
        </p:txBody>
      </p:sp>
      <p:pic>
        <p:nvPicPr>
          <p:cNvPr id="9" name="Picture 8"/>
          <p:cNvPicPr>
            <a:picLocks noChangeAspect="1"/>
          </p:cNvPicPr>
          <p:nvPr/>
        </p:nvPicPr>
        <p:blipFill>
          <a:blip r:embed="rId3"/>
          <a:stretch>
            <a:fillRect/>
          </a:stretch>
        </p:blipFill>
        <p:spPr>
          <a:xfrm>
            <a:off x="3429000" y="770958"/>
            <a:ext cx="6296086" cy="6277541"/>
          </a:xfrm>
          <a:prstGeom prst="rect">
            <a:avLst/>
          </a:prstGeom>
        </p:spPr>
      </p:pic>
      <p:sp>
        <p:nvSpPr>
          <p:cNvPr id="10" name="TextBox 9"/>
          <p:cNvSpPr txBox="1"/>
          <p:nvPr/>
        </p:nvSpPr>
        <p:spPr>
          <a:xfrm>
            <a:off x="228600" y="876300"/>
            <a:ext cx="4329768" cy="369332"/>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800" dirty="0" smtClean="0">
                <a:solidFill>
                  <a:srgbClr val="0000FF"/>
                </a:solidFill>
                <a:latin typeface="Comic Sans MS"/>
                <a:cs typeface="Comic Sans MS"/>
              </a:rPr>
              <a:t>H</a:t>
            </a:r>
            <a:r>
              <a:rPr lang="en-US" sz="1800" dirty="0" smtClean="0">
                <a:solidFill>
                  <a:srgbClr val="0000FF"/>
                </a:solidFill>
                <a:latin typeface="Comic Sans MS"/>
                <a:cs typeface="Comic Sans MS"/>
                <a:sym typeface="Wingdings"/>
              </a:rPr>
              <a:t>→ 2γ candidate with </a:t>
            </a:r>
            <a:r>
              <a:rPr lang="en-US" sz="1800" i="1" dirty="0" smtClean="0">
                <a:solidFill>
                  <a:srgbClr val="0000FF"/>
                </a:solidFill>
                <a:latin typeface="Comic Sans MS"/>
                <a:cs typeface="Comic Sans MS"/>
              </a:rPr>
              <a:t>M</a:t>
            </a:r>
            <a:r>
              <a:rPr lang="en-US" sz="1800" i="1" baseline="-25000" dirty="0" smtClean="0">
                <a:solidFill>
                  <a:srgbClr val="0000FF"/>
                </a:solidFill>
                <a:latin typeface="Comic Sans MS"/>
                <a:cs typeface="Comic Sans MS"/>
              </a:rPr>
              <a:t>4e </a:t>
            </a:r>
            <a:r>
              <a:rPr lang="en-US" sz="1800" dirty="0" smtClean="0">
                <a:solidFill>
                  <a:srgbClr val="0000FF"/>
                </a:solidFill>
                <a:latin typeface="Comic Sans MS"/>
                <a:cs typeface="Comic Sans MS"/>
              </a:rPr>
              <a:t>= 126.9 </a:t>
            </a:r>
            <a:r>
              <a:rPr lang="en-US" sz="1800" dirty="0">
                <a:solidFill>
                  <a:srgbClr val="0000FF"/>
                </a:solidFill>
                <a:latin typeface="Comic Sans MS"/>
                <a:cs typeface="Comic Sans MS"/>
              </a:rPr>
              <a:t>GeV</a:t>
            </a:r>
            <a:r>
              <a:rPr lang="en-US" sz="1800" dirty="0" smtClean="0">
                <a:solidFill>
                  <a:srgbClr val="0000FF"/>
                </a:solidFill>
                <a:latin typeface="Comic Sans MS"/>
                <a:cs typeface="Comic Sans MS"/>
                <a:sym typeface="Wingdings"/>
              </a:rPr>
              <a:t> </a:t>
            </a:r>
            <a:endParaRPr lang="en-US" sz="1800" dirty="0" smtClean="0">
              <a:solidFill>
                <a:srgbClr val="0000FF"/>
              </a:solidFill>
              <a:latin typeface="Comic Sans MS"/>
              <a:cs typeface="Comic Sans MS"/>
            </a:endParaRPr>
          </a:p>
        </p:txBody>
      </p:sp>
      <p:sp>
        <p:nvSpPr>
          <p:cNvPr id="11" name="TextBox 10"/>
          <p:cNvSpPr txBox="1"/>
          <p:nvPr/>
        </p:nvSpPr>
        <p:spPr>
          <a:xfrm>
            <a:off x="526772" y="1333500"/>
            <a:ext cx="2673628" cy="338554"/>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sz="1600" i="1" dirty="0" err="1" smtClean="0">
                <a:solidFill>
                  <a:srgbClr val="0000FF"/>
                </a:solidFill>
                <a:latin typeface="Comic Sans MS"/>
                <a:cs typeface="Comic Sans MS"/>
              </a:rPr>
              <a:t>p</a:t>
            </a:r>
            <a:r>
              <a:rPr lang="en-US" sz="1600" i="1" baseline="-25000" dirty="0" err="1" smtClean="0">
                <a:solidFill>
                  <a:srgbClr val="0000FF"/>
                </a:solidFill>
                <a:latin typeface="Comic Sans MS"/>
                <a:cs typeface="Comic Sans MS"/>
              </a:rPr>
              <a:t>T</a:t>
            </a:r>
            <a:r>
              <a:rPr lang="en-US" sz="1600" dirty="0" smtClean="0">
                <a:solidFill>
                  <a:srgbClr val="0000FF"/>
                </a:solidFill>
                <a:latin typeface="Comic Sans MS"/>
                <a:cs typeface="Comic Sans MS"/>
              </a:rPr>
              <a:t>(</a:t>
            </a:r>
            <a:r>
              <a:rPr lang="en-US" sz="1600" dirty="0" err="1" smtClean="0">
                <a:solidFill>
                  <a:srgbClr val="0000FF"/>
                </a:solidFill>
                <a:latin typeface="Comic Sans MS"/>
                <a:cs typeface="Comic Sans MS"/>
                <a:sym typeface="Wingdings"/>
              </a:rPr>
              <a:t>γ</a:t>
            </a:r>
            <a:r>
              <a:rPr lang="en-US" sz="1600" dirty="0" smtClean="0">
                <a:solidFill>
                  <a:srgbClr val="0000FF"/>
                </a:solidFill>
                <a:latin typeface="Comic Sans MS"/>
                <a:cs typeface="Comic Sans MS"/>
                <a:sym typeface="Wingdings"/>
              </a:rPr>
              <a:t>,</a:t>
            </a:r>
            <a:r>
              <a:rPr lang="en-US" sz="1600" dirty="0">
                <a:solidFill>
                  <a:srgbClr val="0000FF"/>
                </a:solidFill>
                <a:latin typeface="Comic Sans MS"/>
                <a:cs typeface="Comic Sans MS"/>
                <a:sym typeface="Wingdings"/>
              </a:rPr>
              <a:t> </a:t>
            </a:r>
            <a:r>
              <a:rPr lang="en-US" sz="1600" dirty="0" err="1">
                <a:solidFill>
                  <a:srgbClr val="0000FF"/>
                </a:solidFill>
                <a:latin typeface="Comic Sans MS"/>
                <a:cs typeface="Comic Sans MS"/>
                <a:sym typeface="Wingdings"/>
              </a:rPr>
              <a:t>γ</a:t>
            </a:r>
            <a:r>
              <a:rPr lang="en-US" sz="1600" dirty="0" smtClean="0">
                <a:solidFill>
                  <a:srgbClr val="0000FF"/>
                </a:solidFill>
                <a:latin typeface="Comic Sans MS"/>
                <a:cs typeface="Comic Sans MS"/>
              </a:rPr>
              <a:t>) = (62.2, 55.5) GeV</a:t>
            </a:r>
          </a:p>
        </p:txBody>
      </p:sp>
    </p:spTree>
    <p:extLst>
      <p:ext uri="{BB962C8B-B14F-4D97-AF65-F5344CB8AC3E}">
        <p14:creationId xmlns:p14="http://schemas.microsoft.com/office/powerpoint/2010/main" val="1128112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1790700"/>
            <a:ext cx="10058400" cy="5410200"/>
          </a:xfrm>
          <a:prstGeom prst="rect">
            <a:avLst/>
          </a:prstGeom>
          <a:solidFill>
            <a:srgbClr val="042037"/>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b="0" dirty="0" err="1" smtClean="0">
                <a:latin typeface="Wingdings"/>
                <a:ea typeface="Wingdings"/>
                <a:cs typeface="Wingdings"/>
                <a:sym typeface="Wingdings"/>
              </a:rPr>
              <a:t>γγ</a:t>
            </a:r>
            <a:r>
              <a:rPr lang="en-US" dirty="0" smtClean="0"/>
              <a:t> channel (CMS)</a:t>
            </a:r>
            <a:endParaRPr lang="en-US" dirty="0"/>
          </a:p>
        </p:txBody>
      </p:sp>
      <p:sp>
        <p:nvSpPr>
          <p:cNvPr id="3" name="Content Placeholder 2"/>
          <p:cNvSpPr>
            <a:spLocks noGrp="1"/>
          </p:cNvSpPr>
          <p:nvPr>
            <p:ph idx="1"/>
          </p:nvPr>
        </p:nvSpPr>
        <p:spPr>
          <a:xfrm>
            <a:off x="228600" y="876300"/>
            <a:ext cx="9326880" cy="914400"/>
          </a:xfrm>
        </p:spPr>
        <p:txBody>
          <a:bodyPr/>
          <a:lstStyle/>
          <a:p>
            <a:r>
              <a:rPr lang="en-US" sz="2000" dirty="0" smtClean="0"/>
              <a:t>Divide data into 6 categories using multivariate analysis method (BDT)</a:t>
            </a:r>
          </a:p>
          <a:p>
            <a:r>
              <a:rPr lang="en-US" sz="2000" dirty="0" smtClean="0"/>
              <a:t>Average mass resolution </a:t>
            </a:r>
            <a:r>
              <a:rPr lang="en-US" sz="2000" dirty="0" err="1" smtClean="0"/>
              <a:t>δM</a:t>
            </a:r>
            <a:r>
              <a:rPr lang="en-US" sz="2000" dirty="0" smtClean="0"/>
              <a:t>/M ~1.8 GeV</a:t>
            </a:r>
            <a:endParaRPr lang="en-US" sz="20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37</a:t>
            </a:fld>
            <a:endParaRPr lang="en-US">
              <a:latin typeface="Times" charset="0"/>
            </a:endParaRPr>
          </a:p>
        </p:txBody>
      </p:sp>
      <p:pic>
        <p:nvPicPr>
          <p:cNvPr id="7" name="Picture 6"/>
          <p:cNvPicPr>
            <a:picLocks noChangeAspect="1"/>
          </p:cNvPicPr>
          <p:nvPr/>
        </p:nvPicPr>
        <p:blipFill>
          <a:blip r:embed="rId2"/>
          <a:stretch>
            <a:fillRect/>
          </a:stretch>
        </p:blipFill>
        <p:spPr>
          <a:xfrm>
            <a:off x="152400" y="1926809"/>
            <a:ext cx="4648200" cy="4359691"/>
          </a:xfrm>
          <a:prstGeom prst="rect">
            <a:avLst/>
          </a:prstGeom>
        </p:spPr>
      </p:pic>
      <p:pic>
        <p:nvPicPr>
          <p:cNvPr id="8" name="Picture 7"/>
          <p:cNvPicPr>
            <a:picLocks noChangeAspect="1"/>
          </p:cNvPicPr>
          <p:nvPr/>
        </p:nvPicPr>
        <p:blipFill>
          <a:blip r:embed="rId3"/>
          <a:stretch>
            <a:fillRect/>
          </a:stretch>
        </p:blipFill>
        <p:spPr>
          <a:xfrm>
            <a:off x="5105400" y="2095500"/>
            <a:ext cx="4597400" cy="3185600"/>
          </a:xfrm>
          <a:prstGeom prst="rect">
            <a:avLst/>
          </a:prstGeom>
        </p:spPr>
      </p:pic>
      <p:grpSp>
        <p:nvGrpSpPr>
          <p:cNvPr id="9" name="Group 8"/>
          <p:cNvGrpSpPr/>
          <p:nvPr/>
        </p:nvGrpSpPr>
        <p:grpSpPr>
          <a:xfrm>
            <a:off x="5257800" y="5524500"/>
            <a:ext cx="4401839" cy="1102833"/>
            <a:chOff x="6553200" y="6452857"/>
            <a:chExt cx="4401839" cy="1102833"/>
          </a:xfrm>
          <a:solidFill>
            <a:srgbClr val="66CCFF"/>
          </a:solidFill>
        </p:grpSpPr>
        <p:grpSp>
          <p:nvGrpSpPr>
            <p:cNvPr id="10" name="Group 9"/>
            <p:cNvGrpSpPr/>
            <p:nvPr/>
          </p:nvGrpSpPr>
          <p:grpSpPr>
            <a:xfrm>
              <a:off x="6553200" y="6452857"/>
              <a:ext cx="4392488" cy="1102833"/>
              <a:chOff x="6553200" y="6452857"/>
              <a:chExt cx="4392488" cy="1102833"/>
            </a:xfrm>
            <a:grpFill/>
          </p:grpSpPr>
          <p:sp>
            <p:nvSpPr>
              <p:cNvPr id="12" name="TextBox 11"/>
              <p:cNvSpPr txBox="1"/>
              <p:nvPr/>
            </p:nvSpPr>
            <p:spPr>
              <a:xfrm>
                <a:off x="6553200" y="646658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smtClean="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000090"/>
                  </a:solidFill>
                  <a:effectLst/>
                  <a:latin typeface="+mj-lt"/>
                </a:endParaRPr>
              </a:p>
              <a:p>
                <a:r>
                  <a:rPr lang="en-US" dirty="0" smtClean="0">
                    <a:effectLst/>
                    <a:latin typeface="+mj-lt"/>
                    <a:ea typeface="Lucida Grande"/>
                    <a:cs typeface="Lucida Grande"/>
                  </a:rPr>
                  <a:t>2011+2012     125.0 GeV     4.1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(2.8)</a:t>
                </a:r>
                <a:endParaRPr lang="en-US" dirty="0" smtClean="0">
                  <a:effectLst/>
                  <a:latin typeface="+mj-lt"/>
                  <a:ea typeface="Lucida Grande"/>
                  <a:cs typeface="Lucida Grande"/>
                  <a:sym typeface="Wingdings"/>
                </a:endParaRPr>
              </a:p>
            </p:txBody>
          </p:sp>
          <p:cxnSp>
            <p:nvCxnSpPr>
              <p:cNvPr id="13" name="Straight Connector 12"/>
              <p:cNvCxnSpPr/>
              <p:nvPr/>
            </p:nvCxnSpPr>
            <p:spPr bwMode="auto">
              <a:xfrm>
                <a:off x="7876510" y="6452857"/>
                <a:ext cx="0" cy="1071458"/>
              </a:xfrm>
              <a:prstGeom prst="line">
                <a:avLst/>
              </a:prstGeom>
              <a:grpFill/>
              <a:ln w="9525" cap="flat" cmpd="sng" algn="ctr">
                <a:solidFill>
                  <a:srgbClr val="000000"/>
                </a:solidFill>
                <a:prstDash val="solid"/>
                <a:round/>
                <a:headEnd type="none" w="med" len="med"/>
                <a:tailEnd type="none" w="med" len="med"/>
              </a:ln>
              <a:effectLst/>
            </p:spPr>
          </p:cxnSp>
          <p:cxnSp>
            <p:nvCxnSpPr>
              <p:cNvPr id="14" name="Straight Connector 13"/>
              <p:cNvCxnSpPr/>
              <p:nvPr/>
            </p:nvCxnSpPr>
            <p:spPr bwMode="auto">
              <a:xfrm>
                <a:off x="9088180" y="6466814"/>
                <a:ext cx="0" cy="1088876"/>
              </a:xfrm>
              <a:prstGeom prst="line">
                <a:avLst/>
              </a:prstGeom>
              <a:grpFill/>
              <a:ln w="9525" cap="flat" cmpd="sng" algn="ctr">
                <a:solidFill>
                  <a:srgbClr val="000000"/>
                </a:solidFill>
                <a:prstDash val="solid"/>
                <a:round/>
                <a:headEnd type="none" w="med" len="med"/>
                <a:tailEnd type="none" w="med" len="med"/>
              </a:ln>
              <a:effectLst/>
            </p:spPr>
          </p:cxnSp>
        </p:grpSp>
        <p:cxnSp>
          <p:nvCxnSpPr>
            <p:cNvPr id="11" name="Straight Connector 10"/>
            <p:cNvCxnSpPr/>
            <p:nvPr/>
          </p:nvCxnSpPr>
          <p:spPr bwMode="auto">
            <a:xfrm>
              <a:off x="6559625" y="7066230"/>
              <a:ext cx="4395414" cy="28005"/>
            </a:xfrm>
            <a:prstGeom prst="line">
              <a:avLst/>
            </a:prstGeom>
            <a:grp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1158565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ea typeface="Wingdings"/>
                <a:cs typeface="Wingdings"/>
                <a:sym typeface="Wingdings"/>
              </a:rPr>
              <a:t>WW</a:t>
            </a:r>
            <a:r>
              <a:rPr lang="en-US" baseline="30000" dirty="0" smtClean="0">
                <a:latin typeface="+mn-lt"/>
                <a:ea typeface="Wingdings"/>
                <a:cs typeface="Wingdings"/>
                <a:sym typeface="Wingdings"/>
              </a:rPr>
              <a:t>(*)</a:t>
            </a:r>
            <a:r>
              <a:rPr lang="en-US" dirty="0" smtClean="0"/>
              <a:t> channel </a:t>
            </a:r>
            <a:r>
              <a:rPr lang="en-US" dirty="0"/>
              <a:t>(ATLAS)</a:t>
            </a:r>
          </a:p>
        </p:txBody>
      </p:sp>
      <p:sp>
        <p:nvSpPr>
          <p:cNvPr id="3" name="Content Placeholder 2"/>
          <p:cNvSpPr>
            <a:spLocks noGrp="1"/>
          </p:cNvSpPr>
          <p:nvPr>
            <p:ph idx="1"/>
          </p:nvPr>
        </p:nvSpPr>
        <p:spPr>
          <a:xfrm>
            <a:off x="312420" y="723900"/>
            <a:ext cx="9136380" cy="2362200"/>
          </a:xfrm>
        </p:spPr>
        <p:txBody>
          <a:bodyPr/>
          <a:lstStyle/>
          <a:p>
            <a:r>
              <a:rPr lang="en-US" sz="2000" dirty="0"/>
              <a:t>Use the decays        </a:t>
            </a:r>
            <a:r>
              <a:rPr lang="en-US" sz="2000" dirty="0" smtClean="0"/>
              <a:t>              and</a:t>
            </a:r>
          </a:p>
          <a:p>
            <a:pPr lvl="1"/>
            <a:r>
              <a:rPr lang="en-US" sz="1800" dirty="0" smtClean="0"/>
              <a:t>2 leptons of opposite charge plus missing energy</a:t>
            </a:r>
          </a:p>
          <a:p>
            <a:pPr lvl="1"/>
            <a:r>
              <a:rPr lang="en-US" sz="1800" dirty="0" smtClean="0"/>
              <a:t>initially just used </a:t>
            </a:r>
            <a:r>
              <a:rPr lang="en-US" sz="1800" dirty="0" err="1" smtClean="0"/>
              <a:t>eμ</a:t>
            </a:r>
            <a:r>
              <a:rPr lang="en-US" sz="1800" dirty="0" smtClean="0"/>
              <a:t> events (85% of sensitivity and less background)</a:t>
            </a:r>
          </a:p>
          <a:p>
            <a:pPr lvl="1"/>
            <a:r>
              <a:rPr lang="en-US" sz="1800" dirty="0" smtClean="0"/>
              <a:t>allow up to 1 additional jet to include events with radiation</a:t>
            </a:r>
          </a:p>
          <a:p>
            <a:r>
              <a:rPr lang="en-US" sz="2000" dirty="0" err="1" smtClean="0"/>
              <a:t>σ</a:t>
            </a:r>
            <a:r>
              <a:rPr lang="en-US" sz="2000" dirty="0" smtClean="0"/>
              <a:t> x BR ~ 200 </a:t>
            </a:r>
            <a:r>
              <a:rPr lang="en-US" sz="2000" dirty="0" err="1" smtClean="0"/>
              <a:t>fb</a:t>
            </a:r>
            <a:endParaRPr lang="en-US" sz="2000" dirty="0" smtClean="0"/>
          </a:p>
          <a:p>
            <a:r>
              <a:rPr lang="en-US" sz="2000" dirty="0" smtClean="0"/>
              <a:t>large cross section but no mass peak</a:t>
            </a:r>
          </a:p>
          <a:p>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38</a:t>
            </a:fld>
            <a:endParaRPr lang="en-US">
              <a:latin typeface="Times"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205043769"/>
              </p:ext>
            </p:extLst>
          </p:nvPr>
        </p:nvGraphicFramePr>
        <p:xfrm>
          <a:off x="2557795" y="709943"/>
          <a:ext cx="1543050" cy="514350"/>
        </p:xfrm>
        <a:graphic>
          <a:graphicData uri="http://schemas.openxmlformats.org/presentationml/2006/ole">
            <mc:AlternateContent xmlns:mc="http://schemas.openxmlformats.org/markup-compatibility/2006">
              <mc:Choice xmlns:v="urn:schemas-microsoft-com:vml" Requires="v">
                <p:oleObj spid="_x0000_s27293" name="Equation" r:id="rId3" imgW="762000" imgH="254000" progId="Equation.DSMT4">
                  <p:embed/>
                </p:oleObj>
              </mc:Choice>
              <mc:Fallback>
                <p:oleObj name="Equation" r:id="rId3" imgW="762000" imgH="254000" progId="Equation.DSMT4">
                  <p:embed/>
                  <p:pic>
                    <p:nvPicPr>
                      <p:cNvPr id="0" name=""/>
                      <p:cNvPicPr/>
                      <p:nvPr/>
                    </p:nvPicPr>
                    <p:blipFill>
                      <a:blip r:embed="rId4"/>
                      <a:stretch>
                        <a:fillRect/>
                      </a:stretch>
                    </p:blipFill>
                    <p:spPr>
                      <a:xfrm>
                        <a:off x="2557795" y="709943"/>
                        <a:ext cx="1543050" cy="5143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63697523"/>
              </p:ext>
            </p:extLst>
          </p:nvPr>
        </p:nvGraphicFramePr>
        <p:xfrm>
          <a:off x="4562260" y="689571"/>
          <a:ext cx="1524000" cy="481263"/>
        </p:xfrm>
        <a:graphic>
          <a:graphicData uri="http://schemas.openxmlformats.org/presentationml/2006/ole">
            <mc:AlternateContent xmlns:mc="http://schemas.openxmlformats.org/markup-compatibility/2006">
              <mc:Choice xmlns:v="urn:schemas-microsoft-com:vml" Requires="v">
                <p:oleObj spid="_x0000_s27294" name="Equation" r:id="rId5" imgW="723900" imgH="228600" progId="Equation.DSMT4">
                  <p:embed/>
                </p:oleObj>
              </mc:Choice>
              <mc:Fallback>
                <p:oleObj name="Equation" r:id="rId5" imgW="723900" imgH="228600" progId="Equation.DSMT4">
                  <p:embed/>
                  <p:pic>
                    <p:nvPicPr>
                      <p:cNvPr id="0" name=""/>
                      <p:cNvPicPr/>
                      <p:nvPr/>
                    </p:nvPicPr>
                    <p:blipFill>
                      <a:blip r:embed="rId6"/>
                      <a:stretch>
                        <a:fillRect/>
                      </a:stretch>
                    </p:blipFill>
                    <p:spPr>
                      <a:xfrm>
                        <a:off x="4562260" y="689571"/>
                        <a:ext cx="1524000" cy="481263"/>
                      </a:xfrm>
                      <a:prstGeom prst="rect">
                        <a:avLst/>
                      </a:prstGeom>
                    </p:spPr>
                  </p:pic>
                </p:oleObj>
              </mc:Fallback>
            </mc:AlternateContent>
          </a:graphicData>
        </a:graphic>
      </p:graphicFrame>
      <p:pic>
        <p:nvPicPr>
          <p:cNvPr id="10" name="Picture 9" descr="Untitled.png"/>
          <p:cNvPicPr preferRelativeResize="0">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00" y="3314700"/>
            <a:ext cx="4672785" cy="3404743"/>
          </a:xfrm>
          <a:prstGeom prst="rect">
            <a:avLst/>
          </a:prstGeom>
          <a:ln>
            <a:solidFill>
              <a:srgbClr val="000000"/>
            </a:solidFill>
          </a:ln>
        </p:spPr>
      </p:pic>
      <p:pic>
        <p:nvPicPr>
          <p:cNvPr id="11" name="Picture 10" descr="formul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6515100"/>
            <a:ext cx="3077305" cy="533400"/>
          </a:xfrm>
          <a:prstGeom prst="rect">
            <a:avLst/>
          </a:prstGeom>
          <a:ln>
            <a:solidFill>
              <a:srgbClr val="000000"/>
            </a:solidFill>
          </a:ln>
        </p:spPr>
      </p:pic>
      <p:pic>
        <p:nvPicPr>
          <p:cNvPr id="13" name="Picture 12" descr="figaux_099.png"/>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70082" y="2933700"/>
            <a:ext cx="4654318" cy="3373765"/>
          </a:xfrm>
          <a:prstGeom prst="rect">
            <a:avLst/>
          </a:prstGeom>
          <a:ln>
            <a:solidFill>
              <a:srgbClr val="000000"/>
            </a:solidFill>
          </a:ln>
        </p:spPr>
      </p:pic>
      <p:grpSp>
        <p:nvGrpSpPr>
          <p:cNvPr id="22" name="Group 21"/>
          <p:cNvGrpSpPr/>
          <p:nvPr/>
        </p:nvGrpSpPr>
        <p:grpSpPr>
          <a:xfrm>
            <a:off x="228600" y="6362700"/>
            <a:ext cx="4401839" cy="1102833"/>
            <a:chOff x="6553200" y="6452857"/>
            <a:chExt cx="4401839" cy="1102833"/>
          </a:xfrm>
          <a:solidFill>
            <a:srgbClr val="66CCFF"/>
          </a:solidFill>
        </p:grpSpPr>
        <p:grpSp>
          <p:nvGrpSpPr>
            <p:cNvPr id="23" name="Group 22"/>
            <p:cNvGrpSpPr/>
            <p:nvPr/>
          </p:nvGrpSpPr>
          <p:grpSpPr>
            <a:xfrm>
              <a:off x="6553200" y="6452857"/>
              <a:ext cx="4392488" cy="1102833"/>
              <a:chOff x="6553200" y="6452857"/>
              <a:chExt cx="4392488" cy="1102833"/>
            </a:xfrm>
            <a:grpFill/>
          </p:grpSpPr>
          <p:sp>
            <p:nvSpPr>
              <p:cNvPr id="25" name="TextBox 24"/>
              <p:cNvSpPr txBox="1"/>
              <p:nvPr/>
            </p:nvSpPr>
            <p:spPr>
              <a:xfrm>
                <a:off x="6553200" y="646658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smtClean="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000090"/>
                  </a:solidFill>
                  <a:effectLst/>
                  <a:latin typeface="+mj-lt"/>
                </a:endParaRPr>
              </a:p>
              <a:p>
                <a:r>
                  <a:rPr lang="en-US" dirty="0" smtClean="0">
                    <a:effectLst/>
                    <a:latin typeface="+mj-lt"/>
                    <a:ea typeface="Lucida Grande"/>
                    <a:cs typeface="Lucida Grande"/>
                  </a:rPr>
                  <a:t>2011+2012     125.0 GeV     2.8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(2.3)</a:t>
                </a:r>
                <a:endParaRPr lang="en-US" dirty="0" smtClean="0">
                  <a:effectLst/>
                  <a:latin typeface="+mj-lt"/>
                  <a:ea typeface="Lucida Grande"/>
                  <a:cs typeface="Lucida Grande"/>
                  <a:sym typeface="Wingdings"/>
                </a:endParaRPr>
              </a:p>
            </p:txBody>
          </p:sp>
          <p:cxnSp>
            <p:nvCxnSpPr>
              <p:cNvPr id="26" name="Straight Connector 25"/>
              <p:cNvCxnSpPr/>
              <p:nvPr/>
            </p:nvCxnSpPr>
            <p:spPr bwMode="auto">
              <a:xfrm>
                <a:off x="7876510" y="6452857"/>
                <a:ext cx="0" cy="1071458"/>
              </a:xfrm>
              <a:prstGeom prst="line">
                <a:avLst/>
              </a:prstGeom>
              <a:grpFill/>
              <a:ln w="9525" cap="flat" cmpd="sng" algn="ctr">
                <a:solidFill>
                  <a:srgbClr val="000000"/>
                </a:solidFill>
                <a:prstDash val="solid"/>
                <a:round/>
                <a:headEnd type="none" w="med" len="med"/>
                <a:tailEnd type="none" w="med" len="med"/>
              </a:ln>
              <a:effectLst/>
            </p:spPr>
          </p:cxnSp>
          <p:cxnSp>
            <p:nvCxnSpPr>
              <p:cNvPr id="27" name="Straight Connector 26"/>
              <p:cNvCxnSpPr/>
              <p:nvPr/>
            </p:nvCxnSpPr>
            <p:spPr bwMode="auto">
              <a:xfrm>
                <a:off x="9088180" y="6466814"/>
                <a:ext cx="0" cy="1088876"/>
              </a:xfrm>
              <a:prstGeom prst="line">
                <a:avLst/>
              </a:prstGeom>
              <a:grpFill/>
              <a:ln w="9525" cap="flat" cmpd="sng" algn="ctr">
                <a:solidFill>
                  <a:srgbClr val="000000"/>
                </a:solidFill>
                <a:prstDash val="solid"/>
                <a:round/>
                <a:headEnd type="none" w="med" len="med"/>
                <a:tailEnd type="none" w="med" len="med"/>
              </a:ln>
              <a:effectLst/>
            </p:spPr>
          </p:cxnSp>
        </p:grpSp>
        <p:cxnSp>
          <p:nvCxnSpPr>
            <p:cNvPr id="24" name="Straight Connector 23"/>
            <p:cNvCxnSpPr/>
            <p:nvPr/>
          </p:nvCxnSpPr>
          <p:spPr bwMode="auto">
            <a:xfrm>
              <a:off x="6559625" y="7066230"/>
              <a:ext cx="4395414" cy="28005"/>
            </a:xfrm>
            <a:prstGeom prst="line">
              <a:avLst/>
            </a:prstGeom>
            <a:grpFill/>
            <a:ln w="9525" cap="flat" cmpd="sng" algn="ctr">
              <a:solidFill>
                <a:srgbClr val="000000"/>
              </a:solidFill>
              <a:prstDash val="solid"/>
              <a:round/>
              <a:headEnd type="none" w="med" len="med"/>
              <a:tailEnd type="none" w="med" len="med"/>
            </a:ln>
            <a:effectLst/>
          </p:spPr>
        </p:cxnSp>
      </p:grpSp>
      <p:graphicFrame>
        <p:nvGraphicFramePr>
          <p:cNvPr id="28" name="Table 27"/>
          <p:cNvGraphicFramePr>
            <a:graphicFrameLocks noGrp="1"/>
          </p:cNvGraphicFramePr>
          <p:nvPr>
            <p:extLst>
              <p:ext uri="{D42A27DB-BD31-4B8C-83A1-F6EECF244321}">
                <p14:modId xmlns:p14="http://schemas.microsoft.com/office/powerpoint/2010/main" val="335418075"/>
              </p:ext>
            </p:extLst>
          </p:nvPr>
        </p:nvGraphicFramePr>
        <p:xfrm>
          <a:off x="5562600" y="2377415"/>
          <a:ext cx="3886200" cy="888999"/>
        </p:xfrm>
        <a:graphic>
          <a:graphicData uri="http://schemas.openxmlformats.org/drawingml/2006/table">
            <a:tbl>
              <a:tblPr firstRow="1" bandRow="1">
                <a:tableStyleId>{E8B1032C-EA38-4F05-BA0D-38AFFFC7BED3}</a:tableStyleId>
              </a:tblPr>
              <a:tblGrid>
                <a:gridCol w="1295400"/>
                <a:gridCol w="1295400"/>
                <a:gridCol w="1295400"/>
              </a:tblGrid>
              <a:tr h="370840">
                <a:tc>
                  <a:txBody>
                    <a:bodyPr/>
                    <a:lstStyle/>
                    <a:p>
                      <a:pPr algn="ctr"/>
                      <a:r>
                        <a:rPr lang="en-US" sz="1400" dirty="0" smtClean="0"/>
                        <a:t>Observed</a:t>
                      </a:r>
                    </a:p>
                    <a:p>
                      <a:pPr algn="ctr"/>
                      <a:r>
                        <a:rPr lang="en-US" sz="1400" dirty="0" smtClean="0"/>
                        <a:t>Events</a:t>
                      </a:r>
                      <a:endParaRPr lang="en-US" sz="1400" dirty="0"/>
                    </a:p>
                  </a:txBody>
                  <a:tcPr/>
                </a:tc>
                <a:tc>
                  <a:txBody>
                    <a:bodyPr/>
                    <a:lstStyle/>
                    <a:p>
                      <a:pPr algn="ctr"/>
                      <a:r>
                        <a:rPr lang="en-US" sz="1400" dirty="0" smtClean="0"/>
                        <a:t>Background</a:t>
                      </a:r>
                    </a:p>
                    <a:p>
                      <a:pPr algn="ctr"/>
                      <a:r>
                        <a:rPr lang="en-US" sz="1400" dirty="0" smtClean="0"/>
                        <a:t>Events</a:t>
                      </a:r>
                      <a:endParaRPr lang="en-US" sz="1400" dirty="0"/>
                    </a:p>
                  </a:txBody>
                  <a:tcPr/>
                </a:tc>
                <a:tc>
                  <a:txBody>
                    <a:bodyPr/>
                    <a:lstStyle/>
                    <a:p>
                      <a:pPr algn="ctr"/>
                      <a:r>
                        <a:rPr lang="en-US" sz="1400" dirty="0" smtClean="0"/>
                        <a:t>Predicted H Signal</a:t>
                      </a:r>
                      <a:endParaRPr lang="en-US" sz="1400" dirty="0"/>
                    </a:p>
                  </a:txBody>
                  <a:tcPr/>
                </a:tc>
              </a:tr>
              <a:tr h="370840">
                <a:tc>
                  <a:txBody>
                    <a:bodyPr/>
                    <a:lstStyle/>
                    <a:p>
                      <a:pPr algn="ctr"/>
                      <a:r>
                        <a:rPr lang="en-US" sz="1600" dirty="0" smtClean="0"/>
                        <a:t>223</a:t>
                      </a:r>
                      <a:endParaRPr lang="en-US" sz="1600" dirty="0"/>
                    </a:p>
                  </a:txBody>
                  <a:tcPr/>
                </a:tc>
                <a:tc>
                  <a:txBody>
                    <a:bodyPr/>
                    <a:lstStyle/>
                    <a:p>
                      <a:pPr algn="ctr"/>
                      <a:r>
                        <a:rPr lang="en-US" sz="1600" dirty="0" smtClean="0"/>
                        <a:t>168 ± 20</a:t>
                      </a:r>
                      <a:endParaRPr lang="en-US" sz="1600" dirty="0"/>
                    </a:p>
                  </a:txBody>
                  <a:tcPr/>
                </a:tc>
                <a:tc>
                  <a:txBody>
                    <a:bodyPr/>
                    <a:lstStyle/>
                    <a:p>
                      <a:pPr algn="ctr"/>
                      <a:r>
                        <a:rPr lang="en-US" sz="1600" dirty="0" smtClean="0"/>
                        <a:t>25 ± 5</a:t>
                      </a:r>
                      <a:endParaRPr lang="en-US" sz="1600" dirty="0"/>
                    </a:p>
                  </a:txBody>
                  <a:tcPr/>
                </a:tc>
              </a:tr>
            </a:tbl>
          </a:graphicData>
        </a:graphic>
      </p:graphicFrame>
      <p:sp>
        <p:nvSpPr>
          <p:cNvPr id="29" name="TextBox 28"/>
          <p:cNvSpPr txBox="1"/>
          <p:nvPr/>
        </p:nvSpPr>
        <p:spPr>
          <a:xfrm>
            <a:off x="1905000" y="5143500"/>
            <a:ext cx="2262158" cy="52322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a:solidFill>
                  <a:srgbClr val="0000FF"/>
                </a:solidFill>
                <a:latin typeface="Comic Sans MS"/>
                <a:cs typeface="Comic Sans MS"/>
              </a:rPr>
              <a:t>Broad </a:t>
            </a:r>
            <a:r>
              <a:rPr lang="en-US" sz="1400" dirty="0" smtClean="0">
                <a:solidFill>
                  <a:srgbClr val="0000FF"/>
                </a:solidFill>
                <a:latin typeface="Comic Sans MS"/>
                <a:cs typeface="Comic Sans MS"/>
              </a:rPr>
              <a:t>excess because of </a:t>
            </a:r>
          </a:p>
          <a:p>
            <a:r>
              <a:rPr lang="en-US" sz="1400" dirty="0" smtClean="0">
                <a:solidFill>
                  <a:srgbClr val="0000FF"/>
                </a:solidFill>
                <a:latin typeface="Comic Sans MS"/>
                <a:cs typeface="Comic Sans MS"/>
              </a:rPr>
              <a:t>limited mass sensitivity</a:t>
            </a:r>
            <a:endParaRPr lang="en-US" sz="1400" dirty="0">
              <a:solidFill>
                <a:srgbClr val="0000FF"/>
              </a:solidFill>
              <a:latin typeface="Comic Sans MS"/>
              <a:cs typeface="Comic Sans MS"/>
            </a:endParaRPr>
          </a:p>
        </p:txBody>
      </p:sp>
    </p:spTree>
    <p:extLst>
      <p:ext uri="{BB962C8B-B14F-4D97-AF65-F5344CB8AC3E}">
        <p14:creationId xmlns:p14="http://schemas.microsoft.com/office/powerpoint/2010/main" val="25794938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Wingdings"/>
                <a:cs typeface="Wingdings"/>
                <a:sym typeface="Wingdings"/>
              </a:rPr>
              <a:t>WW</a:t>
            </a:r>
            <a:r>
              <a:rPr lang="en-US" baseline="30000" dirty="0">
                <a:ea typeface="Wingdings"/>
                <a:cs typeface="Wingdings"/>
                <a:sym typeface="Wingdings"/>
              </a:rPr>
              <a:t>(*)</a:t>
            </a:r>
            <a:r>
              <a:rPr lang="en-US" dirty="0" smtClean="0"/>
              <a:t> channel (CMS)</a:t>
            </a:r>
            <a:endParaRPr lang="en-US" dirty="0"/>
          </a:p>
        </p:txBody>
      </p:sp>
      <p:sp>
        <p:nvSpPr>
          <p:cNvPr id="3" name="Content Placeholder 2"/>
          <p:cNvSpPr>
            <a:spLocks noGrp="1"/>
          </p:cNvSpPr>
          <p:nvPr>
            <p:ph idx="1"/>
          </p:nvPr>
        </p:nvSpPr>
        <p:spPr>
          <a:xfrm>
            <a:off x="76200" y="1005840"/>
            <a:ext cx="4724400" cy="632460"/>
          </a:xfrm>
        </p:spPr>
        <p:txBody>
          <a:bodyPr/>
          <a:lstStyle/>
          <a:p>
            <a:r>
              <a:rPr lang="en-US" sz="2000" dirty="0" smtClean="0"/>
              <a:t>classify candidates into 6 categories for significance analysis</a:t>
            </a:r>
            <a:endParaRPr lang="en-US" sz="20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39</a:t>
            </a:fld>
            <a:endParaRPr lang="en-US">
              <a:latin typeface="Times" charset="0"/>
            </a:endParaRPr>
          </a:p>
        </p:txBody>
      </p:sp>
      <p:pic>
        <p:nvPicPr>
          <p:cNvPr id="7" name="Picture 6"/>
          <p:cNvPicPr>
            <a:picLocks noChangeAspect="1"/>
          </p:cNvPicPr>
          <p:nvPr/>
        </p:nvPicPr>
        <p:blipFill>
          <a:blip r:embed="rId2"/>
          <a:stretch>
            <a:fillRect/>
          </a:stretch>
        </p:blipFill>
        <p:spPr>
          <a:xfrm>
            <a:off x="4953000" y="1003300"/>
            <a:ext cx="4686300" cy="4597400"/>
          </a:xfrm>
          <a:prstGeom prst="rect">
            <a:avLst/>
          </a:prstGeom>
        </p:spPr>
      </p:pic>
      <p:grpSp>
        <p:nvGrpSpPr>
          <p:cNvPr id="8" name="Group 7"/>
          <p:cNvGrpSpPr/>
          <p:nvPr/>
        </p:nvGrpSpPr>
        <p:grpSpPr>
          <a:xfrm>
            <a:off x="533400" y="4116867"/>
            <a:ext cx="4401839" cy="1102833"/>
            <a:chOff x="6553200" y="6452857"/>
            <a:chExt cx="4401839" cy="1102833"/>
          </a:xfrm>
          <a:solidFill>
            <a:srgbClr val="66CCFF"/>
          </a:solidFill>
        </p:grpSpPr>
        <p:grpSp>
          <p:nvGrpSpPr>
            <p:cNvPr id="9" name="Group 8"/>
            <p:cNvGrpSpPr/>
            <p:nvPr/>
          </p:nvGrpSpPr>
          <p:grpSpPr>
            <a:xfrm>
              <a:off x="6553200" y="6452857"/>
              <a:ext cx="4392488" cy="1102833"/>
              <a:chOff x="6553200" y="6452857"/>
              <a:chExt cx="4392488" cy="1102833"/>
            </a:xfrm>
            <a:grpFill/>
          </p:grpSpPr>
          <p:sp>
            <p:nvSpPr>
              <p:cNvPr id="11" name="TextBox 10"/>
              <p:cNvSpPr txBox="1"/>
              <p:nvPr/>
            </p:nvSpPr>
            <p:spPr>
              <a:xfrm>
                <a:off x="6553200" y="6466582"/>
                <a:ext cx="4392488" cy="1077218"/>
              </a:xfrm>
              <a:prstGeom prst="rect">
                <a:avLst/>
              </a:prstGeom>
              <a:grpFill/>
              <a:ln>
                <a:solidFill>
                  <a:srgbClr val="000000"/>
                </a:solidFill>
              </a:ln>
            </p:spPr>
            <p:txBody>
              <a:bodyPr wrap="squar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dirty="0" smtClean="0">
                    <a:solidFill>
                      <a:srgbClr val="000000"/>
                    </a:solidFill>
                    <a:effectLst/>
                    <a:latin typeface="+mn-lt"/>
                  </a:rPr>
                  <a:t>Data sample    </a:t>
                </a:r>
                <a:r>
                  <a:rPr lang="en-US" i="1" dirty="0" smtClean="0">
                    <a:solidFill>
                      <a:srgbClr val="000000"/>
                    </a:solidFill>
                    <a:effectLst/>
                    <a:latin typeface="+mn-lt"/>
                  </a:rPr>
                  <a:t>M</a:t>
                </a:r>
                <a:r>
                  <a:rPr lang="en-US" i="1" baseline="-25000" dirty="0" smtClean="0">
                    <a:solidFill>
                      <a:srgbClr val="000000"/>
                    </a:solidFill>
                    <a:effectLst/>
                    <a:latin typeface="+mn-lt"/>
                  </a:rPr>
                  <a:t>H</a:t>
                </a:r>
                <a:r>
                  <a:rPr lang="en-US" baseline="-25000" dirty="0" smtClean="0">
                    <a:solidFill>
                      <a:srgbClr val="000000"/>
                    </a:solidFill>
                    <a:effectLst/>
                    <a:latin typeface="+mn-lt"/>
                  </a:rPr>
                  <a:t> </a:t>
                </a:r>
                <a:r>
                  <a:rPr lang="en-US" dirty="0" smtClean="0">
                    <a:solidFill>
                      <a:srgbClr val="000000"/>
                    </a:solidFill>
                    <a:effectLst/>
                    <a:latin typeface="+mn-lt"/>
                  </a:rPr>
                  <a:t>of max     local significance </a:t>
                </a:r>
              </a:p>
              <a:p>
                <a:r>
                  <a:rPr lang="en-US" dirty="0">
                    <a:solidFill>
                      <a:srgbClr val="000000"/>
                    </a:solidFill>
                    <a:effectLst/>
                    <a:latin typeface="+mn-lt"/>
                  </a:rPr>
                  <a:t> </a:t>
                </a:r>
                <a:r>
                  <a:rPr lang="en-US" dirty="0" smtClean="0">
                    <a:solidFill>
                      <a:srgbClr val="000000"/>
                    </a:solidFill>
                    <a:effectLst/>
                    <a:latin typeface="+mn-lt"/>
                  </a:rPr>
                  <a:t>                      significance    obs. (exp. SM H)</a:t>
                </a:r>
              </a:p>
              <a:p>
                <a:endParaRPr lang="en-US" dirty="0" smtClean="0">
                  <a:solidFill>
                    <a:srgbClr val="000090"/>
                  </a:solidFill>
                  <a:effectLst/>
                  <a:latin typeface="+mj-lt"/>
                </a:endParaRPr>
              </a:p>
              <a:p>
                <a:r>
                  <a:rPr lang="en-US" dirty="0" smtClean="0">
                    <a:effectLst/>
                    <a:latin typeface="+mj-lt"/>
                    <a:ea typeface="Lucida Grande"/>
                    <a:cs typeface="Lucida Grande"/>
                  </a:rPr>
                  <a:t>2011+2012     125.0 GeV     1.6 </a:t>
                </a:r>
                <a:r>
                  <a:rPr lang="en-US" dirty="0" err="1" smtClean="0">
                    <a:effectLst/>
                    <a:latin typeface="Lucida Grande"/>
                    <a:ea typeface="Lucida Grande"/>
                    <a:cs typeface="Lucida Grande"/>
                  </a:rPr>
                  <a:t>σ</a:t>
                </a:r>
                <a:r>
                  <a:rPr lang="en-US" dirty="0" smtClean="0">
                    <a:effectLst/>
                    <a:latin typeface="Lucida Grande"/>
                    <a:ea typeface="Lucida Grande"/>
                    <a:cs typeface="Lucida Grande"/>
                  </a:rPr>
                  <a:t>  </a:t>
                </a:r>
                <a:r>
                  <a:rPr lang="en-US" dirty="0" smtClean="0">
                    <a:effectLst/>
                    <a:latin typeface="+mj-lt"/>
                    <a:ea typeface="Lucida Grande"/>
                    <a:cs typeface="Lucida Grande"/>
                  </a:rPr>
                  <a:t>(2.4)</a:t>
                </a:r>
                <a:endParaRPr lang="en-US" dirty="0" smtClean="0">
                  <a:effectLst/>
                  <a:latin typeface="+mj-lt"/>
                  <a:ea typeface="Lucida Grande"/>
                  <a:cs typeface="Lucida Grande"/>
                  <a:sym typeface="Wingdings"/>
                </a:endParaRPr>
              </a:p>
            </p:txBody>
          </p:sp>
          <p:cxnSp>
            <p:nvCxnSpPr>
              <p:cNvPr id="12" name="Straight Connector 11"/>
              <p:cNvCxnSpPr/>
              <p:nvPr/>
            </p:nvCxnSpPr>
            <p:spPr bwMode="auto">
              <a:xfrm>
                <a:off x="7876510" y="6452857"/>
                <a:ext cx="0" cy="1071458"/>
              </a:xfrm>
              <a:prstGeom prst="line">
                <a:avLst/>
              </a:prstGeom>
              <a:grpFill/>
              <a:ln w="9525" cap="flat" cmpd="sng" algn="ctr">
                <a:solidFill>
                  <a:srgbClr val="000000"/>
                </a:solidFill>
                <a:prstDash val="solid"/>
                <a:round/>
                <a:headEnd type="none" w="med" len="med"/>
                <a:tailEnd type="none" w="med" len="med"/>
              </a:ln>
              <a:effectLst/>
            </p:spPr>
          </p:cxnSp>
          <p:cxnSp>
            <p:nvCxnSpPr>
              <p:cNvPr id="13" name="Straight Connector 12"/>
              <p:cNvCxnSpPr/>
              <p:nvPr/>
            </p:nvCxnSpPr>
            <p:spPr bwMode="auto">
              <a:xfrm>
                <a:off x="9088180" y="6466814"/>
                <a:ext cx="0" cy="1088876"/>
              </a:xfrm>
              <a:prstGeom prst="line">
                <a:avLst/>
              </a:prstGeom>
              <a:grpFill/>
              <a:ln w="9525" cap="flat" cmpd="sng" algn="ctr">
                <a:solidFill>
                  <a:srgbClr val="000000"/>
                </a:solidFill>
                <a:prstDash val="solid"/>
                <a:round/>
                <a:headEnd type="none" w="med" len="med"/>
                <a:tailEnd type="none" w="med" len="med"/>
              </a:ln>
              <a:effectLst/>
            </p:spPr>
          </p:cxnSp>
        </p:grpSp>
        <p:cxnSp>
          <p:nvCxnSpPr>
            <p:cNvPr id="10" name="Straight Connector 9"/>
            <p:cNvCxnSpPr/>
            <p:nvPr/>
          </p:nvCxnSpPr>
          <p:spPr bwMode="auto">
            <a:xfrm>
              <a:off x="6559625" y="7066230"/>
              <a:ext cx="4395414" cy="28005"/>
            </a:xfrm>
            <a:prstGeom prst="line">
              <a:avLst/>
            </a:prstGeom>
            <a:grpFill/>
            <a:ln w="9525" cap="flat" cmpd="sng" algn="ctr">
              <a:solidFill>
                <a:srgbClr val="000000"/>
              </a:solidFill>
              <a:prstDash val="solid"/>
              <a:round/>
              <a:headEnd type="none" w="med" len="med"/>
              <a:tailEnd type="none" w="med" len="med"/>
            </a:ln>
            <a:effectLst/>
          </p:spPr>
        </p:cxnSp>
      </p:grpSp>
      <p:graphicFrame>
        <p:nvGraphicFramePr>
          <p:cNvPr id="14" name="Table 13"/>
          <p:cNvGraphicFramePr>
            <a:graphicFrameLocks noGrp="1"/>
          </p:cNvGraphicFramePr>
          <p:nvPr>
            <p:extLst>
              <p:ext uri="{D42A27DB-BD31-4B8C-83A1-F6EECF244321}">
                <p14:modId xmlns:p14="http://schemas.microsoft.com/office/powerpoint/2010/main" val="1550885831"/>
              </p:ext>
            </p:extLst>
          </p:nvPr>
        </p:nvGraphicFramePr>
        <p:xfrm>
          <a:off x="762000" y="2882901"/>
          <a:ext cx="3886200" cy="888999"/>
        </p:xfrm>
        <a:graphic>
          <a:graphicData uri="http://schemas.openxmlformats.org/drawingml/2006/table">
            <a:tbl>
              <a:tblPr firstRow="1" bandRow="1">
                <a:tableStyleId>{E8B1032C-EA38-4F05-BA0D-38AFFFC7BED3}</a:tableStyleId>
              </a:tblPr>
              <a:tblGrid>
                <a:gridCol w="1295400"/>
                <a:gridCol w="1295400"/>
                <a:gridCol w="1295400"/>
              </a:tblGrid>
              <a:tr h="370840">
                <a:tc>
                  <a:txBody>
                    <a:bodyPr/>
                    <a:lstStyle/>
                    <a:p>
                      <a:pPr algn="ctr"/>
                      <a:r>
                        <a:rPr lang="en-US" sz="1400" dirty="0" smtClean="0"/>
                        <a:t>Observed</a:t>
                      </a:r>
                    </a:p>
                    <a:p>
                      <a:pPr algn="ctr"/>
                      <a:r>
                        <a:rPr lang="en-US" sz="1400" dirty="0" smtClean="0"/>
                        <a:t>Events</a:t>
                      </a:r>
                      <a:endParaRPr lang="en-US" sz="1400" dirty="0"/>
                    </a:p>
                  </a:txBody>
                  <a:tcPr/>
                </a:tc>
                <a:tc>
                  <a:txBody>
                    <a:bodyPr/>
                    <a:lstStyle/>
                    <a:p>
                      <a:pPr algn="ctr"/>
                      <a:r>
                        <a:rPr lang="en-US" sz="1400" dirty="0" smtClean="0"/>
                        <a:t>Background</a:t>
                      </a:r>
                    </a:p>
                    <a:p>
                      <a:pPr algn="ctr"/>
                      <a:r>
                        <a:rPr lang="en-US" sz="1400" dirty="0" smtClean="0"/>
                        <a:t>Events</a:t>
                      </a:r>
                      <a:endParaRPr lang="en-US" sz="1400" dirty="0"/>
                    </a:p>
                  </a:txBody>
                  <a:tcPr/>
                </a:tc>
                <a:tc>
                  <a:txBody>
                    <a:bodyPr/>
                    <a:lstStyle/>
                    <a:p>
                      <a:pPr algn="ctr"/>
                      <a:r>
                        <a:rPr lang="en-US" sz="1400" dirty="0" smtClean="0"/>
                        <a:t>Predicted H Signal</a:t>
                      </a:r>
                      <a:endParaRPr lang="en-US" sz="1400" dirty="0"/>
                    </a:p>
                  </a:txBody>
                  <a:tcPr/>
                </a:tc>
              </a:tr>
              <a:tr h="370840">
                <a:tc>
                  <a:txBody>
                    <a:bodyPr/>
                    <a:lstStyle/>
                    <a:p>
                      <a:pPr algn="ctr"/>
                      <a:r>
                        <a:rPr lang="en-US" sz="1600" dirty="0" smtClean="0"/>
                        <a:t>391</a:t>
                      </a:r>
                      <a:endParaRPr lang="en-US" sz="1600" dirty="0"/>
                    </a:p>
                  </a:txBody>
                  <a:tcPr/>
                </a:tc>
                <a:tc>
                  <a:txBody>
                    <a:bodyPr/>
                    <a:lstStyle/>
                    <a:p>
                      <a:pPr algn="ctr"/>
                      <a:r>
                        <a:rPr lang="en-US" sz="1600" dirty="0" smtClean="0"/>
                        <a:t>344 ±</a:t>
                      </a:r>
                      <a:r>
                        <a:rPr lang="en-US" sz="1600" baseline="0" dirty="0" smtClean="0"/>
                        <a:t> 21.6</a:t>
                      </a:r>
                      <a:endParaRPr lang="en-US" sz="1600" dirty="0"/>
                    </a:p>
                  </a:txBody>
                  <a:tcPr/>
                </a:tc>
                <a:tc>
                  <a:txBody>
                    <a:bodyPr/>
                    <a:lstStyle/>
                    <a:p>
                      <a:pPr algn="ctr"/>
                      <a:r>
                        <a:rPr lang="en-US" sz="1600" dirty="0" smtClean="0"/>
                        <a:t>55.8 ± 7.0</a:t>
                      </a:r>
                      <a:endParaRPr lang="en-US" sz="1600" dirty="0"/>
                    </a:p>
                  </a:txBody>
                  <a:tcPr/>
                </a:tc>
              </a:tr>
            </a:tbl>
          </a:graphicData>
        </a:graphic>
      </p:graphicFrame>
    </p:spTree>
    <p:extLst>
      <p:ext uri="{BB962C8B-B14F-4D97-AF65-F5344CB8AC3E}">
        <p14:creationId xmlns:p14="http://schemas.microsoft.com/office/powerpoint/2010/main" val="17729319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533400" y="849560"/>
            <a:ext cx="9136380" cy="6248400"/>
          </a:xfrm>
        </p:spPr>
        <p:txBody>
          <a:bodyPr/>
          <a:lstStyle/>
          <a:p>
            <a:r>
              <a:rPr lang="en-US" dirty="0" smtClean="0"/>
              <a:t>Some experimental milestones</a:t>
            </a:r>
          </a:p>
          <a:p>
            <a:pPr lvl="1"/>
            <a:r>
              <a:rPr lang="en-US" dirty="0" smtClean="0"/>
              <a:t>quarks as a classification scheme (1960’s)</a:t>
            </a:r>
          </a:p>
          <a:p>
            <a:pPr lvl="2"/>
            <a:r>
              <a:rPr lang="en-US" dirty="0" err="1" smtClean="0"/>
              <a:t>Ω</a:t>
            </a:r>
            <a:r>
              <a:rPr lang="en-US" sz="2400" baseline="30000" dirty="0" smtClean="0"/>
              <a:t>-</a:t>
            </a:r>
            <a:r>
              <a:rPr lang="en-US" dirty="0" smtClean="0"/>
              <a:t> discovered, as predicted</a:t>
            </a:r>
          </a:p>
          <a:p>
            <a:pPr lvl="1"/>
            <a:r>
              <a:rPr lang="en-US" dirty="0" smtClean="0"/>
              <a:t>quarks as dynamical objects (1970’s)</a:t>
            </a:r>
          </a:p>
          <a:p>
            <a:pPr lvl="2"/>
            <a:r>
              <a:rPr lang="en-US" dirty="0" smtClean="0"/>
              <a:t>deep inelastic lepton scattering</a:t>
            </a:r>
          </a:p>
          <a:p>
            <a:pPr lvl="2"/>
            <a:r>
              <a:rPr lang="en-US" dirty="0" smtClean="0"/>
              <a:t>high </a:t>
            </a:r>
            <a:r>
              <a:rPr lang="en-US" i="1" dirty="0" err="1" smtClean="0"/>
              <a:t>p</a:t>
            </a:r>
            <a:r>
              <a:rPr lang="en-US" i="1" baseline="-25000" dirty="0" err="1" smtClean="0"/>
              <a:t>T</a:t>
            </a:r>
            <a:r>
              <a:rPr lang="en-US" dirty="0" smtClean="0"/>
              <a:t> hadron scattering</a:t>
            </a:r>
          </a:p>
          <a:p>
            <a:pPr lvl="2"/>
            <a:r>
              <a:rPr lang="en-US" dirty="0" smtClean="0"/>
              <a:t>lepton-pair production</a:t>
            </a:r>
          </a:p>
          <a:p>
            <a:pPr lvl="2"/>
            <a:r>
              <a:rPr lang="en-US" dirty="0" smtClean="0"/>
              <a:t>c quarks, b quarks</a:t>
            </a:r>
          </a:p>
          <a:p>
            <a:pPr lvl="3"/>
            <a:r>
              <a:rPr lang="en-US" dirty="0" smtClean="0"/>
              <a:t>     bound states and excitations</a:t>
            </a:r>
          </a:p>
          <a:p>
            <a:pPr lvl="1"/>
            <a:r>
              <a:rPr lang="en-US" dirty="0" smtClean="0"/>
              <a:t>discovery the gauge bosons</a:t>
            </a:r>
          </a:p>
          <a:p>
            <a:pPr lvl="2"/>
            <a:r>
              <a:rPr lang="en-US" dirty="0" smtClean="0"/>
              <a:t>neutral weak currents (1973)</a:t>
            </a:r>
          </a:p>
          <a:p>
            <a:pPr lvl="3"/>
            <a:r>
              <a:rPr lang="en-US" dirty="0" err="1" smtClean="0"/>
              <a:t>ν</a:t>
            </a:r>
            <a:r>
              <a:rPr lang="en-US" dirty="0" smtClean="0"/>
              <a:t> interactions via virtual Z</a:t>
            </a:r>
          </a:p>
          <a:p>
            <a:pPr lvl="3"/>
            <a:r>
              <a:rPr lang="en-US" dirty="0" smtClean="0"/>
              <a:t>first evidence for the Z boson</a:t>
            </a:r>
          </a:p>
          <a:p>
            <a:pPr lvl="2"/>
            <a:r>
              <a:rPr lang="en-US" dirty="0"/>
              <a:t>gluon (1979</a:t>
            </a:r>
            <a:r>
              <a:rPr lang="en-US" dirty="0" smtClean="0"/>
              <a:t>)</a:t>
            </a:r>
          </a:p>
          <a:p>
            <a:pPr lvl="2"/>
            <a:r>
              <a:rPr lang="en-US" dirty="0" smtClean="0"/>
              <a:t>W, Z (1983)</a:t>
            </a:r>
          </a:p>
          <a:p>
            <a:pPr lvl="3"/>
            <a:r>
              <a:rPr lang="en-US" dirty="0" smtClean="0"/>
              <a:t>product of EW symmetry breaking via Higgs mechanism</a:t>
            </a:r>
          </a:p>
          <a:p>
            <a:pPr lvl="3"/>
            <a:r>
              <a:rPr lang="en-US" dirty="0" smtClean="0"/>
              <a:t>unification of weak and electromagnetic interactions</a:t>
            </a:r>
          </a:p>
          <a:p>
            <a:pPr lvl="1"/>
            <a:r>
              <a:rPr lang="en-US" dirty="0" smtClean="0"/>
              <a:t>three light neutrino flavors</a:t>
            </a:r>
          </a:p>
          <a:p>
            <a:pPr lvl="2"/>
            <a:r>
              <a:rPr lang="en-US" dirty="0" smtClean="0"/>
              <a:t>from                    (1989) </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a:t>
            </a:fld>
            <a:endParaRPr lang="en-US">
              <a:latin typeface="Times"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52639207"/>
              </p:ext>
            </p:extLst>
          </p:nvPr>
        </p:nvGraphicFramePr>
        <p:xfrm>
          <a:off x="2383932" y="6749982"/>
          <a:ext cx="1212954" cy="334608"/>
        </p:xfrm>
        <a:graphic>
          <a:graphicData uri="http://schemas.openxmlformats.org/presentationml/2006/ole">
            <mc:AlternateContent xmlns:mc="http://schemas.openxmlformats.org/markup-compatibility/2006">
              <mc:Choice xmlns:v="urn:schemas-microsoft-com:vml" Requires="v">
                <p:oleObj spid="_x0000_s1122" name="Equation" r:id="rId4" imgW="736600" imgH="203200" progId="Equation.DSMT4">
                  <p:embed/>
                </p:oleObj>
              </mc:Choice>
              <mc:Fallback>
                <p:oleObj name="Equation" r:id="rId4" imgW="736600" imgH="203200" progId="Equation.DSMT4">
                  <p:embed/>
                  <p:pic>
                    <p:nvPicPr>
                      <p:cNvPr id="0" name=""/>
                      <p:cNvPicPr/>
                      <p:nvPr/>
                    </p:nvPicPr>
                    <p:blipFill>
                      <a:blip r:embed="rId5"/>
                      <a:stretch>
                        <a:fillRect/>
                      </a:stretch>
                    </p:blipFill>
                    <p:spPr>
                      <a:xfrm>
                        <a:off x="2383932" y="6749982"/>
                        <a:ext cx="1212954" cy="334608"/>
                      </a:xfrm>
                      <a:prstGeom prst="rect">
                        <a:avLst/>
                      </a:prstGeom>
                    </p:spPr>
                  </p:pic>
                </p:oleObj>
              </mc:Fallback>
            </mc:AlternateContent>
          </a:graphicData>
        </a:graphic>
      </p:graphicFrame>
      <p:pic>
        <p:nvPicPr>
          <p:cNvPr id="8" name="Picture 7" descr="Baryon decupl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399" y="800100"/>
            <a:ext cx="2203173" cy="1447800"/>
          </a:xfrm>
          <a:prstGeom prst="rect">
            <a:avLst/>
          </a:prstGeom>
        </p:spPr>
      </p:pic>
      <p:pic>
        <p:nvPicPr>
          <p:cNvPr id="10" name="Picture 9" descr="Charmonium.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7600" y="2324100"/>
            <a:ext cx="1752600" cy="1801575"/>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978932489"/>
              </p:ext>
            </p:extLst>
          </p:nvPr>
        </p:nvGraphicFramePr>
        <p:xfrm>
          <a:off x="2319132" y="3653499"/>
          <a:ext cx="304800" cy="268941"/>
        </p:xfrm>
        <a:graphic>
          <a:graphicData uri="http://schemas.openxmlformats.org/presentationml/2006/ole">
            <mc:AlternateContent xmlns:mc="http://schemas.openxmlformats.org/markup-compatibility/2006">
              <mc:Choice xmlns:v="urn:schemas-microsoft-com:vml" Requires="v">
                <p:oleObj spid="_x0000_s1123" name="Equation" r:id="rId8" imgW="215900" imgH="190500" progId="Equation.DSMT4">
                  <p:embed/>
                </p:oleObj>
              </mc:Choice>
              <mc:Fallback>
                <p:oleObj name="Equation" r:id="rId8" imgW="215900" imgH="190500" progId="Equation.DSMT4">
                  <p:embed/>
                  <p:pic>
                    <p:nvPicPr>
                      <p:cNvPr id="0" name=""/>
                      <p:cNvPicPr/>
                      <p:nvPr/>
                    </p:nvPicPr>
                    <p:blipFill>
                      <a:blip r:embed="rId9"/>
                      <a:stretch>
                        <a:fillRect/>
                      </a:stretch>
                    </p:blipFill>
                    <p:spPr>
                      <a:xfrm>
                        <a:off x="2319132" y="3653499"/>
                        <a:ext cx="304800" cy="268941"/>
                      </a:xfrm>
                      <a:prstGeom prst="rect">
                        <a:avLst/>
                      </a:prstGeom>
                    </p:spPr>
                  </p:pic>
                </p:oleObj>
              </mc:Fallback>
            </mc:AlternateContent>
          </a:graphicData>
        </a:graphic>
      </p:graphicFrame>
      <p:pic>
        <p:nvPicPr>
          <p:cNvPr id="15" name="Picture 14" descr="Neutral current scattering.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200" y="4229100"/>
            <a:ext cx="1603063" cy="1143000"/>
          </a:xfrm>
          <a:prstGeom prst="rect">
            <a:avLst/>
          </a:prstGeom>
        </p:spPr>
      </p:pic>
      <p:pic>
        <p:nvPicPr>
          <p:cNvPr id="16" name="Picture 15" descr="DIS scattering.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1709351" cy="1277696"/>
          </a:xfrm>
          <a:prstGeom prst="rect">
            <a:avLst/>
          </a:prstGeom>
        </p:spPr>
      </p:pic>
      <p:pic>
        <p:nvPicPr>
          <p:cNvPr id="17" name="Picture 2" descr="C:\Full.work.backup.15Jun08\Pictures\DiLella.scans\graphe 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8245" y="5004470"/>
            <a:ext cx="1963738" cy="154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7620000" y="6667500"/>
            <a:ext cx="1828800" cy="30480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en-US" sz="1400" dirty="0" smtClean="0">
                <a:solidFill>
                  <a:srgbClr val="0000FF"/>
                </a:solidFill>
                <a:latin typeface="Comic Sans MS"/>
                <a:cs typeface="Comic Sans MS"/>
              </a:rPr>
              <a:t>in UA2</a:t>
            </a:r>
          </a:p>
        </p:txBody>
      </p:sp>
      <p:graphicFrame>
        <p:nvGraphicFramePr>
          <p:cNvPr id="19" name="Object 18"/>
          <p:cNvGraphicFramePr>
            <a:graphicFrameLocks noChangeAspect="1"/>
          </p:cNvGraphicFramePr>
          <p:nvPr>
            <p:extLst>
              <p:ext uri="{D42A27DB-BD31-4B8C-83A1-F6EECF244321}">
                <p14:modId xmlns:p14="http://schemas.microsoft.com/office/powerpoint/2010/main" val="433488156"/>
              </p:ext>
            </p:extLst>
          </p:nvPr>
        </p:nvGraphicFramePr>
        <p:xfrm>
          <a:off x="7692458" y="6577930"/>
          <a:ext cx="1097280" cy="342900"/>
        </p:xfrm>
        <a:graphic>
          <a:graphicData uri="http://schemas.openxmlformats.org/presentationml/2006/ole">
            <mc:AlternateContent xmlns:mc="http://schemas.openxmlformats.org/markup-compatibility/2006">
              <mc:Choice xmlns:v="urn:schemas-microsoft-com:vml" Requires="v">
                <p:oleObj spid="_x0000_s1124" name="Equation" r:id="rId13" imgW="609600" imgH="190500" progId="Equation.DSMT4">
                  <p:embed/>
                </p:oleObj>
              </mc:Choice>
              <mc:Fallback>
                <p:oleObj name="Equation" r:id="rId13" imgW="609600" imgH="190500" progId="Equation.DSMT4">
                  <p:embed/>
                  <p:pic>
                    <p:nvPicPr>
                      <p:cNvPr id="0" name=""/>
                      <p:cNvPicPr/>
                      <p:nvPr/>
                    </p:nvPicPr>
                    <p:blipFill>
                      <a:blip r:embed="rId14"/>
                      <a:stretch>
                        <a:fillRect/>
                      </a:stretch>
                    </p:blipFill>
                    <p:spPr>
                      <a:xfrm>
                        <a:off x="7692458" y="6577930"/>
                        <a:ext cx="1097280" cy="342900"/>
                      </a:xfrm>
                      <a:prstGeom prst="rect">
                        <a:avLst/>
                      </a:prstGeom>
                    </p:spPr>
                  </p:pic>
                </p:oleObj>
              </mc:Fallback>
            </mc:AlternateContent>
          </a:graphicData>
        </a:graphic>
      </p:graphicFrame>
      <p:sp>
        <p:nvSpPr>
          <p:cNvPr id="20" name="TextBox 19"/>
          <p:cNvSpPr txBox="1"/>
          <p:nvPr/>
        </p:nvSpPr>
        <p:spPr>
          <a:xfrm>
            <a:off x="7239000" y="4229100"/>
            <a:ext cx="2342082"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Comic Sans MS"/>
                <a:cs typeface="Comic Sans MS"/>
              </a:rPr>
              <a:t>Charmonium</a:t>
            </a:r>
            <a:r>
              <a:rPr lang="en-US" sz="1400" dirty="0" smtClean="0">
                <a:solidFill>
                  <a:srgbClr val="0000FF"/>
                </a:solidFill>
                <a:latin typeface="Comic Sans MS"/>
                <a:cs typeface="Comic Sans MS"/>
              </a:rPr>
              <a:t> spectroscopy</a:t>
            </a:r>
          </a:p>
        </p:txBody>
      </p:sp>
      <p:cxnSp>
        <p:nvCxnSpPr>
          <p:cNvPr id="22" name="Curved Connector 21"/>
          <p:cNvCxnSpPr/>
          <p:nvPr/>
        </p:nvCxnSpPr>
        <p:spPr bwMode="auto">
          <a:xfrm rot="10800000" flipV="1">
            <a:off x="7924800" y="1790700"/>
            <a:ext cx="838200" cy="381000"/>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8816476" y="1588840"/>
            <a:ext cx="381000" cy="38100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endParaRPr lang="en-US" sz="1400" dirty="0" smtClean="0">
              <a:solidFill>
                <a:srgbClr val="0000FF"/>
              </a:solidFill>
              <a:latin typeface="Comic Sans MS"/>
              <a:cs typeface="Comic Sans MS"/>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478107920"/>
              </p:ext>
            </p:extLst>
          </p:nvPr>
        </p:nvGraphicFramePr>
        <p:xfrm>
          <a:off x="8839200" y="1568824"/>
          <a:ext cx="381000" cy="336176"/>
        </p:xfrm>
        <a:graphic>
          <a:graphicData uri="http://schemas.openxmlformats.org/presentationml/2006/ole">
            <mc:AlternateContent xmlns:mc="http://schemas.openxmlformats.org/markup-compatibility/2006">
              <mc:Choice xmlns:v="urn:schemas-microsoft-com:vml" Requires="v">
                <p:oleObj spid="_x0000_s1125" name="Equation" r:id="rId15" imgW="215900" imgH="190500" progId="Equation.DSMT4">
                  <p:embed/>
                </p:oleObj>
              </mc:Choice>
              <mc:Fallback>
                <p:oleObj name="Equation" r:id="rId15" imgW="215900" imgH="190500" progId="Equation.DSMT4">
                  <p:embed/>
                  <p:pic>
                    <p:nvPicPr>
                      <p:cNvPr id="0" name=""/>
                      <p:cNvPicPr/>
                      <p:nvPr/>
                    </p:nvPicPr>
                    <p:blipFill>
                      <a:blip r:embed="rId16"/>
                      <a:stretch>
                        <a:fillRect/>
                      </a:stretch>
                    </p:blipFill>
                    <p:spPr>
                      <a:xfrm>
                        <a:off x="8839200" y="1568824"/>
                        <a:ext cx="381000" cy="336176"/>
                      </a:xfrm>
                      <a:prstGeom prst="rect">
                        <a:avLst/>
                      </a:prstGeom>
                    </p:spPr>
                  </p:pic>
                </p:oleObj>
              </mc:Fallback>
            </mc:AlternateContent>
          </a:graphicData>
        </a:graphic>
      </p:graphicFrame>
    </p:spTree>
    <p:extLst>
      <p:ext uri="{BB962C8B-B14F-4D97-AF65-F5344CB8AC3E}">
        <p14:creationId xmlns:p14="http://schemas.microsoft.com/office/powerpoint/2010/main" val="10690549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0" y="647699"/>
            <a:ext cx="10058400" cy="6553201"/>
          </a:xfrm>
          <a:prstGeom prst="rect">
            <a:avLst/>
          </a:prstGeom>
          <a:solidFill>
            <a:srgbClr val="808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Putting it all together (for ATLAS)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40</a:t>
            </a:fld>
            <a:endParaRPr lang="en-US">
              <a:latin typeface="Times" charset="0"/>
            </a:endParaRPr>
          </a:p>
        </p:txBody>
      </p:sp>
      <p:pic>
        <p:nvPicPr>
          <p:cNvPr id="8" name="Picture 7" descr="figaux_007a.png"/>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345768"/>
            <a:ext cx="4267200" cy="2626532"/>
          </a:xfrm>
          <a:prstGeom prst="rect">
            <a:avLst/>
          </a:prstGeom>
          <a:ln>
            <a:solidFill>
              <a:srgbClr val="000000"/>
            </a:solidFill>
          </a:ln>
        </p:spPr>
      </p:pic>
      <p:grpSp>
        <p:nvGrpSpPr>
          <p:cNvPr id="15" name="Group 14"/>
          <p:cNvGrpSpPr/>
          <p:nvPr/>
        </p:nvGrpSpPr>
        <p:grpSpPr>
          <a:xfrm>
            <a:off x="5029200" y="4838700"/>
            <a:ext cx="4876800" cy="1600200"/>
            <a:chOff x="5029200" y="4838700"/>
            <a:chExt cx="4876800" cy="1600200"/>
          </a:xfrm>
        </p:grpSpPr>
        <p:sp>
          <p:nvSpPr>
            <p:cNvPr id="13" name="TextBox 12"/>
            <p:cNvSpPr txBox="1"/>
            <p:nvPr/>
          </p:nvSpPr>
          <p:spPr>
            <a:xfrm>
              <a:off x="5029200" y="4838700"/>
              <a:ext cx="4876800" cy="83099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smtClean="0">
                  <a:solidFill>
                    <a:srgbClr val="FF0000"/>
                  </a:solidFill>
                  <a:latin typeface="Comic Sans MS"/>
                  <a:cs typeface="Comic Sans MS"/>
                </a:rPr>
                <a:t>New state seen at </a:t>
              </a:r>
              <a:r>
                <a:rPr lang="en-US" sz="1600" i="1" dirty="0" smtClean="0">
                  <a:solidFill>
                    <a:srgbClr val="FF0000"/>
                  </a:solidFill>
                  <a:latin typeface="Comic Sans MS"/>
                  <a:cs typeface="Comic Sans MS"/>
                </a:rPr>
                <a:t>M</a:t>
              </a:r>
              <a:r>
                <a:rPr lang="en-US" sz="1600" i="1" baseline="-25000" dirty="0" smtClean="0">
                  <a:solidFill>
                    <a:srgbClr val="FF0000"/>
                  </a:solidFill>
                  <a:latin typeface="Comic Sans MS"/>
                  <a:cs typeface="Comic Sans MS"/>
                </a:rPr>
                <a:t>H</a:t>
              </a:r>
              <a:r>
                <a:rPr lang="en-US" sz="1600" dirty="0" smtClean="0">
                  <a:solidFill>
                    <a:srgbClr val="FF0000"/>
                  </a:solidFill>
                  <a:latin typeface="Comic Sans MS"/>
                  <a:cs typeface="Comic Sans MS"/>
                </a:rPr>
                <a:t> = 126.5 GeV</a:t>
              </a:r>
            </a:p>
            <a:p>
              <a:pPr marL="285750" indent="-174625">
                <a:buFont typeface="Arial"/>
                <a:buChar char="•"/>
              </a:pPr>
              <a:r>
                <a:rPr lang="en-US" sz="1600" dirty="0" smtClean="0">
                  <a:solidFill>
                    <a:srgbClr val="0000FF"/>
                  </a:solidFill>
                  <a:latin typeface="Comic Sans MS"/>
                  <a:cs typeface="Comic Sans MS"/>
                </a:rPr>
                <a:t>Local significance 5.9 </a:t>
              </a:r>
              <a:r>
                <a:rPr lang="en-US" sz="1600" dirty="0" err="1" smtClean="0">
                  <a:solidFill>
                    <a:srgbClr val="0000FF"/>
                  </a:solidFill>
                  <a:latin typeface="Lucida Grande"/>
                  <a:ea typeface="Lucida Grande"/>
                  <a:cs typeface="Lucida Grande"/>
                </a:rPr>
                <a:t>σ</a:t>
              </a:r>
              <a:r>
                <a:rPr lang="en-US" sz="1600" dirty="0" smtClean="0">
                  <a:solidFill>
                    <a:srgbClr val="0000FF"/>
                  </a:solidFill>
                  <a:latin typeface="Lucida Grande"/>
                  <a:ea typeface="Lucida Grande"/>
                  <a:cs typeface="Lucida Grande"/>
                </a:rPr>
                <a:t> (bkgd. </a:t>
              </a:r>
              <a:r>
                <a:rPr lang="en-US" sz="1600" dirty="0" err="1" smtClean="0">
                  <a:solidFill>
                    <a:srgbClr val="0000FF"/>
                  </a:solidFill>
                  <a:latin typeface="Lucida Grande"/>
                  <a:ea typeface="Lucida Grande"/>
                  <a:cs typeface="Lucida Grande"/>
                </a:rPr>
                <a:t>pby</a:t>
              </a:r>
              <a:r>
                <a:rPr lang="en-US" sz="1600" dirty="0" smtClean="0">
                  <a:solidFill>
                    <a:srgbClr val="0000FF"/>
                  </a:solidFill>
                  <a:latin typeface="Lucida Grande"/>
                  <a:ea typeface="Lucida Grande"/>
                  <a:cs typeface="Lucida Grande"/>
                </a:rPr>
                <a:t>. 1.8x10</a:t>
              </a:r>
              <a:r>
                <a:rPr lang="en-US" sz="1600" baseline="30000" dirty="0" smtClean="0">
                  <a:solidFill>
                    <a:srgbClr val="0000FF"/>
                  </a:solidFill>
                  <a:latin typeface="Lucida Grande"/>
                  <a:ea typeface="Lucida Grande"/>
                  <a:cs typeface="Lucida Grande"/>
                </a:rPr>
                <a:t>-9</a:t>
              </a:r>
              <a:r>
                <a:rPr lang="en-US" sz="1600" dirty="0" smtClean="0">
                  <a:solidFill>
                    <a:srgbClr val="0000FF"/>
                  </a:solidFill>
                  <a:latin typeface="Lucida Grande"/>
                  <a:ea typeface="Lucida Grande"/>
                  <a:cs typeface="Lucida Grande"/>
                </a:rPr>
                <a:t>)</a:t>
              </a:r>
              <a:endParaRPr lang="en-US" sz="1600" dirty="0">
                <a:solidFill>
                  <a:srgbClr val="0000FF"/>
                </a:solidFill>
                <a:latin typeface="Comic Sans MS"/>
                <a:cs typeface="Comic Sans MS"/>
              </a:endParaRPr>
            </a:p>
            <a:p>
              <a:pPr marL="285750" indent="-174625">
                <a:buFont typeface="Arial"/>
                <a:buChar char="•"/>
              </a:pPr>
              <a:r>
                <a:rPr lang="en-US" sz="1600" dirty="0" smtClean="0">
                  <a:solidFill>
                    <a:srgbClr val="0000FF"/>
                  </a:solidFill>
                  <a:latin typeface="Comic Sans MS"/>
                  <a:cs typeface="Comic Sans MS"/>
                </a:rPr>
                <a:t>Global sig. 5.2 </a:t>
              </a:r>
              <a:r>
                <a:rPr lang="en-US" sz="1600" dirty="0" err="1" smtClean="0">
                  <a:solidFill>
                    <a:srgbClr val="0000FF"/>
                  </a:solidFill>
                  <a:latin typeface="Lucida Grande"/>
                  <a:ea typeface="Lucida Grande"/>
                  <a:cs typeface="Lucida Grande"/>
                </a:rPr>
                <a:t>σ</a:t>
              </a:r>
              <a:r>
                <a:rPr lang="en-US" sz="1600" dirty="0" smtClean="0">
                  <a:solidFill>
                    <a:srgbClr val="0000FF"/>
                  </a:solidFill>
                  <a:latin typeface="Lucida Grande"/>
                  <a:ea typeface="Lucida Grande"/>
                  <a:cs typeface="Lucida Grande"/>
                </a:rPr>
                <a:t> for range 110-600 GeV</a:t>
              </a:r>
              <a:endParaRPr lang="en-US" sz="1600" dirty="0" smtClean="0">
                <a:solidFill>
                  <a:srgbClr val="0000FF"/>
                </a:solidFill>
                <a:latin typeface="Comic Sans MS"/>
                <a:cs typeface="Comic Sans MS"/>
              </a:endParaRPr>
            </a:p>
          </p:txBody>
        </p:sp>
        <p:sp>
          <p:nvSpPr>
            <p:cNvPr id="14" name="TextBox 13"/>
            <p:cNvSpPr txBox="1"/>
            <p:nvPr/>
          </p:nvSpPr>
          <p:spPr>
            <a:xfrm>
              <a:off x="5334000" y="5854124"/>
              <a:ext cx="4247710" cy="584776"/>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0000FF"/>
                  </a:solidFill>
                  <a:latin typeface="Comic Sans MS"/>
                  <a:cs typeface="Comic Sans MS"/>
                </a:rPr>
                <a:t>Higgs-like signal is excluded at 95% CL for </a:t>
              </a:r>
            </a:p>
            <a:p>
              <a:r>
                <a:rPr lang="en-US" sz="1600" dirty="0" smtClean="0">
                  <a:solidFill>
                    <a:srgbClr val="0000FF"/>
                  </a:solidFill>
                  <a:latin typeface="Comic Sans MS"/>
                  <a:cs typeface="Comic Sans MS"/>
                </a:rPr>
                <a:t>112 &lt; </a:t>
              </a:r>
              <a:r>
                <a:rPr lang="en-US" sz="1600" i="1" dirty="0" smtClean="0">
                  <a:solidFill>
                    <a:srgbClr val="0000FF"/>
                  </a:solidFill>
                  <a:latin typeface="Comic Sans MS"/>
                  <a:cs typeface="Comic Sans MS"/>
                </a:rPr>
                <a:t>M</a:t>
              </a:r>
              <a:r>
                <a:rPr lang="en-US" sz="1600" i="1" baseline="-25000" dirty="0" smtClean="0">
                  <a:solidFill>
                    <a:srgbClr val="0000FF"/>
                  </a:solidFill>
                  <a:latin typeface="Comic Sans MS"/>
                  <a:cs typeface="Comic Sans MS"/>
                </a:rPr>
                <a:t>H</a:t>
              </a:r>
              <a:r>
                <a:rPr lang="en-US" sz="1600" i="1" dirty="0" smtClean="0">
                  <a:solidFill>
                    <a:srgbClr val="0000FF"/>
                  </a:solidFill>
                  <a:latin typeface="Comic Sans MS"/>
                  <a:cs typeface="Comic Sans MS"/>
                </a:rPr>
                <a:t> </a:t>
              </a:r>
              <a:r>
                <a:rPr lang="en-US" sz="1600" dirty="0" smtClean="0">
                  <a:solidFill>
                    <a:srgbClr val="0000FF"/>
                  </a:solidFill>
                  <a:latin typeface="Comic Sans MS"/>
                  <a:cs typeface="Comic Sans MS"/>
                </a:rPr>
                <a:t>&lt;</a:t>
              </a:r>
              <a:r>
                <a:rPr lang="en-US" sz="1600" i="1" dirty="0" smtClean="0">
                  <a:solidFill>
                    <a:srgbClr val="0000FF"/>
                  </a:solidFill>
                  <a:latin typeface="Comic Sans MS"/>
                  <a:cs typeface="Comic Sans MS"/>
                </a:rPr>
                <a:t> </a:t>
              </a:r>
              <a:r>
                <a:rPr lang="en-US" sz="1600" dirty="0" smtClean="0">
                  <a:solidFill>
                    <a:srgbClr val="0000FF"/>
                  </a:solidFill>
                  <a:latin typeface="Comic Sans MS"/>
                  <a:cs typeface="Comic Sans MS"/>
                </a:rPr>
                <a:t>122 GeV and 131 &lt; </a:t>
              </a:r>
              <a:r>
                <a:rPr lang="en-US" sz="1600" i="1" dirty="0">
                  <a:solidFill>
                    <a:srgbClr val="0000FF"/>
                  </a:solidFill>
                  <a:latin typeface="Comic Sans MS"/>
                  <a:cs typeface="Comic Sans MS"/>
                </a:rPr>
                <a:t>M</a:t>
              </a:r>
              <a:r>
                <a:rPr lang="en-US" sz="1600" i="1" baseline="-25000" dirty="0">
                  <a:solidFill>
                    <a:srgbClr val="0000FF"/>
                  </a:solidFill>
                  <a:latin typeface="Comic Sans MS"/>
                  <a:cs typeface="Comic Sans MS"/>
                </a:rPr>
                <a:t>H</a:t>
              </a:r>
              <a:r>
                <a:rPr lang="en-US" sz="1600" i="1" dirty="0">
                  <a:solidFill>
                    <a:srgbClr val="0000FF"/>
                  </a:solidFill>
                  <a:latin typeface="Comic Sans MS"/>
                  <a:cs typeface="Comic Sans MS"/>
                </a:rPr>
                <a:t> </a:t>
              </a:r>
              <a:r>
                <a:rPr lang="en-US" sz="1600" dirty="0">
                  <a:solidFill>
                    <a:srgbClr val="0000FF"/>
                  </a:solidFill>
                  <a:latin typeface="Comic Sans MS"/>
                  <a:cs typeface="Comic Sans MS"/>
                </a:rPr>
                <a:t>&lt; </a:t>
              </a:r>
              <a:r>
                <a:rPr lang="en-US" sz="1600" dirty="0" smtClean="0">
                  <a:solidFill>
                    <a:srgbClr val="0000FF"/>
                  </a:solidFill>
                  <a:latin typeface="Comic Sans MS"/>
                  <a:cs typeface="Comic Sans MS"/>
                </a:rPr>
                <a:t>559 GeV</a:t>
              </a:r>
            </a:p>
          </p:txBody>
        </p:sp>
      </p:grpSp>
      <p:grpSp>
        <p:nvGrpSpPr>
          <p:cNvPr id="20" name="Group 19"/>
          <p:cNvGrpSpPr/>
          <p:nvPr/>
        </p:nvGrpSpPr>
        <p:grpSpPr>
          <a:xfrm>
            <a:off x="76200" y="723900"/>
            <a:ext cx="4267200" cy="3276600"/>
            <a:chOff x="4523928" y="3521496"/>
            <a:chExt cx="4800600" cy="3445934"/>
          </a:xfrm>
        </p:grpSpPr>
        <p:pic>
          <p:nvPicPr>
            <p:cNvPr id="21" name="Picture 20" descr="figaux_018b.pn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523928" y="3521496"/>
              <a:ext cx="4800600" cy="3445934"/>
            </a:xfrm>
            <a:prstGeom prst="rect">
              <a:avLst/>
            </a:prstGeom>
            <a:ln>
              <a:solidFill>
                <a:srgbClr val="000090"/>
              </a:solidFill>
            </a:ln>
          </p:spPr>
        </p:pic>
        <p:cxnSp>
          <p:nvCxnSpPr>
            <p:cNvPr id="22" name="Straight Connector 21"/>
            <p:cNvCxnSpPr/>
            <p:nvPr/>
          </p:nvCxnSpPr>
          <p:spPr bwMode="auto">
            <a:xfrm>
              <a:off x="6840000" y="3573016"/>
              <a:ext cx="36256" cy="2952328"/>
            </a:xfrm>
            <a:prstGeom prst="line">
              <a:avLst/>
            </a:prstGeom>
            <a:solidFill>
              <a:srgbClr val="DDDDDD"/>
            </a:solidFill>
            <a:ln w="9525" cap="flat" cmpd="sng" algn="ctr">
              <a:solidFill>
                <a:sysClr val="windowText" lastClr="000000"/>
              </a:solidFill>
              <a:prstDash val="dash"/>
              <a:round/>
              <a:headEnd type="none" w="med" len="med"/>
              <a:tailEnd type="none" w="med" len="med"/>
            </a:ln>
            <a:effectLst/>
          </p:spPr>
        </p:cxnSp>
        <p:sp>
          <p:nvSpPr>
            <p:cNvPr id="23" name="TextBox 22"/>
            <p:cNvSpPr txBox="1"/>
            <p:nvPr/>
          </p:nvSpPr>
          <p:spPr>
            <a:xfrm>
              <a:off x="5375334" y="4916279"/>
              <a:ext cx="1275294" cy="314820"/>
            </a:xfrm>
            <a:prstGeom prst="rect">
              <a:avLst/>
            </a:prstGeom>
            <a:solidFill>
              <a:srgbClr val="FFCC33"/>
            </a:solidFill>
            <a:ln>
              <a:solidFill>
                <a:srgbClr val="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Comic Sans MS"/>
                  <a:cs typeface="Comic Sans MS"/>
                </a:rPr>
                <a:t>Combination</a:t>
              </a:r>
            </a:p>
          </p:txBody>
        </p:sp>
      </p:grpSp>
      <p:graphicFrame>
        <p:nvGraphicFramePr>
          <p:cNvPr id="31" name="Table 30"/>
          <p:cNvGraphicFramePr>
            <a:graphicFrameLocks noGrp="1"/>
          </p:cNvGraphicFramePr>
          <p:nvPr>
            <p:extLst>
              <p:ext uri="{D42A27DB-BD31-4B8C-83A1-F6EECF244321}">
                <p14:modId xmlns:p14="http://schemas.microsoft.com/office/powerpoint/2010/main" val="2048582418"/>
              </p:ext>
            </p:extLst>
          </p:nvPr>
        </p:nvGraphicFramePr>
        <p:xfrm>
          <a:off x="4495800" y="876300"/>
          <a:ext cx="5410200" cy="2001519"/>
        </p:xfrm>
        <a:graphic>
          <a:graphicData uri="http://schemas.openxmlformats.org/drawingml/2006/table">
            <a:tbl>
              <a:tblPr firstRow="1" bandRow="1">
                <a:tableStyleId>{16D9F66E-5EB9-4882-86FB-DCBF35E3C3E4}</a:tableStyleId>
              </a:tblPr>
              <a:tblGrid>
                <a:gridCol w="1981200"/>
                <a:gridCol w="1295400"/>
                <a:gridCol w="2133600"/>
              </a:tblGrid>
              <a:tr h="370840">
                <a:tc>
                  <a:txBody>
                    <a:bodyPr/>
                    <a:lstStyle/>
                    <a:p>
                      <a:pPr algn="ctr"/>
                      <a:r>
                        <a:rPr lang="en-US" sz="1400" dirty="0" smtClean="0"/>
                        <a:t>Channel</a:t>
                      </a:r>
                      <a:endParaRPr lang="en-US" sz="1400" dirty="0"/>
                    </a:p>
                  </a:txBody>
                  <a:tcPr/>
                </a:tc>
                <a:tc>
                  <a:txBody>
                    <a:bodyPr/>
                    <a:lstStyle/>
                    <a:p>
                      <a:pPr algn="ctr"/>
                      <a:r>
                        <a:rPr lang="en-US" sz="1400" i="1" dirty="0" smtClean="0">
                          <a:solidFill>
                            <a:srgbClr val="000000"/>
                          </a:solidFill>
                          <a:effectLst/>
                          <a:latin typeface="+mn-lt"/>
                        </a:rPr>
                        <a:t>M</a:t>
                      </a:r>
                      <a:r>
                        <a:rPr lang="en-US" sz="1400" i="1" baseline="-25000" dirty="0" smtClean="0">
                          <a:solidFill>
                            <a:srgbClr val="000000"/>
                          </a:solidFill>
                          <a:effectLst/>
                          <a:latin typeface="+mn-lt"/>
                        </a:rPr>
                        <a:t>H</a:t>
                      </a:r>
                      <a:r>
                        <a:rPr lang="en-US" sz="1400" baseline="-25000" dirty="0" smtClean="0">
                          <a:solidFill>
                            <a:srgbClr val="000000"/>
                          </a:solidFill>
                          <a:effectLst/>
                          <a:latin typeface="+mn-lt"/>
                        </a:rPr>
                        <a:t> </a:t>
                      </a:r>
                      <a:r>
                        <a:rPr lang="en-US" sz="1400" dirty="0" smtClean="0">
                          <a:solidFill>
                            <a:srgbClr val="000000"/>
                          </a:solidFill>
                          <a:effectLst/>
                          <a:latin typeface="+mn-lt"/>
                        </a:rPr>
                        <a:t>of max.</a:t>
                      </a:r>
                    </a:p>
                    <a:p>
                      <a:pPr algn="ctr"/>
                      <a:r>
                        <a:rPr lang="en-US" sz="1400" dirty="0" smtClean="0">
                          <a:solidFill>
                            <a:srgbClr val="000000"/>
                          </a:solidFill>
                          <a:effectLst/>
                          <a:latin typeface="+mn-lt"/>
                        </a:rPr>
                        <a:t>significance</a:t>
                      </a:r>
                      <a:endParaRPr lang="en-US" sz="1400" dirty="0"/>
                    </a:p>
                  </a:txBody>
                  <a:tcPr/>
                </a:tc>
                <a:tc>
                  <a:txBody>
                    <a:bodyPr/>
                    <a:lstStyle/>
                    <a:p>
                      <a:pPr algn="ctr"/>
                      <a:r>
                        <a:rPr lang="en-US" sz="1400" dirty="0" smtClean="0"/>
                        <a:t>Local</a:t>
                      </a:r>
                      <a:r>
                        <a:rPr lang="en-US" sz="1400" baseline="0" dirty="0" smtClean="0"/>
                        <a:t> significance</a:t>
                      </a:r>
                    </a:p>
                    <a:p>
                      <a:pPr algn="ctr"/>
                      <a:r>
                        <a:rPr lang="en-US" sz="1400" baseline="0" dirty="0" smtClean="0"/>
                        <a:t>observed  (expected)</a:t>
                      </a:r>
                      <a:endParaRPr lang="en-US" sz="1400" dirty="0"/>
                    </a:p>
                  </a:txBody>
                  <a:tcPr/>
                </a:tc>
              </a:tr>
              <a:tr h="370840">
                <a:tc>
                  <a:txBody>
                    <a:bodyPr/>
                    <a:lstStyle/>
                    <a:p>
                      <a:pPr algn="ctr"/>
                      <a:endParaRPr lang="en-US" sz="1600" dirty="0"/>
                    </a:p>
                  </a:txBody>
                  <a:tcPr/>
                </a:tc>
                <a:tc>
                  <a:txBody>
                    <a:bodyPr/>
                    <a:lstStyle/>
                    <a:p>
                      <a:pPr algn="ctr"/>
                      <a:r>
                        <a:rPr lang="en-US" sz="1600" dirty="0" smtClean="0"/>
                        <a:t>125.0 GeV</a:t>
                      </a:r>
                      <a:endParaRPr lang="en-US" sz="1600" dirty="0"/>
                    </a:p>
                  </a:txBody>
                  <a:tcPr/>
                </a:tc>
                <a:tc>
                  <a:txBody>
                    <a:bodyPr/>
                    <a:lstStyle/>
                    <a:p>
                      <a:pPr algn="ctr"/>
                      <a:r>
                        <a:rPr lang="en-US" sz="1600" dirty="0" smtClean="0"/>
                        <a:t>3.6 </a:t>
                      </a:r>
                      <a:r>
                        <a:rPr lang="en-US" sz="1600" dirty="0" err="1" smtClean="0"/>
                        <a:t>σ</a:t>
                      </a:r>
                      <a:r>
                        <a:rPr lang="en-US" sz="1600" dirty="0" smtClean="0"/>
                        <a:t> (2.7)</a:t>
                      </a:r>
                      <a:endParaRPr lang="en-US" sz="1600" dirty="0"/>
                    </a:p>
                  </a:txBody>
                  <a:tcPr/>
                </a:tc>
              </a:tr>
              <a:tr h="370840">
                <a:tc>
                  <a:txBody>
                    <a:bodyPr/>
                    <a:lstStyle/>
                    <a:p>
                      <a:pPr algn="ctr"/>
                      <a:endParaRPr lang="en-US" sz="1600" dirty="0"/>
                    </a:p>
                  </a:txBody>
                  <a:tcPr/>
                </a:tc>
                <a:tc>
                  <a:txBody>
                    <a:bodyPr/>
                    <a:lstStyle/>
                    <a:p>
                      <a:pPr algn="ctr"/>
                      <a:r>
                        <a:rPr lang="en-US" sz="1600" dirty="0" smtClean="0"/>
                        <a:t>126.5 GeV</a:t>
                      </a:r>
                      <a:endParaRPr lang="en-US" sz="1600" dirty="0"/>
                    </a:p>
                  </a:txBody>
                  <a:tcPr/>
                </a:tc>
                <a:tc>
                  <a:txBody>
                    <a:bodyPr/>
                    <a:lstStyle/>
                    <a:p>
                      <a:pPr algn="ctr"/>
                      <a:r>
                        <a:rPr lang="en-US" sz="1600" dirty="0" smtClean="0"/>
                        <a:t>4.5 </a:t>
                      </a:r>
                      <a:r>
                        <a:rPr lang="en-US" sz="1600" dirty="0" err="1" smtClean="0"/>
                        <a:t>σ</a:t>
                      </a:r>
                      <a:r>
                        <a:rPr lang="en-US" sz="1600" dirty="0" smtClean="0"/>
                        <a:t> (2.5)</a:t>
                      </a:r>
                      <a:endParaRPr lang="en-US" sz="1600" dirty="0"/>
                    </a:p>
                  </a:txBody>
                  <a:tcPr/>
                </a:tc>
              </a:tr>
              <a:tr h="370840">
                <a:tc>
                  <a:txBody>
                    <a:bodyPr/>
                    <a:lstStyle/>
                    <a:p>
                      <a:pPr algn="ctr"/>
                      <a:endParaRPr lang="en-US" sz="1600" dirty="0"/>
                    </a:p>
                  </a:txBody>
                  <a:tcPr/>
                </a:tc>
                <a:tc>
                  <a:txBody>
                    <a:bodyPr/>
                    <a:lstStyle/>
                    <a:p>
                      <a:pPr algn="ctr"/>
                      <a:r>
                        <a:rPr lang="en-US" sz="1600" dirty="0" smtClean="0"/>
                        <a:t>125.0 GeV</a:t>
                      </a:r>
                      <a:endParaRPr lang="en-US" sz="1600" dirty="0"/>
                    </a:p>
                  </a:txBody>
                  <a:tcPr/>
                </a:tc>
                <a:tc>
                  <a:txBody>
                    <a:bodyPr/>
                    <a:lstStyle/>
                    <a:p>
                      <a:pPr algn="ctr"/>
                      <a:r>
                        <a:rPr lang="en-US" sz="1600" dirty="0" smtClean="0"/>
                        <a:t>2.8 </a:t>
                      </a:r>
                      <a:r>
                        <a:rPr lang="en-US" sz="1600" dirty="0" err="1" smtClean="0"/>
                        <a:t>σ</a:t>
                      </a:r>
                      <a:r>
                        <a:rPr lang="en-US" sz="1600" dirty="0" smtClean="0"/>
                        <a:t> (2.3)</a:t>
                      </a:r>
                      <a:endParaRPr lang="en-US" sz="1600" dirty="0"/>
                    </a:p>
                  </a:txBody>
                  <a:tcPr/>
                </a:tc>
              </a:tr>
              <a:tr h="370840">
                <a:tc>
                  <a:txBody>
                    <a:bodyPr/>
                    <a:lstStyle/>
                    <a:p>
                      <a:pPr algn="ctr"/>
                      <a:r>
                        <a:rPr lang="en-US" sz="1600" dirty="0" smtClean="0"/>
                        <a:t>Combination</a:t>
                      </a:r>
                      <a:endParaRPr lang="en-US" sz="1600" dirty="0"/>
                    </a:p>
                  </a:txBody>
                  <a:tcPr/>
                </a:tc>
                <a:tc>
                  <a:txBody>
                    <a:bodyPr/>
                    <a:lstStyle/>
                    <a:p>
                      <a:pPr algn="ctr"/>
                      <a:r>
                        <a:rPr lang="en-US" sz="1600" dirty="0" smtClean="0"/>
                        <a:t>126.5 GeV</a:t>
                      </a:r>
                      <a:endParaRPr lang="en-US" sz="1600" dirty="0"/>
                    </a:p>
                  </a:txBody>
                  <a:tcPr/>
                </a:tc>
                <a:tc>
                  <a:txBody>
                    <a:bodyPr/>
                    <a:lstStyle/>
                    <a:p>
                      <a:pPr algn="ctr"/>
                      <a:r>
                        <a:rPr lang="en-US" sz="1600" dirty="0" smtClean="0"/>
                        <a:t>5.9 </a:t>
                      </a:r>
                      <a:r>
                        <a:rPr lang="en-US" sz="1600" dirty="0" err="1" smtClean="0"/>
                        <a:t>σ</a:t>
                      </a:r>
                      <a:r>
                        <a:rPr lang="en-US" sz="1600" dirty="0" smtClean="0"/>
                        <a:t> (4.9)</a:t>
                      </a:r>
                      <a:endParaRPr lang="en-US" sz="1600" dirty="0"/>
                    </a:p>
                  </a:txBody>
                  <a:tcPr/>
                </a:tc>
              </a:tr>
            </a:tbl>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880497440"/>
              </p:ext>
            </p:extLst>
          </p:nvPr>
        </p:nvGraphicFramePr>
        <p:xfrm>
          <a:off x="5012061" y="1866900"/>
          <a:ext cx="764540" cy="266700"/>
        </p:xfrm>
        <a:graphic>
          <a:graphicData uri="http://schemas.openxmlformats.org/presentationml/2006/ole">
            <mc:AlternateContent xmlns:mc="http://schemas.openxmlformats.org/markup-compatibility/2006">
              <mc:Choice xmlns:v="urn:schemas-microsoft-com:vml" Requires="v">
                <p:oleObj spid="_x0000_s30551" name="Equation" r:id="rId5" imgW="546100" imgH="190500" progId="Equation.DSMT4">
                  <p:embed/>
                </p:oleObj>
              </mc:Choice>
              <mc:Fallback>
                <p:oleObj name="Equation" r:id="rId5" imgW="546100" imgH="190500" progId="Equation.DSMT4">
                  <p:embed/>
                  <p:pic>
                    <p:nvPicPr>
                      <p:cNvPr id="0" name=""/>
                      <p:cNvPicPr/>
                      <p:nvPr/>
                    </p:nvPicPr>
                    <p:blipFill>
                      <a:blip r:embed="rId6"/>
                      <a:stretch>
                        <a:fillRect/>
                      </a:stretch>
                    </p:blipFill>
                    <p:spPr>
                      <a:xfrm>
                        <a:off x="5012061" y="1866900"/>
                        <a:ext cx="764540" cy="2667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979448778"/>
              </p:ext>
            </p:extLst>
          </p:nvPr>
        </p:nvGraphicFramePr>
        <p:xfrm>
          <a:off x="4812359" y="1421460"/>
          <a:ext cx="1354667" cy="304800"/>
        </p:xfrm>
        <a:graphic>
          <a:graphicData uri="http://schemas.openxmlformats.org/presentationml/2006/ole">
            <mc:AlternateContent xmlns:mc="http://schemas.openxmlformats.org/markup-compatibility/2006">
              <mc:Choice xmlns:v="urn:schemas-microsoft-com:vml" Requires="v">
                <p:oleObj spid="_x0000_s30552" name="Equation" r:id="rId7" imgW="1016000" imgH="228600" progId="Equation.DSMT4">
                  <p:embed/>
                </p:oleObj>
              </mc:Choice>
              <mc:Fallback>
                <p:oleObj name="Equation" r:id="rId7" imgW="1016000" imgH="228600" progId="Equation.DSMT4">
                  <p:embed/>
                  <p:pic>
                    <p:nvPicPr>
                      <p:cNvPr id="0" name=""/>
                      <p:cNvPicPr/>
                      <p:nvPr/>
                    </p:nvPicPr>
                    <p:blipFill>
                      <a:blip r:embed="rId8"/>
                      <a:stretch>
                        <a:fillRect/>
                      </a:stretch>
                    </p:blipFill>
                    <p:spPr>
                      <a:xfrm>
                        <a:off x="4812359" y="1421460"/>
                        <a:ext cx="1354667" cy="3048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4126611039"/>
              </p:ext>
            </p:extLst>
          </p:nvPr>
        </p:nvGraphicFramePr>
        <p:xfrm>
          <a:off x="4528820" y="2171700"/>
          <a:ext cx="1948180" cy="330200"/>
        </p:xfrm>
        <a:graphic>
          <a:graphicData uri="http://schemas.openxmlformats.org/presentationml/2006/ole">
            <mc:AlternateContent xmlns:mc="http://schemas.openxmlformats.org/markup-compatibility/2006">
              <mc:Choice xmlns:v="urn:schemas-microsoft-com:vml" Requires="v">
                <p:oleObj spid="_x0000_s30553" name="Equation" r:id="rId9" imgW="1498600" imgH="254000" progId="Equation.DSMT4">
                  <p:embed/>
                </p:oleObj>
              </mc:Choice>
              <mc:Fallback>
                <p:oleObj name="Equation" r:id="rId9" imgW="1498600" imgH="254000" progId="Equation.DSMT4">
                  <p:embed/>
                  <p:pic>
                    <p:nvPicPr>
                      <p:cNvPr id="0" name=""/>
                      <p:cNvPicPr/>
                      <p:nvPr/>
                    </p:nvPicPr>
                    <p:blipFill>
                      <a:blip r:embed="rId10"/>
                      <a:stretch>
                        <a:fillRect/>
                      </a:stretch>
                    </p:blipFill>
                    <p:spPr>
                      <a:xfrm>
                        <a:off x="4528820" y="2171700"/>
                        <a:ext cx="1948180" cy="330200"/>
                      </a:xfrm>
                      <a:prstGeom prst="rect">
                        <a:avLst/>
                      </a:prstGeom>
                    </p:spPr>
                  </p:pic>
                </p:oleObj>
              </mc:Fallback>
            </mc:AlternateContent>
          </a:graphicData>
        </a:graphic>
      </p:graphicFrame>
      <p:pic>
        <p:nvPicPr>
          <p:cNvPr id="7" name="Picture 6" descr="figaux_007b.png"/>
          <p:cNvPicPr preferRelativeResize="0">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723900"/>
            <a:ext cx="5447099" cy="3352799"/>
          </a:xfrm>
          <a:prstGeom prst="rect">
            <a:avLst/>
          </a:prstGeom>
        </p:spPr>
      </p:pic>
      <p:pic>
        <p:nvPicPr>
          <p:cNvPr id="9" name="Picture 8" descr="fig_009.png"/>
          <p:cNvPicPr preferRelativeResize="0">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200" y="1028700"/>
            <a:ext cx="4415148" cy="3200400"/>
          </a:xfrm>
          <a:prstGeom prst="rect">
            <a:avLst/>
          </a:prstGeom>
          <a:ln>
            <a:solidFill>
              <a:srgbClr val="000000"/>
            </a:solidFill>
          </a:ln>
        </p:spPr>
      </p:pic>
    </p:spTree>
    <p:extLst>
      <p:ext uri="{BB962C8B-B14F-4D97-AF65-F5344CB8AC3E}">
        <p14:creationId xmlns:p14="http://schemas.microsoft.com/office/powerpoint/2010/main" val="2918288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601242"/>
            <a:ext cx="10058400" cy="6599658"/>
          </a:xfrm>
          <a:prstGeom prst="rect">
            <a:avLst/>
          </a:prstGeom>
          <a:solidFill>
            <a:srgbClr val="8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Comic Sans MS" pitchFamily="-111" charset="0"/>
            </a:endParaRPr>
          </a:p>
        </p:txBody>
      </p:sp>
      <p:sp>
        <p:nvSpPr>
          <p:cNvPr id="2" name="Title 1"/>
          <p:cNvSpPr>
            <a:spLocks noGrp="1"/>
          </p:cNvSpPr>
          <p:nvPr>
            <p:ph type="title"/>
          </p:nvPr>
        </p:nvSpPr>
        <p:spPr/>
        <p:txBody>
          <a:bodyPr/>
          <a:lstStyle/>
          <a:p>
            <a:r>
              <a:rPr lang="en-US" dirty="0"/>
              <a:t>Putting it all together (for </a:t>
            </a:r>
            <a:r>
              <a:rPr lang="en-US" dirty="0" smtClean="0"/>
              <a:t>CMS)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41</a:t>
            </a:fld>
            <a:endParaRPr lang="en-US">
              <a:latin typeface="Times" charset="0"/>
            </a:endParaRPr>
          </a:p>
        </p:txBody>
      </p:sp>
      <p:pic>
        <p:nvPicPr>
          <p:cNvPr id="11" name="Picture 10"/>
          <p:cNvPicPr>
            <a:picLocks noChangeAspect="1"/>
          </p:cNvPicPr>
          <p:nvPr/>
        </p:nvPicPr>
        <p:blipFill>
          <a:blip r:embed="rId3"/>
          <a:stretch>
            <a:fillRect/>
          </a:stretch>
        </p:blipFill>
        <p:spPr>
          <a:xfrm>
            <a:off x="304800" y="4217340"/>
            <a:ext cx="3924300" cy="2804463"/>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628172513"/>
              </p:ext>
            </p:extLst>
          </p:nvPr>
        </p:nvGraphicFramePr>
        <p:xfrm>
          <a:off x="4419600" y="1008381"/>
          <a:ext cx="5410200" cy="2001519"/>
        </p:xfrm>
        <a:graphic>
          <a:graphicData uri="http://schemas.openxmlformats.org/drawingml/2006/table">
            <a:tbl>
              <a:tblPr firstRow="1" bandRow="1">
                <a:tableStyleId>{16D9F66E-5EB9-4882-86FB-DCBF35E3C3E4}</a:tableStyleId>
              </a:tblPr>
              <a:tblGrid>
                <a:gridCol w="1981200"/>
                <a:gridCol w="1295400"/>
                <a:gridCol w="2133600"/>
              </a:tblGrid>
              <a:tr h="370840">
                <a:tc>
                  <a:txBody>
                    <a:bodyPr/>
                    <a:lstStyle/>
                    <a:p>
                      <a:pPr algn="ctr"/>
                      <a:r>
                        <a:rPr lang="en-US" sz="1400" dirty="0" smtClean="0"/>
                        <a:t>Channel</a:t>
                      </a:r>
                      <a:endParaRPr lang="en-US" sz="1400" dirty="0"/>
                    </a:p>
                  </a:txBody>
                  <a:tcPr/>
                </a:tc>
                <a:tc>
                  <a:txBody>
                    <a:bodyPr/>
                    <a:lstStyle/>
                    <a:p>
                      <a:pPr algn="ctr"/>
                      <a:r>
                        <a:rPr lang="en-US" sz="1400" i="1" dirty="0" smtClean="0">
                          <a:solidFill>
                            <a:srgbClr val="000000"/>
                          </a:solidFill>
                          <a:effectLst/>
                          <a:latin typeface="+mn-lt"/>
                        </a:rPr>
                        <a:t>M</a:t>
                      </a:r>
                      <a:r>
                        <a:rPr lang="en-US" sz="1400" i="1" baseline="-25000" dirty="0" smtClean="0">
                          <a:solidFill>
                            <a:srgbClr val="000000"/>
                          </a:solidFill>
                          <a:effectLst/>
                          <a:latin typeface="+mn-lt"/>
                        </a:rPr>
                        <a:t>H</a:t>
                      </a:r>
                      <a:r>
                        <a:rPr lang="en-US" sz="1400" baseline="-25000" dirty="0" smtClean="0">
                          <a:solidFill>
                            <a:srgbClr val="000000"/>
                          </a:solidFill>
                          <a:effectLst/>
                          <a:latin typeface="+mn-lt"/>
                        </a:rPr>
                        <a:t> </a:t>
                      </a:r>
                      <a:r>
                        <a:rPr lang="en-US" sz="1400" dirty="0" smtClean="0">
                          <a:solidFill>
                            <a:srgbClr val="000000"/>
                          </a:solidFill>
                          <a:effectLst/>
                          <a:latin typeface="+mn-lt"/>
                        </a:rPr>
                        <a:t>of max.</a:t>
                      </a:r>
                    </a:p>
                    <a:p>
                      <a:pPr algn="ctr"/>
                      <a:r>
                        <a:rPr lang="en-US" sz="1400" dirty="0" smtClean="0">
                          <a:solidFill>
                            <a:srgbClr val="000000"/>
                          </a:solidFill>
                          <a:effectLst/>
                          <a:latin typeface="+mn-lt"/>
                        </a:rPr>
                        <a:t>significance</a:t>
                      </a:r>
                      <a:endParaRPr lang="en-US" sz="1400" dirty="0"/>
                    </a:p>
                  </a:txBody>
                  <a:tcPr/>
                </a:tc>
                <a:tc>
                  <a:txBody>
                    <a:bodyPr/>
                    <a:lstStyle/>
                    <a:p>
                      <a:pPr algn="ctr"/>
                      <a:r>
                        <a:rPr lang="en-US" sz="1400" dirty="0" smtClean="0"/>
                        <a:t>Local</a:t>
                      </a:r>
                      <a:r>
                        <a:rPr lang="en-US" sz="1400" baseline="0" dirty="0" smtClean="0"/>
                        <a:t> significance</a:t>
                      </a:r>
                    </a:p>
                    <a:p>
                      <a:pPr algn="ctr"/>
                      <a:r>
                        <a:rPr lang="en-US" sz="1400" baseline="0" dirty="0" smtClean="0"/>
                        <a:t>observed  (expected)</a:t>
                      </a:r>
                      <a:endParaRPr lang="en-US" sz="1400" dirty="0"/>
                    </a:p>
                  </a:txBody>
                  <a:tcPr/>
                </a:tc>
              </a:tr>
              <a:tr h="370840">
                <a:tc>
                  <a:txBody>
                    <a:bodyPr/>
                    <a:lstStyle/>
                    <a:p>
                      <a:pPr algn="ctr"/>
                      <a:endParaRPr lang="en-US" sz="1600" dirty="0"/>
                    </a:p>
                  </a:txBody>
                  <a:tcPr/>
                </a:tc>
                <a:tc>
                  <a:txBody>
                    <a:bodyPr/>
                    <a:lstStyle/>
                    <a:p>
                      <a:pPr algn="ctr"/>
                      <a:r>
                        <a:rPr lang="en-US" sz="1600" dirty="0" smtClean="0"/>
                        <a:t>125.6 GeV</a:t>
                      </a:r>
                      <a:endParaRPr lang="en-US" sz="1600" dirty="0"/>
                    </a:p>
                  </a:txBody>
                  <a:tcPr/>
                </a:tc>
                <a:tc>
                  <a:txBody>
                    <a:bodyPr/>
                    <a:lstStyle/>
                    <a:p>
                      <a:pPr algn="ctr"/>
                      <a:r>
                        <a:rPr lang="en-US" sz="1600" dirty="0" smtClean="0"/>
                        <a:t>3.2 </a:t>
                      </a:r>
                      <a:r>
                        <a:rPr lang="en-US" sz="1600" dirty="0" err="1" smtClean="0"/>
                        <a:t>σ</a:t>
                      </a:r>
                      <a:r>
                        <a:rPr lang="en-US" sz="1600" dirty="0" smtClean="0"/>
                        <a:t> (3.8)</a:t>
                      </a:r>
                      <a:endParaRPr lang="en-US" sz="1600" dirty="0"/>
                    </a:p>
                  </a:txBody>
                  <a:tcPr/>
                </a:tc>
              </a:tr>
              <a:tr h="370840">
                <a:tc>
                  <a:txBody>
                    <a:bodyPr/>
                    <a:lstStyle/>
                    <a:p>
                      <a:pPr algn="ctr"/>
                      <a:endParaRPr lang="en-US" sz="1600" dirty="0"/>
                    </a:p>
                  </a:txBody>
                  <a:tcPr/>
                </a:tc>
                <a:tc>
                  <a:txBody>
                    <a:bodyPr/>
                    <a:lstStyle/>
                    <a:p>
                      <a:pPr algn="ctr"/>
                      <a:r>
                        <a:rPr lang="en-US" sz="1600" dirty="0" smtClean="0"/>
                        <a:t>125.0 GeV</a:t>
                      </a:r>
                      <a:endParaRPr lang="en-US" sz="1600" dirty="0"/>
                    </a:p>
                  </a:txBody>
                  <a:tcPr/>
                </a:tc>
                <a:tc>
                  <a:txBody>
                    <a:bodyPr/>
                    <a:lstStyle/>
                    <a:p>
                      <a:pPr algn="ctr"/>
                      <a:r>
                        <a:rPr lang="en-US" sz="1600" dirty="0" smtClean="0"/>
                        <a:t>4.1 </a:t>
                      </a:r>
                      <a:r>
                        <a:rPr lang="en-US" sz="1600" dirty="0" err="1" smtClean="0"/>
                        <a:t>σ</a:t>
                      </a:r>
                      <a:r>
                        <a:rPr lang="en-US" sz="1600" dirty="0" smtClean="0"/>
                        <a:t> (2.8)</a:t>
                      </a:r>
                      <a:endParaRPr lang="en-US" sz="1600" dirty="0"/>
                    </a:p>
                  </a:txBody>
                  <a:tcPr/>
                </a:tc>
              </a:tr>
              <a:tr h="370840">
                <a:tc>
                  <a:txBody>
                    <a:bodyPr/>
                    <a:lstStyle/>
                    <a:p>
                      <a:pPr algn="ctr"/>
                      <a:endParaRPr lang="en-US" sz="1600" dirty="0"/>
                    </a:p>
                  </a:txBody>
                  <a:tcPr/>
                </a:tc>
                <a:tc>
                  <a:txBody>
                    <a:bodyPr/>
                    <a:lstStyle/>
                    <a:p>
                      <a:pPr algn="ctr"/>
                      <a:r>
                        <a:rPr lang="en-US" sz="1600" dirty="0" smtClean="0"/>
                        <a:t>125.0 GeV</a:t>
                      </a:r>
                      <a:endParaRPr lang="en-US" sz="1600" dirty="0"/>
                    </a:p>
                  </a:txBody>
                  <a:tcPr/>
                </a:tc>
                <a:tc>
                  <a:txBody>
                    <a:bodyPr/>
                    <a:lstStyle/>
                    <a:p>
                      <a:pPr algn="ctr"/>
                      <a:r>
                        <a:rPr lang="en-US" sz="1600" dirty="0" smtClean="0"/>
                        <a:t>1.6 </a:t>
                      </a:r>
                      <a:r>
                        <a:rPr lang="en-US" sz="1600" dirty="0" err="1" smtClean="0"/>
                        <a:t>σ</a:t>
                      </a:r>
                      <a:r>
                        <a:rPr lang="en-US" sz="1600" dirty="0" smtClean="0"/>
                        <a:t> (2.4)</a:t>
                      </a:r>
                      <a:endParaRPr lang="en-US" sz="1600" dirty="0"/>
                    </a:p>
                  </a:txBody>
                  <a:tcPr/>
                </a:tc>
              </a:tr>
              <a:tr h="370840">
                <a:tc>
                  <a:txBody>
                    <a:bodyPr/>
                    <a:lstStyle/>
                    <a:p>
                      <a:pPr algn="ctr"/>
                      <a:r>
                        <a:rPr lang="en-US" sz="1600" dirty="0" smtClean="0"/>
                        <a:t>Combination</a:t>
                      </a:r>
                      <a:endParaRPr lang="en-US" sz="1600" dirty="0"/>
                    </a:p>
                  </a:txBody>
                  <a:tcPr/>
                </a:tc>
                <a:tc>
                  <a:txBody>
                    <a:bodyPr/>
                    <a:lstStyle/>
                    <a:p>
                      <a:pPr algn="ctr"/>
                      <a:r>
                        <a:rPr lang="en-US" sz="1600" dirty="0" smtClean="0"/>
                        <a:t>125.3 GeV</a:t>
                      </a:r>
                      <a:endParaRPr lang="en-US" sz="1600" dirty="0"/>
                    </a:p>
                  </a:txBody>
                  <a:tcPr/>
                </a:tc>
                <a:tc>
                  <a:txBody>
                    <a:bodyPr/>
                    <a:lstStyle/>
                    <a:p>
                      <a:pPr algn="ctr"/>
                      <a:r>
                        <a:rPr lang="en-US" sz="1600" dirty="0" smtClean="0"/>
                        <a:t>5.1 </a:t>
                      </a:r>
                      <a:r>
                        <a:rPr lang="en-US" sz="1600" dirty="0" err="1" smtClean="0"/>
                        <a:t>σ</a:t>
                      </a:r>
                      <a:r>
                        <a:rPr lang="en-US" sz="1600" dirty="0" smtClean="0"/>
                        <a:t> (5.2)</a:t>
                      </a:r>
                      <a:endParaRPr lang="en-US" sz="1600" dirty="0"/>
                    </a:p>
                  </a:txBody>
                  <a:tcPr/>
                </a:tc>
              </a:tr>
            </a:tbl>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10703286"/>
              </p:ext>
            </p:extLst>
          </p:nvPr>
        </p:nvGraphicFramePr>
        <p:xfrm>
          <a:off x="4724400" y="1562100"/>
          <a:ext cx="1354667" cy="304800"/>
        </p:xfrm>
        <a:graphic>
          <a:graphicData uri="http://schemas.openxmlformats.org/presentationml/2006/ole">
            <mc:AlternateContent xmlns:mc="http://schemas.openxmlformats.org/markup-compatibility/2006">
              <mc:Choice xmlns:v="urn:schemas-microsoft-com:vml" Requires="v">
                <p:oleObj spid="_x0000_s31544" name="Equation" r:id="rId4" imgW="1016000" imgH="228600" progId="Equation.DSMT4">
                  <p:embed/>
                </p:oleObj>
              </mc:Choice>
              <mc:Fallback>
                <p:oleObj name="Equation" r:id="rId4" imgW="1016000" imgH="228600" progId="Equation.DSMT4">
                  <p:embed/>
                  <p:pic>
                    <p:nvPicPr>
                      <p:cNvPr id="0" name=""/>
                      <p:cNvPicPr/>
                      <p:nvPr/>
                    </p:nvPicPr>
                    <p:blipFill>
                      <a:blip r:embed="rId5"/>
                      <a:stretch>
                        <a:fillRect/>
                      </a:stretch>
                    </p:blipFill>
                    <p:spPr>
                      <a:xfrm>
                        <a:off x="4724400" y="1562100"/>
                        <a:ext cx="1354667" cy="3048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40325156"/>
              </p:ext>
            </p:extLst>
          </p:nvPr>
        </p:nvGraphicFramePr>
        <p:xfrm>
          <a:off x="4453923" y="2298700"/>
          <a:ext cx="1948180" cy="330200"/>
        </p:xfrm>
        <a:graphic>
          <a:graphicData uri="http://schemas.openxmlformats.org/presentationml/2006/ole">
            <mc:AlternateContent xmlns:mc="http://schemas.openxmlformats.org/markup-compatibility/2006">
              <mc:Choice xmlns:v="urn:schemas-microsoft-com:vml" Requires="v">
                <p:oleObj spid="_x0000_s31545" name="Equation" r:id="rId6" imgW="1498600" imgH="254000" progId="Equation.DSMT4">
                  <p:embed/>
                </p:oleObj>
              </mc:Choice>
              <mc:Fallback>
                <p:oleObj name="Equation" r:id="rId6" imgW="1498600" imgH="254000" progId="Equation.DSMT4">
                  <p:embed/>
                  <p:pic>
                    <p:nvPicPr>
                      <p:cNvPr id="0" name=""/>
                      <p:cNvPicPr/>
                      <p:nvPr/>
                    </p:nvPicPr>
                    <p:blipFill>
                      <a:blip r:embed="rId7"/>
                      <a:stretch>
                        <a:fillRect/>
                      </a:stretch>
                    </p:blipFill>
                    <p:spPr>
                      <a:xfrm>
                        <a:off x="4453923" y="2298700"/>
                        <a:ext cx="1948180" cy="3302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0981522"/>
              </p:ext>
            </p:extLst>
          </p:nvPr>
        </p:nvGraphicFramePr>
        <p:xfrm>
          <a:off x="5012061" y="1981200"/>
          <a:ext cx="764540" cy="266700"/>
        </p:xfrm>
        <a:graphic>
          <a:graphicData uri="http://schemas.openxmlformats.org/presentationml/2006/ole">
            <mc:AlternateContent xmlns:mc="http://schemas.openxmlformats.org/markup-compatibility/2006">
              <mc:Choice xmlns:v="urn:schemas-microsoft-com:vml" Requires="v">
                <p:oleObj spid="_x0000_s31546" name="Equation" r:id="rId8" imgW="546100" imgH="190500" progId="Equation.DSMT4">
                  <p:embed/>
                </p:oleObj>
              </mc:Choice>
              <mc:Fallback>
                <p:oleObj name="Equation" r:id="rId8" imgW="546100" imgH="190500" progId="Equation.DSMT4">
                  <p:embed/>
                  <p:pic>
                    <p:nvPicPr>
                      <p:cNvPr id="0" name=""/>
                      <p:cNvPicPr/>
                      <p:nvPr/>
                    </p:nvPicPr>
                    <p:blipFill>
                      <a:blip r:embed="rId9"/>
                      <a:stretch>
                        <a:fillRect/>
                      </a:stretch>
                    </p:blipFill>
                    <p:spPr>
                      <a:xfrm>
                        <a:off x="5012061" y="1981200"/>
                        <a:ext cx="764540" cy="266700"/>
                      </a:xfrm>
                      <a:prstGeom prst="rect">
                        <a:avLst/>
                      </a:prstGeom>
                    </p:spPr>
                  </p:pic>
                </p:oleObj>
              </mc:Fallback>
            </mc:AlternateContent>
          </a:graphicData>
        </a:graphic>
      </p:graphicFrame>
      <p:grpSp>
        <p:nvGrpSpPr>
          <p:cNvPr id="16" name="Group 15"/>
          <p:cNvGrpSpPr/>
          <p:nvPr/>
        </p:nvGrpSpPr>
        <p:grpSpPr>
          <a:xfrm>
            <a:off x="4671718" y="4838700"/>
            <a:ext cx="4876800" cy="1270576"/>
            <a:chOff x="5029200" y="4838700"/>
            <a:chExt cx="4876800" cy="1270576"/>
          </a:xfrm>
        </p:grpSpPr>
        <p:sp>
          <p:nvSpPr>
            <p:cNvPr id="17" name="TextBox 16"/>
            <p:cNvSpPr txBox="1"/>
            <p:nvPr/>
          </p:nvSpPr>
          <p:spPr>
            <a:xfrm>
              <a:off x="5029200" y="4838700"/>
              <a:ext cx="4876800" cy="584776"/>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600" dirty="0" smtClean="0">
                  <a:solidFill>
                    <a:srgbClr val="FF0000"/>
                  </a:solidFill>
                  <a:latin typeface="Comic Sans MS"/>
                  <a:cs typeface="Comic Sans MS"/>
                </a:rPr>
                <a:t>New state seen at </a:t>
              </a:r>
              <a:r>
                <a:rPr lang="en-US" sz="1600" i="1" dirty="0" smtClean="0">
                  <a:solidFill>
                    <a:srgbClr val="FF0000"/>
                  </a:solidFill>
                  <a:latin typeface="Comic Sans MS"/>
                  <a:cs typeface="Comic Sans MS"/>
                </a:rPr>
                <a:t>M</a:t>
              </a:r>
              <a:r>
                <a:rPr lang="en-US" sz="1600" i="1" baseline="-25000" dirty="0" smtClean="0">
                  <a:solidFill>
                    <a:srgbClr val="FF0000"/>
                  </a:solidFill>
                  <a:latin typeface="Comic Sans MS"/>
                  <a:cs typeface="Comic Sans MS"/>
                </a:rPr>
                <a:t>H</a:t>
              </a:r>
              <a:r>
                <a:rPr lang="en-US" sz="1600" dirty="0" smtClean="0">
                  <a:solidFill>
                    <a:srgbClr val="FF0000"/>
                  </a:solidFill>
                  <a:latin typeface="Comic Sans MS"/>
                  <a:cs typeface="Comic Sans MS"/>
                </a:rPr>
                <a:t> = 125.3 GeV</a:t>
              </a:r>
            </a:p>
            <a:p>
              <a:pPr marL="285750" indent="-174625">
                <a:buFont typeface="Arial"/>
                <a:buChar char="•"/>
              </a:pPr>
              <a:r>
                <a:rPr lang="en-US" sz="1600" dirty="0" smtClean="0">
                  <a:solidFill>
                    <a:srgbClr val="0000FF"/>
                  </a:solidFill>
                  <a:latin typeface="Comic Sans MS"/>
                  <a:cs typeface="Comic Sans MS"/>
                </a:rPr>
                <a:t>Local significance 5.1 </a:t>
              </a:r>
              <a:r>
                <a:rPr lang="en-US" sz="1600" dirty="0" err="1" smtClean="0">
                  <a:solidFill>
                    <a:srgbClr val="0000FF"/>
                  </a:solidFill>
                  <a:latin typeface="Lucida Grande"/>
                  <a:ea typeface="Lucida Grande"/>
                  <a:cs typeface="Lucida Grande"/>
                </a:rPr>
                <a:t>σ</a:t>
              </a:r>
              <a:r>
                <a:rPr lang="en-US" sz="1600" dirty="0" smtClean="0">
                  <a:solidFill>
                    <a:srgbClr val="0000FF"/>
                  </a:solidFill>
                  <a:latin typeface="Lucida Grande"/>
                  <a:ea typeface="Lucida Grande"/>
                  <a:cs typeface="Lucida Grande"/>
                </a:rPr>
                <a:t> (bkgd. </a:t>
              </a:r>
              <a:r>
                <a:rPr lang="en-US" sz="1600" dirty="0" err="1" smtClean="0">
                  <a:solidFill>
                    <a:srgbClr val="0000FF"/>
                  </a:solidFill>
                  <a:latin typeface="Lucida Grande"/>
                  <a:ea typeface="Lucida Grande"/>
                  <a:cs typeface="Lucida Grande"/>
                </a:rPr>
                <a:t>pby</a:t>
              </a:r>
              <a:r>
                <a:rPr lang="en-US" sz="1600" dirty="0" smtClean="0">
                  <a:solidFill>
                    <a:srgbClr val="0000FF"/>
                  </a:solidFill>
                  <a:latin typeface="Lucida Grande"/>
                  <a:ea typeface="Lucida Grande"/>
                  <a:cs typeface="Lucida Grande"/>
                </a:rPr>
                <a:t>. 1.7x10</a:t>
              </a:r>
              <a:r>
                <a:rPr lang="en-US" sz="1600" baseline="30000" dirty="0" smtClean="0">
                  <a:solidFill>
                    <a:srgbClr val="0000FF"/>
                  </a:solidFill>
                  <a:latin typeface="Lucida Grande"/>
                  <a:ea typeface="Lucida Grande"/>
                  <a:cs typeface="Lucida Grande"/>
                </a:rPr>
                <a:t>-7</a:t>
              </a:r>
              <a:r>
                <a:rPr lang="en-US" sz="1600" dirty="0" smtClean="0">
                  <a:solidFill>
                    <a:srgbClr val="0000FF"/>
                  </a:solidFill>
                  <a:latin typeface="Lucida Grande"/>
                  <a:ea typeface="Lucida Grande"/>
                  <a:cs typeface="Lucida Grande"/>
                </a:rPr>
                <a:t>)</a:t>
              </a:r>
              <a:endParaRPr lang="en-US" sz="1600" dirty="0">
                <a:solidFill>
                  <a:srgbClr val="0000FF"/>
                </a:solidFill>
                <a:latin typeface="Comic Sans MS"/>
                <a:cs typeface="Comic Sans MS"/>
              </a:endParaRPr>
            </a:p>
          </p:txBody>
        </p:sp>
        <p:sp>
          <p:nvSpPr>
            <p:cNvPr id="18" name="TextBox 17"/>
            <p:cNvSpPr txBox="1"/>
            <p:nvPr/>
          </p:nvSpPr>
          <p:spPr>
            <a:xfrm>
              <a:off x="5281318" y="5524500"/>
              <a:ext cx="4391179" cy="584776"/>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0000FF"/>
                  </a:solidFill>
                  <a:latin typeface="Comic Sans MS"/>
                  <a:cs typeface="Comic Sans MS"/>
                </a:rPr>
                <a:t>Higgs-like signal is excluded at 95% CL for </a:t>
              </a:r>
            </a:p>
            <a:p>
              <a:r>
                <a:rPr lang="en-US" sz="1600" dirty="0" smtClean="0">
                  <a:solidFill>
                    <a:srgbClr val="0000FF"/>
                  </a:solidFill>
                  <a:latin typeface="Comic Sans MS"/>
                  <a:cs typeface="Comic Sans MS"/>
                </a:rPr>
                <a:t>110 &lt; </a:t>
              </a:r>
              <a:r>
                <a:rPr lang="en-US" sz="1600" i="1" dirty="0" smtClean="0">
                  <a:solidFill>
                    <a:srgbClr val="0000FF"/>
                  </a:solidFill>
                  <a:latin typeface="Comic Sans MS"/>
                  <a:cs typeface="Comic Sans MS"/>
                </a:rPr>
                <a:t>M</a:t>
              </a:r>
              <a:r>
                <a:rPr lang="en-US" sz="1600" i="1" baseline="-25000" dirty="0" smtClean="0">
                  <a:solidFill>
                    <a:srgbClr val="0000FF"/>
                  </a:solidFill>
                  <a:latin typeface="Comic Sans MS"/>
                  <a:cs typeface="Comic Sans MS"/>
                </a:rPr>
                <a:t>H</a:t>
              </a:r>
              <a:r>
                <a:rPr lang="en-US" sz="1600" i="1" dirty="0" smtClean="0">
                  <a:solidFill>
                    <a:srgbClr val="0000FF"/>
                  </a:solidFill>
                  <a:latin typeface="Comic Sans MS"/>
                  <a:cs typeface="Comic Sans MS"/>
                </a:rPr>
                <a:t> </a:t>
              </a:r>
              <a:r>
                <a:rPr lang="en-US" sz="1600" dirty="0" smtClean="0">
                  <a:solidFill>
                    <a:srgbClr val="0000FF"/>
                  </a:solidFill>
                  <a:latin typeface="Comic Sans MS"/>
                  <a:cs typeface="Comic Sans MS"/>
                </a:rPr>
                <a:t>&lt;</a:t>
              </a:r>
              <a:r>
                <a:rPr lang="en-US" sz="1600" i="1" dirty="0" smtClean="0">
                  <a:solidFill>
                    <a:srgbClr val="0000FF"/>
                  </a:solidFill>
                  <a:latin typeface="Comic Sans MS"/>
                  <a:cs typeface="Comic Sans MS"/>
                </a:rPr>
                <a:t> </a:t>
              </a:r>
              <a:r>
                <a:rPr lang="en-US" sz="1600" dirty="0" smtClean="0">
                  <a:solidFill>
                    <a:srgbClr val="0000FF"/>
                  </a:solidFill>
                  <a:latin typeface="Comic Sans MS"/>
                  <a:cs typeface="Comic Sans MS"/>
                </a:rPr>
                <a:t>121.5 GeV and 127 &lt; </a:t>
              </a:r>
              <a:r>
                <a:rPr lang="en-US" sz="1600" i="1" dirty="0">
                  <a:solidFill>
                    <a:srgbClr val="0000FF"/>
                  </a:solidFill>
                  <a:latin typeface="Comic Sans MS"/>
                  <a:cs typeface="Comic Sans MS"/>
                </a:rPr>
                <a:t>M</a:t>
              </a:r>
              <a:r>
                <a:rPr lang="en-US" sz="1600" i="1" baseline="-25000" dirty="0">
                  <a:solidFill>
                    <a:srgbClr val="0000FF"/>
                  </a:solidFill>
                  <a:latin typeface="Comic Sans MS"/>
                  <a:cs typeface="Comic Sans MS"/>
                </a:rPr>
                <a:t>H</a:t>
              </a:r>
              <a:r>
                <a:rPr lang="en-US" sz="1600" i="1" dirty="0">
                  <a:solidFill>
                    <a:srgbClr val="0000FF"/>
                  </a:solidFill>
                  <a:latin typeface="Comic Sans MS"/>
                  <a:cs typeface="Comic Sans MS"/>
                </a:rPr>
                <a:t> </a:t>
              </a:r>
              <a:r>
                <a:rPr lang="en-US" sz="1600" dirty="0">
                  <a:solidFill>
                    <a:srgbClr val="0000FF"/>
                  </a:solidFill>
                  <a:latin typeface="Comic Sans MS"/>
                  <a:cs typeface="Comic Sans MS"/>
                </a:rPr>
                <a:t>&lt; </a:t>
              </a:r>
              <a:r>
                <a:rPr lang="en-US" sz="1600" dirty="0" smtClean="0">
                  <a:solidFill>
                    <a:srgbClr val="0000FF"/>
                  </a:solidFill>
                  <a:latin typeface="Comic Sans MS"/>
                  <a:cs typeface="Comic Sans MS"/>
                </a:rPr>
                <a:t>600 GeV</a:t>
              </a:r>
            </a:p>
          </p:txBody>
        </p:sp>
      </p:grpSp>
      <p:pic>
        <p:nvPicPr>
          <p:cNvPr id="8" name="Picture 7"/>
          <p:cNvPicPr>
            <a:picLocks noChangeAspect="1"/>
          </p:cNvPicPr>
          <p:nvPr/>
        </p:nvPicPr>
        <p:blipFill>
          <a:blip r:embed="rId10"/>
          <a:stretch>
            <a:fillRect/>
          </a:stretch>
        </p:blipFill>
        <p:spPr>
          <a:xfrm>
            <a:off x="152400" y="876300"/>
            <a:ext cx="4038600" cy="2784425"/>
          </a:xfrm>
          <a:prstGeom prst="rect">
            <a:avLst/>
          </a:prstGeom>
        </p:spPr>
      </p:pic>
      <p:sp>
        <p:nvSpPr>
          <p:cNvPr id="19" name="TextBox 18"/>
          <p:cNvSpPr txBox="1"/>
          <p:nvPr/>
        </p:nvSpPr>
        <p:spPr>
          <a:xfrm>
            <a:off x="4419600" y="6359723"/>
            <a:ext cx="5410406" cy="369332"/>
          </a:xfrm>
          <a:prstGeom prst="rect">
            <a:avLst/>
          </a:prstGeom>
          <a:solidFill>
            <a:srgbClr val="FF0000"/>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800" dirty="0" smtClean="0">
                <a:solidFill>
                  <a:schemeClr val="bg1"/>
                </a:solidFill>
                <a:latin typeface="Comic Sans MS"/>
                <a:cs typeface="Comic Sans MS"/>
              </a:rPr>
              <a:t>The two experiments are in excellent agreement</a:t>
            </a:r>
          </a:p>
        </p:txBody>
      </p:sp>
    </p:spTree>
    <p:extLst>
      <p:ext uri="{BB962C8B-B14F-4D97-AF65-F5344CB8AC3E}">
        <p14:creationId xmlns:p14="http://schemas.microsoft.com/office/powerpoint/2010/main" val="1415737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the new state</a:t>
            </a:r>
          </a:p>
        </p:txBody>
      </p:sp>
      <p:sp>
        <p:nvSpPr>
          <p:cNvPr id="3" name="Content Placeholder 2"/>
          <p:cNvSpPr>
            <a:spLocks noGrp="1"/>
          </p:cNvSpPr>
          <p:nvPr>
            <p:ph idx="1"/>
          </p:nvPr>
        </p:nvSpPr>
        <p:spPr>
          <a:xfrm>
            <a:off x="502920" y="952500"/>
            <a:ext cx="9403080" cy="5867400"/>
          </a:xfrm>
        </p:spPr>
        <p:txBody>
          <a:bodyPr/>
          <a:lstStyle/>
          <a:p>
            <a:r>
              <a:rPr lang="en-US" dirty="0" smtClean="0"/>
              <a:t>Spin</a:t>
            </a:r>
          </a:p>
          <a:p>
            <a:pPr lvl="1"/>
            <a:r>
              <a:rPr lang="en-US" dirty="0" smtClean="0"/>
              <a:t>decays to two bosons (WW, ZZ, </a:t>
            </a:r>
            <a:r>
              <a:rPr lang="en-US" dirty="0" err="1" smtClean="0"/>
              <a:t>γγ</a:t>
            </a:r>
            <a:r>
              <a:rPr lang="en-US" dirty="0" smtClean="0"/>
              <a:t>) so it must be a boson</a:t>
            </a:r>
          </a:p>
          <a:p>
            <a:pPr lvl="1"/>
            <a:r>
              <a:rPr lang="en-US" dirty="0" smtClean="0"/>
              <a:t>spin 1 excluded because it decays to two photons (Landau-Yang theorem)</a:t>
            </a:r>
          </a:p>
          <a:p>
            <a:pPr lvl="1"/>
            <a:r>
              <a:rPr lang="en-US" dirty="0" smtClean="0"/>
              <a:t>possibilities 0, 2, …</a:t>
            </a:r>
          </a:p>
          <a:p>
            <a:r>
              <a:rPr lang="en-US" dirty="0" smtClean="0"/>
              <a:t>Electromagnetic charge</a:t>
            </a:r>
          </a:p>
          <a:p>
            <a:pPr lvl="1"/>
            <a:r>
              <a:rPr lang="en-US" dirty="0" smtClean="0"/>
              <a:t>zero, since it decays to neutral final states (W</a:t>
            </a:r>
            <a:r>
              <a:rPr lang="en-US" baseline="30000" dirty="0" smtClean="0"/>
              <a:t>+</a:t>
            </a:r>
            <a:r>
              <a:rPr lang="en-US" dirty="0" smtClean="0"/>
              <a:t>W</a:t>
            </a:r>
            <a:r>
              <a:rPr lang="en-US" baseline="30000" dirty="0" smtClean="0"/>
              <a:t>-</a:t>
            </a:r>
            <a:r>
              <a:rPr lang="en-US" dirty="0" smtClean="0"/>
              <a:t>, Z</a:t>
            </a:r>
            <a:r>
              <a:rPr lang="en-US" baseline="30000" dirty="0" smtClean="0"/>
              <a:t>0</a:t>
            </a:r>
            <a:r>
              <a:rPr lang="en-US" dirty="0" smtClean="0"/>
              <a:t>Z</a:t>
            </a:r>
            <a:r>
              <a:rPr lang="en-US" baseline="30000" dirty="0" smtClean="0"/>
              <a:t>0</a:t>
            </a:r>
            <a:r>
              <a:rPr lang="en-US" dirty="0" smtClean="0"/>
              <a:t>, </a:t>
            </a:r>
            <a:r>
              <a:rPr lang="en-US" dirty="0" err="1"/>
              <a:t>γγ</a:t>
            </a:r>
            <a:r>
              <a:rPr lang="en-US" dirty="0"/>
              <a:t>)</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42</a:t>
            </a:fld>
            <a:endParaRPr lang="en-US">
              <a:latin typeface="Times" charset="0"/>
            </a:endParaRPr>
          </a:p>
        </p:txBody>
      </p:sp>
    </p:spTree>
    <p:extLst>
      <p:ext uri="{BB962C8B-B14F-4D97-AF65-F5344CB8AC3E}">
        <p14:creationId xmlns:p14="http://schemas.microsoft.com/office/powerpoint/2010/main" val="68047072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659203"/>
            <a:ext cx="10066143" cy="6495501"/>
          </a:xfrm>
          <a:prstGeom prst="rect">
            <a:avLst/>
          </a:prstGeom>
          <a:solidFill>
            <a:srgbClr val="00009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a:t>Properties of the new state</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43</a:t>
            </a:fld>
            <a:endParaRPr lang="en-US">
              <a:latin typeface="Times" charset="0"/>
            </a:endParaRPr>
          </a:p>
        </p:txBody>
      </p:sp>
      <p:sp>
        <p:nvSpPr>
          <p:cNvPr id="8" name="TextBox 7"/>
          <p:cNvSpPr txBox="1"/>
          <p:nvPr/>
        </p:nvSpPr>
        <p:spPr>
          <a:xfrm>
            <a:off x="152400" y="876300"/>
            <a:ext cx="5279009" cy="707886"/>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Mass and signal strength</a:t>
            </a:r>
          </a:p>
          <a:p>
            <a:pPr marL="508000" indent="-225425">
              <a:buFont typeface="Arial"/>
              <a:buChar char="•"/>
            </a:pPr>
            <a:r>
              <a:rPr lang="en-US" sz="2000" dirty="0" smtClean="0">
                <a:solidFill>
                  <a:srgbClr val="0000FF"/>
                </a:solidFill>
                <a:latin typeface="Comic Sans MS"/>
                <a:cs typeface="Comic Sans MS"/>
              </a:rPr>
              <a:t>From a 2-D fit to ZZ* and </a:t>
            </a:r>
            <a:r>
              <a:rPr lang="en-US" sz="2000" dirty="0" err="1" smtClean="0">
                <a:solidFill>
                  <a:srgbClr val="0000FF"/>
                </a:solidFill>
                <a:latin typeface="Lucida Grande"/>
                <a:ea typeface="Lucida Grande"/>
                <a:cs typeface="Lucida Grande"/>
              </a:rPr>
              <a:t>γγ</a:t>
            </a:r>
            <a:r>
              <a:rPr lang="en-US" sz="2000" dirty="0">
                <a:solidFill>
                  <a:srgbClr val="0000FF"/>
                </a:solidFill>
                <a:latin typeface="Comic Sans MS"/>
                <a:cs typeface="Comic Sans MS"/>
              </a:rPr>
              <a:t> </a:t>
            </a:r>
            <a:r>
              <a:rPr lang="en-US" sz="2000" dirty="0" smtClean="0">
                <a:solidFill>
                  <a:srgbClr val="0000FF"/>
                </a:solidFill>
                <a:latin typeface="Comic Sans MS"/>
                <a:cs typeface="Comic Sans MS"/>
              </a:rPr>
              <a:t>channels</a:t>
            </a:r>
          </a:p>
        </p:txBody>
      </p:sp>
      <p:grpSp>
        <p:nvGrpSpPr>
          <p:cNvPr id="40" name="Group 39"/>
          <p:cNvGrpSpPr/>
          <p:nvPr/>
        </p:nvGrpSpPr>
        <p:grpSpPr>
          <a:xfrm>
            <a:off x="152400" y="1815524"/>
            <a:ext cx="4777013" cy="4166176"/>
            <a:chOff x="152400" y="2729924"/>
            <a:chExt cx="4777013" cy="4166176"/>
          </a:xfrm>
        </p:grpSpPr>
        <p:grpSp>
          <p:nvGrpSpPr>
            <p:cNvPr id="31" name="Group 30"/>
            <p:cNvGrpSpPr/>
            <p:nvPr/>
          </p:nvGrpSpPr>
          <p:grpSpPr>
            <a:xfrm>
              <a:off x="152400" y="3467100"/>
              <a:ext cx="4777013" cy="3429000"/>
              <a:chOff x="304800" y="3543125"/>
              <a:chExt cx="4140322" cy="2971975"/>
            </a:xfrm>
          </p:grpSpPr>
          <p:pic>
            <p:nvPicPr>
              <p:cNvPr id="27" name="Picture 26" descr="fig_011.png"/>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543125"/>
                <a:ext cx="4140322" cy="2971975"/>
              </a:xfrm>
              <a:prstGeom prst="rect">
                <a:avLst/>
              </a:prstGeom>
              <a:ln>
                <a:solidFill>
                  <a:srgbClr val="000090"/>
                </a:solidFill>
              </a:ln>
            </p:spPr>
          </p:pic>
          <p:cxnSp>
            <p:nvCxnSpPr>
              <p:cNvPr id="28" name="Straight Connector 27"/>
              <p:cNvCxnSpPr/>
              <p:nvPr/>
            </p:nvCxnSpPr>
            <p:spPr bwMode="auto">
              <a:xfrm>
                <a:off x="965239" y="5642772"/>
                <a:ext cx="3236151" cy="0"/>
              </a:xfrm>
              <a:prstGeom prst="line">
                <a:avLst/>
              </a:prstGeom>
              <a:solidFill>
                <a:srgbClr val="DDDDDD"/>
              </a:solidFill>
              <a:ln w="12700" cap="flat" cmpd="sng" algn="ctr">
                <a:solidFill>
                  <a:sysClr val="windowText" lastClr="000000"/>
                </a:solidFill>
                <a:prstDash val="sysDash"/>
                <a:round/>
                <a:headEnd type="none" w="med" len="med"/>
                <a:tailEnd type="none" w="med" len="med"/>
              </a:ln>
              <a:effectLst/>
            </p:spPr>
          </p:cxnSp>
          <p:sp>
            <p:nvSpPr>
              <p:cNvPr id="29" name="TextBox 28"/>
              <p:cNvSpPr txBox="1"/>
              <p:nvPr/>
            </p:nvSpPr>
            <p:spPr>
              <a:xfrm>
                <a:off x="3607457" y="5482857"/>
                <a:ext cx="434734" cy="292388"/>
              </a:xfrm>
              <a:prstGeom prst="rect">
                <a:avLst/>
              </a:prstGeom>
              <a:solidFill>
                <a:srgbClr val="FFFFCC"/>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ysClr val="windowText" lastClr="000000"/>
                    </a:solidFill>
                    <a:effectLst/>
                    <a:uLnTx/>
                    <a:uFillTx/>
                    <a:latin typeface="+mn-lt"/>
                  </a:rPr>
                  <a:t>SM</a:t>
                </a:r>
              </a:p>
            </p:txBody>
          </p:sp>
        </p:grpSp>
        <p:sp>
          <p:nvSpPr>
            <p:cNvPr id="34" name="TextBox 33"/>
            <p:cNvSpPr txBox="1"/>
            <p:nvPr/>
          </p:nvSpPr>
          <p:spPr>
            <a:xfrm>
              <a:off x="990600" y="2729924"/>
              <a:ext cx="3031800" cy="584776"/>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0000FF"/>
                  </a:solidFill>
                  <a:latin typeface="Comic Sans MS"/>
                  <a:cs typeface="Comic Sans MS"/>
                </a:rPr>
                <a:t> Mass = 126.0 ± 0.4 ± 0.4 GeV</a:t>
              </a:r>
              <a:r>
                <a:rPr lang="en-US" sz="1600" dirty="0" smtClean="0">
                  <a:solidFill>
                    <a:srgbClr val="0000FF"/>
                  </a:solidFill>
                  <a:latin typeface="Lucida Grande"/>
                  <a:ea typeface="Lucida Grande"/>
                  <a:cs typeface="Lucida Grande"/>
                </a:rPr>
                <a:t> </a:t>
              </a:r>
            </a:p>
            <a:p>
              <a:r>
                <a:rPr lang="en-US" sz="1600" dirty="0" err="1" smtClean="0">
                  <a:solidFill>
                    <a:srgbClr val="0000FF"/>
                  </a:solidFill>
                  <a:latin typeface="Lucida Grande"/>
                  <a:ea typeface="Lucida Grande"/>
                  <a:cs typeface="Lucida Grande"/>
                </a:rPr>
                <a:t>σ</a:t>
              </a:r>
              <a:r>
                <a:rPr lang="en-US" sz="1600" dirty="0" smtClean="0">
                  <a:solidFill>
                    <a:srgbClr val="0000FF"/>
                  </a:solidFill>
                  <a:latin typeface="Lucida Grande"/>
                  <a:ea typeface="Lucida Grande"/>
                  <a:cs typeface="Lucida Grande"/>
                </a:rPr>
                <a:t>/</a:t>
              </a:r>
              <a:r>
                <a:rPr lang="en-US" sz="1600" dirty="0" err="1" smtClean="0">
                  <a:solidFill>
                    <a:srgbClr val="0000FF"/>
                  </a:solidFill>
                  <a:latin typeface="Lucida Grande"/>
                  <a:ea typeface="Lucida Grande"/>
                  <a:cs typeface="Lucida Grande"/>
                </a:rPr>
                <a:t>σ</a:t>
              </a:r>
              <a:r>
                <a:rPr lang="en-US" sz="1600" baseline="-25000" dirty="0" err="1" smtClean="0">
                  <a:solidFill>
                    <a:srgbClr val="0000FF"/>
                  </a:solidFill>
                  <a:latin typeface="Lucida Grande"/>
                  <a:ea typeface="Lucida Grande"/>
                  <a:cs typeface="Lucida Grande"/>
                </a:rPr>
                <a:t>SM</a:t>
              </a:r>
              <a:r>
                <a:rPr lang="en-US" sz="1600" dirty="0" smtClean="0">
                  <a:solidFill>
                    <a:srgbClr val="0000FF"/>
                  </a:solidFill>
                  <a:latin typeface="Comic Sans MS"/>
                  <a:cs typeface="Comic Sans MS"/>
                </a:rPr>
                <a:t> = 1.4 ± 0.3</a:t>
              </a:r>
            </a:p>
          </p:txBody>
        </p:sp>
      </p:grpSp>
      <p:grpSp>
        <p:nvGrpSpPr>
          <p:cNvPr id="42" name="Group 41"/>
          <p:cNvGrpSpPr/>
          <p:nvPr/>
        </p:nvGrpSpPr>
        <p:grpSpPr>
          <a:xfrm>
            <a:off x="5715000" y="1891724"/>
            <a:ext cx="3505200" cy="4089976"/>
            <a:chOff x="5715000" y="2806124"/>
            <a:chExt cx="3505200" cy="4089976"/>
          </a:xfrm>
        </p:grpSpPr>
        <p:grpSp>
          <p:nvGrpSpPr>
            <p:cNvPr id="41" name="Group 40"/>
            <p:cNvGrpSpPr/>
            <p:nvPr/>
          </p:nvGrpSpPr>
          <p:grpSpPr>
            <a:xfrm>
              <a:off x="5715000" y="3521864"/>
              <a:ext cx="3505200" cy="3374236"/>
              <a:chOff x="5715000" y="3521864"/>
              <a:chExt cx="3505200" cy="3374236"/>
            </a:xfrm>
          </p:grpSpPr>
          <p:pic>
            <p:nvPicPr>
              <p:cNvPr id="32" name="Picture 31"/>
              <p:cNvPicPr>
                <a:picLocks noChangeAspect="1"/>
              </p:cNvPicPr>
              <p:nvPr/>
            </p:nvPicPr>
            <p:blipFill>
              <a:blip r:embed="rId3"/>
              <a:stretch>
                <a:fillRect/>
              </a:stretch>
            </p:blipFill>
            <p:spPr>
              <a:xfrm>
                <a:off x="5715000" y="3521864"/>
                <a:ext cx="3505200" cy="3374236"/>
              </a:xfrm>
              <a:prstGeom prst="rect">
                <a:avLst/>
              </a:prstGeom>
            </p:spPr>
          </p:pic>
          <p:sp>
            <p:nvSpPr>
              <p:cNvPr id="33" name="TextBox 32"/>
              <p:cNvSpPr txBox="1"/>
              <p:nvPr/>
            </p:nvSpPr>
            <p:spPr>
              <a:xfrm>
                <a:off x="6477000" y="4076700"/>
                <a:ext cx="575824" cy="307777"/>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CMS</a:t>
                </a:r>
              </a:p>
            </p:txBody>
          </p:sp>
        </p:grpSp>
        <p:sp>
          <p:nvSpPr>
            <p:cNvPr id="35" name="TextBox 34"/>
            <p:cNvSpPr txBox="1"/>
            <p:nvPr/>
          </p:nvSpPr>
          <p:spPr>
            <a:xfrm>
              <a:off x="5973912" y="2806124"/>
              <a:ext cx="2970485" cy="584776"/>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0000FF"/>
                  </a:solidFill>
                  <a:latin typeface="Comic Sans MS"/>
                  <a:cs typeface="Comic Sans MS"/>
                </a:rPr>
                <a:t> Mass = 125.3 ± 0.4 ± 0.5 GeV</a:t>
              </a:r>
              <a:r>
                <a:rPr lang="en-US" sz="1600" dirty="0" smtClean="0">
                  <a:solidFill>
                    <a:srgbClr val="0000FF"/>
                  </a:solidFill>
                  <a:latin typeface="Lucida Grande"/>
                  <a:ea typeface="Lucida Grande"/>
                  <a:cs typeface="Lucida Grande"/>
                </a:rPr>
                <a:t> </a:t>
              </a:r>
            </a:p>
            <a:p>
              <a:r>
                <a:rPr lang="en-US" sz="1600" dirty="0" err="1" smtClean="0">
                  <a:solidFill>
                    <a:srgbClr val="0000FF"/>
                  </a:solidFill>
                  <a:latin typeface="Lucida Grande"/>
                  <a:ea typeface="Lucida Grande"/>
                  <a:cs typeface="Lucida Grande"/>
                </a:rPr>
                <a:t>σ</a:t>
              </a:r>
              <a:r>
                <a:rPr lang="en-US" sz="1600" dirty="0" smtClean="0">
                  <a:solidFill>
                    <a:srgbClr val="0000FF"/>
                  </a:solidFill>
                  <a:latin typeface="Lucida Grande"/>
                  <a:ea typeface="Lucida Grande"/>
                  <a:cs typeface="Lucida Grande"/>
                </a:rPr>
                <a:t>/</a:t>
              </a:r>
              <a:r>
                <a:rPr lang="en-US" sz="1600" dirty="0" err="1" smtClean="0">
                  <a:solidFill>
                    <a:srgbClr val="0000FF"/>
                  </a:solidFill>
                  <a:latin typeface="Lucida Grande"/>
                  <a:ea typeface="Lucida Grande"/>
                  <a:cs typeface="Lucida Grande"/>
                </a:rPr>
                <a:t>σ</a:t>
              </a:r>
              <a:r>
                <a:rPr lang="en-US" sz="1600" baseline="-25000" dirty="0" err="1" smtClean="0">
                  <a:solidFill>
                    <a:srgbClr val="0000FF"/>
                  </a:solidFill>
                  <a:latin typeface="Lucida Grande"/>
                  <a:ea typeface="Lucida Grande"/>
                  <a:cs typeface="Lucida Grande"/>
                </a:rPr>
                <a:t>SM</a:t>
              </a:r>
              <a:r>
                <a:rPr lang="en-US" sz="1600" dirty="0" smtClean="0">
                  <a:solidFill>
                    <a:srgbClr val="0000FF"/>
                  </a:solidFill>
                  <a:latin typeface="Comic Sans MS"/>
                  <a:cs typeface="Comic Sans MS"/>
                </a:rPr>
                <a:t> = 0.87 ± 0.23</a:t>
              </a:r>
            </a:p>
          </p:txBody>
        </p:sp>
      </p:grpSp>
      <p:sp>
        <p:nvSpPr>
          <p:cNvPr id="39" name="TextBox 38"/>
          <p:cNvSpPr txBox="1"/>
          <p:nvPr/>
        </p:nvSpPr>
        <p:spPr>
          <a:xfrm>
            <a:off x="2862945" y="6249769"/>
            <a:ext cx="5134827" cy="646331"/>
          </a:xfrm>
          <a:prstGeom prst="rect">
            <a:avLst/>
          </a:prstGeom>
          <a:solidFill>
            <a:srgbClr val="FF0000"/>
          </a:solidFill>
          <a:ln>
            <a:solidFill>
              <a:sysClr val="windowText" lastClr="000000"/>
            </a:solidFill>
          </a:ln>
          <a:effectLst>
            <a:outerShdw blurRad="50800" dist="38100" dir="2700000" algn="tl" rotWithShape="0">
              <a:srgbClr val="000000">
                <a:alpha val="43000"/>
              </a:srgb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sysClr val="window" lastClr="FFFFFF"/>
                </a:solidFill>
                <a:effectLst/>
                <a:uLnTx/>
                <a:uFillTx/>
                <a:latin typeface="Comic Sans MS Bold"/>
                <a:cs typeface="Comic Sans MS Bold"/>
              </a:rPr>
              <a:t>Strengths in good agreement with prediction</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noProof="0" dirty="0" smtClean="0">
                <a:solidFill>
                  <a:sysClr val="window" lastClr="FFFFFF"/>
                </a:solidFill>
                <a:latin typeface="Comic Sans MS Bold"/>
                <a:cs typeface="Comic Sans MS Bold"/>
              </a:rPr>
              <a:t>for SM Higgs at current precision.</a:t>
            </a:r>
            <a:endParaRPr kumimoji="0" lang="en-US" sz="1800" u="none" strike="noStrike" kern="0" cap="none" spc="0" normalizeH="0" baseline="0" noProof="0" dirty="0">
              <a:ln>
                <a:noFill/>
              </a:ln>
              <a:solidFill>
                <a:sysClr val="window" lastClr="FFFFFF"/>
              </a:solidFill>
              <a:effectLst/>
              <a:uLnTx/>
              <a:uFillTx/>
              <a:latin typeface="Comic Sans MS Bold"/>
              <a:cs typeface="Comic Sans MS Bold"/>
            </a:endParaRPr>
          </a:p>
        </p:txBody>
      </p:sp>
      <p:sp>
        <p:nvSpPr>
          <p:cNvPr id="43" name="TextBox 42"/>
          <p:cNvSpPr txBox="1"/>
          <p:nvPr/>
        </p:nvSpPr>
        <p:spPr>
          <a:xfrm>
            <a:off x="8458200" y="4914900"/>
            <a:ext cx="501587" cy="337351"/>
          </a:xfrm>
          <a:prstGeom prst="rect">
            <a:avLst/>
          </a:prstGeom>
          <a:solidFill>
            <a:srgbClr val="FFFFCC"/>
          </a:solidFill>
          <a:ln>
            <a:solidFill>
              <a:sysClr val="windowText" lastClr="00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ysClr val="windowText" lastClr="000000"/>
                </a:solidFill>
                <a:effectLst/>
                <a:uLnTx/>
                <a:uFillTx/>
                <a:latin typeface="+mn-lt"/>
              </a:rPr>
              <a:t>SM</a:t>
            </a:r>
          </a:p>
        </p:txBody>
      </p:sp>
      <p:sp>
        <p:nvSpPr>
          <p:cNvPr id="7" name="TextBox 6"/>
          <p:cNvSpPr txBox="1"/>
          <p:nvPr/>
        </p:nvSpPr>
        <p:spPr>
          <a:xfrm>
            <a:off x="5638800" y="876300"/>
            <a:ext cx="4070345" cy="830997"/>
          </a:xfrm>
          <a:prstGeom prst="rect">
            <a:avLst/>
          </a:prstGeom>
          <a:solidFill>
            <a:srgbClr val="FF6600"/>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chemeClr val="bg1"/>
                </a:solidFill>
                <a:latin typeface="Comic Sans MS"/>
                <a:cs typeface="Comic Sans MS"/>
              </a:rPr>
              <a:t>Observed width consistent with </a:t>
            </a:r>
          </a:p>
          <a:p>
            <a:r>
              <a:rPr lang="en-US" sz="1600" dirty="0" smtClean="0">
                <a:solidFill>
                  <a:schemeClr val="bg1"/>
                </a:solidFill>
                <a:latin typeface="Comic Sans MS"/>
                <a:cs typeface="Comic Sans MS"/>
              </a:rPr>
              <a:t>experimental</a:t>
            </a:r>
            <a:r>
              <a:rPr lang="en-US" sz="1600" dirty="0">
                <a:solidFill>
                  <a:schemeClr val="bg1"/>
                </a:solidFill>
                <a:latin typeface="Comic Sans MS"/>
                <a:cs typeface="Comic Sans MS"/>
              </a:rPr>
              <a:t> </a:t>
            </a:r>
            <a:r>
              <a:rPr lang="en-US" sz="1600" dirty="0" smtClean="0">
                <a:solidFill>
                  <a:schemeClr val="bg1"/>
                </a:solidFill>
                <a:latin typeface="Comic Sans MS"/>
                <a:cs typeface="Comic Sans MS"/>
              </a:rPr>
              <a:t>resolution of ~ 2 GeV</a:t>
            </a:r>
          </a:p>
          <a:p>
            <a:pPr marL="285750" indent="-285750">
              <a:buFont typeface="Arial"/>
              <a:buChar char="•"/>
            </a:pPr>
            <a:r>
              <a:rPr lang="en-US" sz="1600" dirty="0" smtClean="0">
                <a:solidFill>
                  <a:schemeClr val="bg1"/>
                </a:solidFill>
                <a:latin typeface="Comic Sans MS"/>
                <a:cs typeface="Comic Sans MS"/>
              </a:rPr>
              <a:t>expected width of SM Higgs ~ 4 MeV</a:t>
            </a:r>
          </a:p>
        </p:txBody>
      </p:sp>
    </p:spTree>
    <p:extLst>
      <p:ext uri="{BB962C8B-B14F-4D97-AF65-F5344CB8AC3E}">
        <p14:creationId xmlns:p14="http://schemas.microsoft.com/office/powerpoint/2010/main" val="13693090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647700"/>
            <a:ext cx="10058400" cy="6553200"/>
          </a:xfrm>
          <a:prstGeom prst="rect">
            <a:avLst/>
          </a:prstGeom>
          <a:solidFill>
            <a:srgbClr val="6600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smtClean="0"/>
              <a:t>Properties of the new state</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44</a:t>
            </a:fld>
            <a:endParaRPr lang="en-US">
              <a:latin typeface="Times" charset="0"/>
            </a:endParaRPr>
          </a:p>
        </p:txBody>
      </p:sp>
      <p:sp>
        <p:nvSpPr>
          <p:cNvPr id="7" name="TextBox 6"/>
          <p:cNvSpPr txBox="1"/>
          <p:nvPr/>
        </p:nvSpPr>
        <p:spPr>
          <a:xfrm>
            <a:off x="304800" y="876300"/>
            <a:ext cx="6754724" cy="40011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2000" dirty="0" smtClean="0">
                <a:solidFill>
                  <a:srgbClr val="0000FF"/>
                </a:solidFill>
                <a:latin typeface="Comic Sans MS"/>
                <a:cs typeface="Comic Sans MS"/>
              </a:rPr>
              <a:t>Strengths in individual channels compared to SM Higgs</a:t>
            </a:r>
          </a:p>
        </p:txBody>
      </p:sp>
      <p:pic>
        <p:nvPicPr>
          <p:cNvPr id="11" name="Picture 10"/>
          <p:cNvPicPr>
            <a:picLocks noChangeAspect="1"/>
          </p:cNvPicPr>
          <p:nvPr/>
        </p:nvPicPr>
        <p:blipFill>
          <a:blip r:embed="rId2"/>
          <a:stretch>
            <a:fillRect/>
          </a:stretch>
        </p:blipFill>
        <p:spPr>
          <a:xfrm>
            <a:off x="381000" y="1638300"/>
            <a:ext cx="4800600" cy="4418462"/>
          </a:xfrm>
          <a:prstGeom prst="rect">
            <a:avLst/>
          </a:prstGeom>
        </p:spPr>
      </p:pic>
      <p:sp>
        <p:nvSpPr>
          <p:cNvPr id="17" name="TextBox 16"/>
          <p:cNvSpPr txBox="1"/>
          <p:nvPr/>
        </p:nvSpPr>
        <p:spPr>
          <a:xfrm>
            <a:off x="6629400" y="2019300"/>
            <a:ext cx="575824" cy="307777"/>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CMS</a:t>
            </a:r>
          </a:p>
        </p:txBody>
      </p:sp>
      <p:sp>
        <p:nvSpPr>
          <p:cNvPr id="18" name="TextBox 17"/>
          <p:cNvSpPr txBox="1"/>
          <p:nvPr/>
        </p:nvSpPr>
        <p:spPr>
          <a:xfrm>
            <a:off x="3679643" y="6306209"/>
            <a:ext cx="3483157" cy="646331"/>
          </a:xfrm>
          <a:prstGeom prst="rect">
            <a:avLst/>
          </a:prstGeom>
          <a:solidFill>
            <a:srgbClr val="FF0000"/>
          </a:solidFill>
          <a:ln>
            <a:solidFill>
              <a:sysClr val="windowText" lastClr="000000"/>
            </a:solidFill>
          </a:ln>
          <a:effectLst>
            <a:outerShdw blurRad="50800" dist="38100" dir="2700000" algn="tl" rotWithShape="0">
              <a:srgbClr val="000000">
                <a:alpha val="43000"/>
              </a:srgb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smtClean="0">
                <a:ln>
                  <a:noFill/>
                </a:ln>
                <a:solidFill>
                  <a:sysClr val="window" lastClr="FFFFFF"/>
                </a:solidFill>
                <a:effectLst/>
                <a:uLnTx/>
                <a:uFillTx/>
                <a:latin typeface="Comic Sans MS Bold"/>
                <a:cs typeface="Comic Sans MS Bold"/>
              </a:rPr>
              <a:t>Again</a:t>
            </a:r>
            <a:r>
              <a:rPr kumimoji="0" lang="en-US" sz="1800" u="none" strike="noStrike" kern="0" cap="none" spc="0" normalizeH="0" noProof="0" dirty="0" smtClean="0">
                <a:ln>
                  <a:noFill/>
                </a:ln>
                <a:solidFill>
                  <a:sysClr val="window" lastClr="FFFFFF"/>
                </a:solidFill>
                <a:effectLst/>
                <a:uLnTx/>
                <a:uFillTx/>
                <a:latin typeface="Comic Sans MS Bold"/>
                <a:cs typeface="Comic Sans MS Bold"/>
              </a:rPr>
              <a:t> fully consistent with</a:t>
            </a:r>
            <a:r>
              <a:rPr lang="en-US" sz="1800" kern="0" dirty="0">
                <a:solidFill>
                  <a:sysClr val="window" lastClr="FFFFFF"/>
                </a:solidFill>
                <a:latin typeface="Comic Sans MS Bold"/>
                <a:cs typeface="Comic Sans MS Bold"/>
              </a:rPr>
              <a:t> </a:t>
            </a:r>
            <a:r>
              <a:rPr lang="en-US" sz="1800" kern="0" noProof="0" dirty="0" smtClean="0">
                <a:solidFill>
                  <a:sysClr val="window" lastClr="FFFFFF"/>
                </a:solidFill>
                <a:latin typeface="Comic Sans MS Bold"/>
                <a:cs typeface="Comic Sans MS Bold"/>
              </a:rPr>
              <a:t>SM </a:t>
            </a:r>
          </a:p>
          <a:p>
            <a:pPr marL="0" marR="0" lvl="0" indent="0" defTabSz="914400" eaLnBrk="1" fontAlgn="auto" latinLnBrk="0" hangingPunct="1">
              <a:lnSpc>
                <a:spcPct val="100000"/>
              </a:lnSpc>
              <a:spcBef>
                <a:spcPts val="0"/>
              </a:spcBef>
              <a:spcAft>
                <a:spcPts val="0"/>
              </a:spcAft>
              <a:buClrTx/>
              <a:buSzTx/>
              <a:buFontTx/>
              <a:buNone/>
              <a:tabLst/>
              <a:defRPr/>
            </a:pPr>
            <a:r>
              <a:rPr lang="en-US" sz="1800" kern="0" noProof="0" dirty="0" smtClean="0">
                <a:solidFill>
                  <a:sysClr val="window" lastClr="FFFFFF"/>
                </a:solidFill>
                <a:latin typeface="Comic Sans MS Bold"/>
                <a:cs typeface="Comic Sans MS Bold"/>
              </a:rPr>
              <a:t>Higgs at current precision.</a:t>
            </a:r>
            <a:endParaRPr kumimoji="0" lang="en-US" sz="1800" u="none" strike="noStrike" kern="0" cap="none" spc="0" normalizeH="0" baseline="0" noProof="0" dirty="0">
              <a:ln>
                <a:noFill/>
              </a:ln>
              <a:solidFill>
                <a:sysClr val="window" lastClr="FFFFFF"/>
              </a:solidFill>
              <a:effectLst/>
              <a:uLnTx/>
              <a:uFillTx/>
              <a:latin typeface="Comic Sans MS Bold"/>
              <a:cs typeface="Comic Sans MS Bold"/>
            </a:endParaRPr>
          </a:p>
        </p:txBody>
      </p:sp>
      <p:grpSp>
        <p:nvGrpSpPr>
          <p:cNvPr id="19" name="Group 18"/>
          <p:cNvGrpSpPr/>
          <p:nvPr/>
        </p:nvGrpSpPr>
        <p:grpSpPr>
          <a:xfrm>
            <a:off x="5658953" y="1658060"/>
            <a:ext cx="4213622" cy="4416851"/>
            <a:chOff x="5658953" y="1658060"/>
            <a:chExt cx="4213622" cy="4416851"/>
          </a:xfrm>
        </p:grpSpPr>
        <p:grpSp>
          <p:nvGrpSpPr>
            <p:cNvPr id="16" name="Group 15"/>
            <p:cNvGrpSpPr/>
            <p:nvPr/>
          </p:nvGrpSpPr>
          <p:grpSpPr>
            <a:xfrm>
              <a:off x="5658953" y="1658060"/>
              <a:ext cx="4213622" cy="4416851"/>
              <a:chOff x="5715000" y="2199329"/>
              <a:chExt cx="4157575" cy="4358101"/>
            </a:xfrm>
          </p:grpSpPr>
          <p:pic>
            <p:nvPicPr>
              <p:cNvPr id="12" name="Picture 11"/>
              <p:cNvPicPr>
                <a:picLocks noChangeAspect="1"/>
              </p:cNvPicPr>
              <p:nvPr/>
            </p:nvPicPr>
            <p:blipFill>
              <a:blip r:embed="rId3"/>
              <a:stretch>
                <a:fillRect/>
              </a:stretch>
            </p:blipFill>
            <p:spPr>
              <a:xfrm>
                <a:off x="5715000" y="2199329"/>
                <a:ext cx="4157575" cy="4358101"/>
              </a:xfrm>
              <a:prstGeom prst="rect">
                <a:avLst/>
              </a:prstGeom>
            </p:spPr>
          </p:pic>
          <p:cxnSp>
            <p:nvCxnSpPr>
              <p:cNvPr id="15" name="Straight Connector 14"/>
              <p:cNvCxnSpPr/>
              <p:nvPr/>
            </p:nvCxnSpPr>
            <p:spPr bwMode="auto">
              <a:xfrm flipV="1">
                <a:off x="8205732" y="2436867"/>
                <a:ext cx="0" cy="3598672"/>
              </a:xfrm>
              <a:prstGeom prst="line">
                <a:avLst/>
              </a:prstGeom>
              <a:solidFill>
                <a:schemeClr val="accent1"/>
              </a:solidFill>
              <a:ln w="25400" cap="flat" cmpd="sng" algn="ctr">
                <a:solidFill>
                  <a:srgbClr val="3366FF"/>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4" name="Straight Connector 13"/>
            <p:cNvCxnSpPr/>
            <p:nvPr/>
          </p:nvCxnSpPr>
          <p:spPr bwMode="auto">
            <a:xfrm flipV="1">
              <a:off x="7567990" y="1886706"/>
              <a:ext cx="0" cy="3662914"/>
            </a:xfrm>
            <a:prstGeom prst="line">
              <a:avLst/>
            </a:prstGeom>
            <a:solidFill>
              <a:schemeClr val="accent1"/>
            </a:solidFill>
            <a:ln w="25400"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20" name="TextBox 19"/>
          <p:cNvSpPr txBox="1"/>
          <p:nvPr/>
        </p:nvSpPr>
        <p:spPr>
          <a:xfrm>
            <a:off x="6815576" y="2171700"/>
            <a:ext cx="575824" cy="307777"/>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CMS</a:t>
            </a:r>
          </a:p>
        </p:txBody>
      </p:sp>
    </p:spTree>
    <p:extLst>
      <p:ext uri="{BB962C8B-B14F-4D97-AF65-F5344CB8AC3E}">
        <p14:creationId xmlns:p14="http://schemas.microsoft.com/office/powerpoint/2010/main" val="6670884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new state</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45</a:t>
            </a:fld>
            <a:endParaRPr lang="en-US">
              <a:latin typeface="Times" charset="0"/>
            </a:endParaRPr>
          </a:p>
        </p:txBody>
      </p:sp>
      <p:sp>
        <p:nvSpPr>
          <p:cNvPr id="3" name="Rectangle 2"/>
          <p:cNvSpPr/>
          <p:nvPr/>
        </p:nvSpPr>
        <p:spPr bwMode="auto">
          <a:xfrm>
            <a:off x="0" y="647700"/>
            <a:ext cx="10058400" cy="6553200"/>
          </a:xfrm>
          <a:prstGeom prst="rect">
            <a:avLst/>
          </a:prstGeom>
          <a:solidFill>
            <a:srgbClr val="09333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7" name="TextBox 6"/>
          <p:cNvSpPr txBox="1"/>
          <p:nvPr/>
        </p:nvSpPr>
        <p:spPr>
          <a:xfrm>
            <a:off x="228600" y="839569"/>
            <a:ext cx="6915675" cy="646331"/>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800" dirty="0" smtClean="0">
                <a:solidFill>
                  <a:srgbClr val="0000FF"/>
                </a:solidFill>
                <a:latin typeface="Comic Sans MS"/>
                <a:cs typeface="Comic Sans MS"/>
              </a:rPr>
              <a:t>Coupling strengths</a:t>
            </a:r>
          </a:p>
          <a:p>
            <a:pPr marL="285750" indent="-173038">
              <a:buFont typeface="Arial"/>
              <a:buChar char="•"/>
            </a:pPr>
            <a:r>
              <a:rPr lang="en-US" sz="1800" dirty="0" smtClean="0">
                <a:solidFill>
                  <a:srgbClr val="0000FF"/>
                </a:solidFill>
                <a:latin typeface="Comic Sans MS"/>
                <a:cs typeface="Comic Sans MS"/>
              </a:rPr>
              <a:t>observed rates reflect both production and decay processes</a:t>
            </a:r>
          </a:p>
        </p:txBody>
      </p:sp>
      <p:grpSp>
        <p:nvGrpSpPr>
          <p:cNvPr id="12" name="Group 11"/>
          <p:cNvGrpSpPr/>
          <p:nvPr/>
        </p:nvGrpSpPr>
        <p:grpSpPr>
          <a:xfrm>
            <a:off x="381000" y="1562100"/>
            <a:ext cx="4392488" cy="1524000"/>
            <a:chOff x="80392" y="400472"/>
            <a:chExt cx="4392488" cy="1524000"/>
          </a:xfrm>
        </p:grpSpPr>
        <p:sp>
          <p:nvSpPr>
            <p:cNvPr id="13" name="Rectangle 12"/>
            <p:cNvSpPr/>
            <p:nvPr/>
          </p:nvSpPr>
          <p:spPr bwMode="auto">
            <a:xfrm>
              <a:off x="80392" y="400472"/>
              <a:ext cx="4392488" cy="152400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111"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effectLst>
                  <a:outerShdw blurRad="38100" dist="38100" dir="2700000" algn="tl">
                    <a:srgbClr val="000000">
                      <a:alpha val="43137"/>
                    </a:srgbClr>
                  </a:outerShdw>
                </a:effectLst>
                <a:latin typeface="Comic Sans MS" pitchFamily="-111"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Comic Sans MS" pitchFamily="-111"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600" dirty="0">
                <a:effectLst>
                  <a:outerShdw blurRad="38100" dist="38100" dir="2700000" algn="tl">
                    <a:srgbClr val="000000">
                      <a:alpha val="43137"/>
                    </a:srgbClr>
                  </a:outerShdw>
                </a:effectLst>
                <a:latin typeface="Comic Sans MS" pitchFamily="-111"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900" dirty="0" smtClean="0">
                <a:effectLst>
                  <a:outerShdw blurRad="38100" dist="38100" dir="2700000" algn="tl">
                    <a:srgbClr val="000000">
                      <a:alpha val="43137"/>
                    </a:srgbClr>
                  </a:outerShdw>
                </a:effectLst>
                <a:latin typeface="Comic Sans MS" pitchFamily="-111"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0000FF"/>
                  </a:solidFill>
                  <a:latin typeface="Comic Sans MS" pitchFamily="-111" charset="0"/>
                </a:rPr>
                <a:t>Production</a:t>
              </a:r>
              <a:endParaRPr kumimoji="0" lang="en-US" sz="1600" b="0" i="0" u="none" strike="noStrike" cap="none" normalizeH="0" baseline="0" dirty="0">
                <a:ln>
                  <a:noFill/>
                </a:ln>
                <a:solidFill>
                  <a:srgbClr val="0000FF"/>
                </a:solidFill>
                <a:latin typeface="Comic Sans MS" pitchFamily="-111" charset="0"/>
              </a:endParaRPr>
            </a:p>
          </p:txBody>
        </p:sp>
        <p:pic>
          <p:nvPicPr>
            <p:cNvPr id="14" name="図 13"/>
            <p:cNvPicPr preferRelativeResize="0">
              <a:picLocks noChangeAspect="1"/>
            </p:cNvPicPr>
            <p:nvPr/>
          </p:nvPicPr>
          <p:blipFill>
            <a:blip r:embed="rId3"/>
            <a:stretch>
              <a:fillRect/>
            </a:stretch>
          </p:blipFill>
          <p:spPr>
            <a:xfrm>
              <a:off x="237802" y="548680"/>
              <a:ext cx="4190182" cy="990403"/>
            </a:xfrm>
            <a:prstGeom prst="rect">
              <a:avLst/>
            </a:prstGeom>
            <a:ln>
              <a:solidFill>
                <a:srgbClr val="000000"/>
              </a:solidFill>
            </a:ln>
          </p:spPr>
        </p:pic>
      </p:grpSp>
      <p:grpSp>
        <p:nvGrpSpPr>
          <p:cNvPr id="22" name="Group 21"/>
          <p:cNvGrpSpPr/>
          <p:nvPr/>
        </p:nvGrpSpPr>
        <p:grpSpPr>
          <a:xfrm>
            <a:off x="5116484" y="1565806"/>
            <a:ext cx="3265516" cy="1520294"/>
            <a:chOff x="4572000" y="620688"/>
            <a:chExt cx="3097428" cy="1307440"/>
          </a:xfrm>
        </p:grpSpPr>
        <p:sp>
          <p:nvSpPr>
            <p:cNvPr id="23" name="Rectangle 22"/>
            <p:cNvSpPr/>
            <p:nvPr/>
          </p:nvSpPr>
          <p:spPr bwMode="auto">
            <a:xfrm>
              <a:off x="4572000" y="620688"/>
              <a:ext cx="3097428" cy="1307440"/>
            </a:xfrm>
            <a:prstGeom prst="rect">
              <a:avLst/>
            </a:prstGeom>
            <a:solidFill>
              <a:srgbClr val="FFCC99"/>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400" dirty="0">
                <a:effectLst>
                  <a:outerShdw blurRad="38100" dist="38100" dir="2700000" algn="tl">
                    <a:srgbClr val="000000">
                      <a:alpha val="43137"/>
                    </a:srgbClr>
                  </a:outerShdw>
                </a:effectLst>
                <a:latin typeface="Comic Sans MS" pitchFamily="-111" charset="0"/>
              </a:endParaRPr>
            </a:p>
            <a:p>
              <a:endParaRPr lang="en-US" sz="1400" dirty="0">
                <a:effectLst>
                  <a:outerShdw blurRad="38100" dist="38100" dir="2700000" algn="tl">
                    <a:srgbClr val="000000">
                      <a:alpha val="43137"/>
                    </a:srgbClr>
                  </a:outerShdw>
                </a:effectLst>
                <a:latin typeface="Comic Sans MS" pitchFamily="-111" charset="0"/>
              </a:endParaRPr>
            </a:p>
            <a:p>
              <a:endParaRPr lang="en-US" sz="1400" dirty="0">
                <a:effectLst>
                  <a:outerShdw blurRad="38100" dist="38100" dir="2700000" algn="tl">
                    <a:srgbClr val="000000">
                      <a:alpha val="43137"/>
                    </a:srgbClr>
                  </a:outerShdw>
                </a:effectLst>
                <a:latin typeface="Comic Sans MS" pitchFamily="-111" charset="0"/>
              </a:endParaRPr>
            </a:p>
            <a:p>
              <a:endParaRPr lang="en-US" sz="1400" dirty="0">
                <a:effectLst>
                  <a:outerShdw blurRad="38100" dist="38100" dir="2700000" algn="tl">
                    <a:srgbClr val="000000">
                      <a:alpha val="43137"/>
                    </a:srgbClr>
                  </a:outerShdw>
                </a:effectLst>
                <a:latin typeface="Comic Sans MS" pitchFamily="-111" charset="0"/>
              </a:endParaRPr>
            </a:p>
            <a:p>
              <a:pPr algn="ctr"/>
              <a:endParaRPr lang="en-US" sz="700" dirty="0">
                <a:effectLst>
                  <a:outerShdw blurRad="38100" dist="38100" dir="2700000" algn="tl">
                    <a:srgbClr val="000000">
                      <a:alpha val="43137"/>
                    </a:srgbClr>
                  </a:outerShdw>
                </a:effectLst>
                <a:latin typeface="Comic Sans MS" pitchFamily="-111" charset="0"/>
              </a:endParaRPr>
            </a:p>
            <a:p>
              <a:pPr algn="ctr"/>
              <a:endParaRPr lang="en-US" sz="1000" dirty="0" smtClean="0">
                <a:solidFill>
                  <a:srgbClr val="0000FF"/>
                </a:solidFill>
                <a:effectLst>
                  <a:outerShdw blurRad="38100" dist="38100" dir="2700000" algn="tl">
                    <a:srgbClr val="000000">
                      <a:alpha val="43137"/>
                    </a:srgbClr>
                  </a:outerShdw>
                </a:effectLst>
                <a:latin typeface="Comic Sans MS" pitchFamily="-111" charset="0"/>
              </a:endParaRPr>
            </a:p>
            <a:p>
              <a:pPr algn="ctr"/>
              <a:r>
                <a:rPr lang="en-US" sz="1600" dirty="0" smtClean="0">
                  <a:solidFill>
                    <a:srgbClr val="0000FF"/>
                  </a:solidFill>
                  <a:latin typeface="Comic Sans MS" pitchFamily="-111" charset="0"/>
                </a:rPr>
                <a:t>Decay</a:t>
              </a:r>
              <a:endParaRPr lang="en-US" sz="1600" dirty="0">
                <a:solidFill>
                  <a:srgbClr val="0000FF"/>
                </a:solidFill>
                <a:latin typeface="Comic Sans MS" pitchFamily="-111" charset="0"/>
              </a:endParaRPr>
            </a:p>
          </p:txBody>
        </p:sp>
        <p:grpSp>
          <p:nvGrpSpPr>
            <p:cNvPr id="24" name="Group 23"/>
            <p:cNvGrpSpPr/>
            <p:nvPr/>
          </p:nvGrpSpPr>
          <p:grpSpPr>
            <a:xfrm>
              <a:off x="4691996" y="730404"/>
              <a:ext cx="2887022" cy="829050"/>
              <a:chOff x="4691996" y="730404"/>
              <a:chExt cx="2887022" cy="829050"/>
            </a:xfrm>
          </p:grpSpPr>
          <p:pic>
            <p:nvPicPr>
              <p:cNvPr id="25" name="Picture 24" descr="Screen Shot 2012-09-16 at 10.42.37 AM.pn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996" y="730404"/>
                <a:ext cx="1371701" cy="829050"/>
              </a:xfrm>
              <a:prstGeom prst="rect">
                <a:avLst/>
              </a:prstGeom>
              <a:ln>
                <a:solidFill>
                  <a:srgbClr val="000000"/>
                </a:solidFill>
              </a:ln>
            </p:spPr>
          </p:pic>
          <p:pic>
            <p:nvPicPr>
              <p:cNvPr id="26" name="Picture 25" descr="Screen Shot 2012-09-16 at 10.42.49 AM.png"/>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596" y="737770"/>
                <a:ext cx="1427422" cy="817695"/>
              </a:xfrm>
              <a:prstGeom prst="rect">
                <a:avLst/>
              </a:prstGeom>
              <a:ln>
                <a:solidFill>
                  <a:srgbClr val="000000"/>
                </a:solidFill>
              </a:ln>
            </p:spPr>
          </p:pic>
          <p:sp>
            <p:nvSpPr>
              <p:cNvPr id="27" name="Rectangle 26"/>
              <p:cNvSpPr/>
              <p:nvPr/>
            </p:nvSpPr>
            <p:spPr bwMode="auto">
              <a:xfrm>
                <a:off x="4788024" y="738000"/>
                <a:ext cx="288032" cy="180000"/>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Comic Sans MS" pitchFamily="-111" charset="0"/>
                </a:endParaRPr>
              </a:p>
            </p:txBody>
          </p:sp>
        </p:grpSp>
      </p:grpSp>
      <p:sp>
        <p:nvSpPr>
          <p:cNvPr id="29" name="TextBox 28"/>
          <p:cNvSpPr txBox="1"/>
          <p:nvPr/>
        </p:nvSpPr>
        <p:spPr>
          <a:xfrm>
            <a:off x="8458200" y="1866900"/>
            <a:ext cx="1503637" cy="584776"/>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chemeClr val="tx1"/>
                </a:solidFill>
                <a:latin typeface="Comic Sans MS"/>
                <a:cs typeface="Comic Sans MS"/>
              </a:rPr>
              <a:t>New particles</a:t>
            </a:r>
          </a:p>
          <a:p>
            <a:r>
              <a:rPr lang="en-US" sz="1600" dirty="0" smtClean="0">
                <a:solidFill>
                  <a:schemeClr val="tx1"/>
                </a:solidFill>
                <a:latin typeface="Comic Sans MS"/>
                <a:cs typeface="Comic Sans MS"/>
              </a:rPr>
              <a:t>in the loops?</a:t>
            </a:r>
          </a:p>
        </p:txBody>
      </p:sp>
      <p:grpSp>
        <p:nvGrpSpPr>
          <p:cNvPr id="19" name="Group 18"/>
          <p:cNvGrpSpPr/>
          <p:nvPr/>
        </p:nvGrpSpPr>
        <p:grpSpPr>
          <a:xfrm>
            <a:off x="3505200" y="6694384"/>
            <a:ext cx="3124200" cy="312677"/>
            <a:chOff x="762000" y="6694384"/>
            <a:chExt cx="3124200" cy="312677"/>
          </a:xfrm>
        </p:grpSpPr>
        <p:sp>
          <p:nvSpPr>
            <p:cNvPr id="11" name="TextBox 10"/>
            <p:cNvSpPr txBox="1"/>
            <p:nvPr/>
          </p:nvSpPr>
          <p:spPr>
            <a:xfrm>
              <a:off x="762000" y="6694384"/>
              <a:ext cx="3124200"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FF"/>
                  </a:solidFill>
                  <a:latin typeface="Comic Sans MS"/>
                  <a:cs typeface="Comic Sans MS"/>
                </a:rPr>
                <a:t>Ratio of W to Z coupling             </a:t>
              </a:r>
            </a:p>
          </p:txBody>
        </p:sp>
        <p:graphicFrame>
          <p:nvGraphicFramePr>
            <p:cNvPr id="15" name="Object 14"/>
            <p:cNvGraphicFramePr>
              <a:graphicFrameLocks noChangeAspect="1"/>
            </p:cNvGraphicFramePr>
            <p:nvPr>
              <p:extLst>
                <p:ext uri="{D42A27DB-BD31-4B8C-83A1-F6EECF244321}">
                  <p14:modId xmlns:p14="http://schemas.microsoft.com/office/powerpoint/2010/main" val="144729585"/>
                </p:ext>
              </p:extLst>
            </p:nvPr>
          </p:nvGraphicFramePr>
          <p:xfrm>
            <a:off x="3048000" y="6716816"/>
            <a:ext cx="661114" cy="290245"/>
          </p:xfrm>
          <a:graphic>
            <a:graphicData uri="http://schemas.openxmlformats.org/presentationml/2006/ole">
              <mc:AlternateContent xmlns:mc="http://schemas.openxmlformats.org/markup-compatibility/2006">
                <mc:Choice xmlns:v="urn:schemas-microsoft-com:vml" Requires="v">
                  <p:oleObj spid="_x0000_s39116" name="Equation" r:id="rId6" imgW="520700" imgH="228600" progId="Equation.DSMT4">
                    <p:embed/>
                  </p:oleObj>
                </mc:Choice>
                <mc:Fallback>
                  <p:oleObj name="Equation" r:id="rId6" imgW="520700" imgH="228600" progId="Equation.DSMT4">
                    <p:embed/>
                    <p:pic>
                      <p:nvPicPr>
                        <p:cNvPr id="0" name=""/>
                        <p:cNvPicPr/>
                        <p:nvPr/>
                      </p:nvPicPr>
                      <p:blipFill>
                        <a:blip r:embed="rId7"/>
                        <a:stretch>
                          <a:fillRect/>
                        </a:stretch>
                      </p:blipFill>
                      <p:spPr>
                        <a:xfrm>
                          <a:off x="3048000" y="6716816"/>
                          <a:ext cx="661114" cy="290245"/>
                        </a:xfrm>
                        <a:prstGeom prst="rect">
                          <a:avLst/>
                        </a:prstGeom>
                      </p:spPr>
                    </p:pic>
                  </p:oleObj>
                </mc:Fallback>
              </mc:AlternateContent>
            </a:graphicData>
          </a:graphic>
        </p:graphicFrame>
      </p:grpSp>
      <p:grpSp>
        <p:nvGrpSpPr>
          <p:cNvPr id="16" name="Group 15"/>
          <p:cNvGrpSpPr/>
          <p:nvPr/>
        </p:nvGrpSpPr>
        <p:grpSpPr>
          <a:xfrm>
            <a:off x="477420" y="3125313"/>
            <a:ext cx="4114800" cy="3418820"/>
            <a:chOff x="304800" y="3553480"/>
            <a:chExt cx="4114800" cy="3418820"/>
          </a:xfrm>
        </p:grpSpPr>
        <p:grpSp>
          <p:nvGrpSpPr>
            <p:cNvPr id="10" name="Group 9"/>
            <p:cNvGrpSpPr/>
            <p:nvPr/>
          </p:nvGrpSpPr>
          <p:grpSpPr>
            <a:xfrm>
              <a:off x="304800" y="3553480"/>
              <a:ext cx="4114800" cy="3418820"/>
              <a:chOff x="304800" y="3553480"/>
              <a:chExt cx="4114800" cy="3418820"/>
            </a:xfrm>
          </p:grpSpPr>
          <p:pic>
            <p:nvPicPr>
              <p:cNvPr id="18" name="Picture 17" descr="fig_02a.png"/>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4000500"/>
                <a:ext cx="4114800" cy="2953658"/>
              </a:xfrm>
              <a:prstGeom prst="rect">
                <a:avLst/>
              </a:prstGeom>
              <a:ln w="38100" cmpd="sng">
                <a:noFill/>
              </a:ln>
            </p:spPr>
          </p:pic>
          <p:sp>
            <p:nvSpPr>
              <p:cNvPr id="8" name="TextBox 7"/>
              <p:cNvSpPr txBox="1"/>
              <p:nvPr/>
            </p:nvSpPr>
            <p:spPr>
              <a:xfrm>
                <a:off x="414119" y="3553480"/>
                <a:ext cx="3929281" cy="523220"/>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Is H→</a:t>
                </a:r>
                <a:r>
                  <a:rPr lang="en-US" sz="1400" dirty="0" smtClean="0">
                    <a:solidFill>
                      <a:srgbClr val="0000FF"/>
                    </a:solidFill>
                    <a:latin typeface="Lucida Grande"/>
                    <a:ea typeface="Lucida Grande"/>
                    <a:cs typeface="Lucida Grande"/>
                  </a:rPr>
                  <a:t>ΥΥ</a:t>
                </a:r>
                <a:r>
                  <a:rPr lang="en-US" sz="1400" dirty="0" smtClean="0">
                    <a:solidFill>
                      <a:srgbClr val="0000FF"/>
                    </a:solidFill>
                    <a:latin typeface="Comic Sans MS"/>
                    <a:cs typeface="Comic Sans MS"/>
                  </a:rPr>
                  <a:t> channel consistent with expected </a:t>
                </a:r>
              </a:p>
              <a:p>
                <a:r>
                  <a:rPr lang="en-US" sz="1400" dirty="0" smtClean="0">
                    <a:solidFill>
                      <a:srgbClr val="0000FF"/>
                    </a:solidFill>
                    <a:latin typeface="Comic Sans MS"/>
                    <a:cs typeface="Comic Sans MS"/>
                  </a:rPr>
                  <a:t>contributions from </a:t>
                </a:r>
                <a:r>
                  <a:rPr lang="en-US" sz="1400" dirty="0" err="1" smtClean="0">
                    <a:solidFill>
                      <a:srgbClr val="0000FF"/>
                    </a:solidFill>
                    <a:latin typeface="Comic Sans MS"/>
                    <a:cs typeface="Comic Sans MS"/>
                  </a:rPr>
                  <a:t>ggF</a:t>
                </a:r>
                <a:r>
                  <a:rPr lang="en-US" sz="1400" dirty="0" smtClean="0">
                    <a:solidFill>
                      <a:srgbClr val="0000FF"/>
                    </a:solidFill>
                    <a:latin typeface="Comic Sans MS"/>
                    <a:cs typeface="Comic Sans MS"/>
                  </a:rPr>
                  <a:t> and VBF ?</a:t>
                </a:r>
              </a:p>
            </p:txBody>
          </p:sp>
          <p:sp>
            <p:nvSpPr>
              <p:cNvPr id="9" name="TextBox 8"/>
              <p:cNvSpPr txBox="1"/>
              <p:nvPr/>
            </p:nvSpPr>
            <p:spPr>
              <a:xfrm>
                <a:off x="1553495" y="6664523"/>
                <a:ext cx="1646905" cy="307777"/>
              </a:xfrm>
              <a:prstGeom prst="rect">
                <a:avLst/>
              </a:prstGeom>
              <a:solidFill>
                <a:schemeClr val="bg2">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Comic Sans MS"/>
                    <a:cs typeface="Comic Sans MS"/>
                  </a:rPr>
                  <a:t>ggF</a:t>
                </a:r>
                <a:r>
                  <a:rPr lang="en-US" sz="1400" dirty="0" smtClean="0">
                    <a:solidFill>
                      <a:srgbClr val="0000FF"/>
                    </a:solidFill>
                    <a:latin typeface="Comic Sans MS"/>
                    <a:cs typeface="Comic Sans MS"/>
                  </a:rPr>
                  <a:t> strength/SM</a:t>
                </a:r>
              </a:p>
            </p:txBody>
          </p:sp>
          <p:sp>
            <p:nvSpPr>
              <p:cNvPr id="21" name="TextBox 20"/>
              <p:cNvSpPr txBox="1"/>
              <p:nvPr/>
            </p:nvSpPr>
            <p:spPr>
              <a:xfrm rot="16200000">
                <a:off x="-308201" y="5829300"/>
                <a:ext cx="1686179" cy="307777"/>
              </a:xfrm>
              <a:prstGeom prst="rect">
                <a:avLst/>
              </a:prstGeom>
              <a:solidFill>
                <a:schemeClr val="bg2">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VBF strength/SM</a:t>
                </a:r>
              </a:p>
            </p:txBody>
          </p:sp>
        </p:grpSp>
        <p:sp>
          <p:nvSpPr>
            <p:cNvPr id="30" name="TextBox 29"/>
            <p:cNvSpPr txBox="1"/>
            <p:nvPr/>
          </p:nvSpPr>
          <p:spPr>
            <a:xfrm>
              <a:off x="2875380" y="5414546"/>
              <a:ext cx="1215246" cy="307777"/>
            </a:xfrm>
            <a:prstGeom prst="rect">
              <a:avLst/>
            </a:prstGeom>
            <a:solidFill>
              <a:srgbClr val="CCFFFF"/>
            </a:solidFill>
            <a:ln>
              <a:solidFill>
                <a:schemeClr val="tx1"/>
              </a:solidFill>
            </a:ln>
          </p:spPr>
          <p:txBody>
            <a:bodyPr wrap="none" rtlCol="0">
              <a:spAutoFit/>
            </a:bodyPr>
            <a:lstStyle>
              <a:defPPr>
                <a:defRPr lang="en-US"/>
              </a:defPPr>
              <a:lvl1pPr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5pPr>
              <a:lvl6pPr marL="22860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6pPr>
              <a:lvl7pPr marL="27432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7pPr>
              <a:lvl8pPr marL="32004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8pPr>
              <a:lvl9pPr marL="3657600" algn="l" defTabSz="457200" rtl="0" eaLnBrk="1" latinLnBrk="0" hangingPunct="1">
                <a:defRPr sz="1600" kern="1200">
                  <a:solidFill>
                    <a:schemeClr val="tx1"/>
                  </a:solidFill>
                  <a:effectLst>
                    <a:outerShdw blurRad="38100" dist="38100" dir="2700000" algn="tl">
                      <a:srgbClr val="000000">
                        <a:alpha val="43137"/>
                      </a:srgbClr>
                    </a:outerShdw>
                  </a:effectLst>
                  <a:latin typeface="Comic Sans MS" charset="0"/>
                  <a:ea typeface="ＭＳ Ｐゴシック" charset="0"/>
                  <a:cs typeface="ＭＳ Ｐゴシック" charset="0"/>
                </a:defRPr>
              </a:lvl9pPr>
            </a:lstStyle>
            <a:p>
              <a:r>
                <a:rPr lang="en-US" sz="1400" dirty="0" err="1" smtClean="0">
                  <a:solidFill>
                    <a:srgbClr val="0000FF"/>
                  </a:solidFill>
                  <a:effectLst/>
                  <a:latin typeface="Lucida Grande"/>
                  <a:ea typeface="Lucida Grande"/>
                  <a:cs typeface="Lucida Grande"/>
                </a:rPr>
                <a:t>μ</a:t>
              </a:r>
              <a:r>
                <a:rPr lang="en-US" sz="1400" baseline="-25000" dirty="0" err="1" smtClean="0">
                  <a:solidFill>
                    <a:srgbClr val="0000FF"/>
                  </a:solidFill>
                  <a:effectLst/>
                  <a:latin typeface="Lucida Grande"/>
                  <a:ea typeface="Lucida Grande"/>
                  <a:cs typeface="Lucida Grande"/>
                </a:rPr>
                <a:t>γγ</a:t>
              </a:r>
              <a:r>
                <a:rPr lang="en-US" sz="1400" dirty="0" smtClean="0">
                  <a:solidFill>
                    <a:srgbClr val="0000FF"/>
                  </a:solidFill>
                  <a:effectLst/>
                </a:rPr>
                <a:t>=1.8 ± 0.5</a:t>
              </a:r>
            </a:p>
          </p:txBody>
        </p:sp>
      </p:grpSp>
      <p:grpSp>
        <p:nvGrpSpPr>
          <p:cNvPr id="17" name="Group 16"/>
          <p:cNvGrpSpPr/>
          <p:nvPr/>
        </p:nvGrpSpPr>
        <p:grpSpPr>
          <a:xfrm>
            <a:off x="5237450" y="3162300"/>
            <a:ext cx="4287550" cy="3394162"/>
            <a:chOff x="4800600" y="3605022"/>
            <a:chExt cx="4287550" cy="3394162"/>
          </a:xfrm>
        </p:grpSpPr>
        <p:pic>
          <p:nvPicPr>
            <p:cNvPr id="32" name="Picture 31" descr="fig_07a.png"/>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4068566"/>
              <a:ext cx="4287550" cy="2903734"/>
            </a:xfrm>
            <a:prstGeom prst="rect">
              <a:avLst/>
            </a:prstGeom>
            <a:ln w="28575" cmpd="sng">
              <a:noFill/>
            </a:ln>
          </p:spPr>
        </p:pic>
        <p:sp>
          <p:nvSpPr>
            <p:cNvPr id="36" name="TextBox 35"/>
            <p:cNvSpPr txBox="1"/>
            <p:nvPr/>
          </p:nvSpPr>
          <p:spPr>
            <a:xfrm>
              <a:off x="6254401" y="6691407"/>
              <a:ext cx="1670399" cy="307777"/>
            </a:xfrm>
            <a:prstGeom prst="rect">
              <a:avLst/>
            </a:prstGeom>
            <a:solidFill>
              <a:schemeClr val="bg2">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Comic Sans MS"/>
                  <a:cs typeface="Comic Sans MS"/>
                </a:rPr>
                <a:t>H</a:t>
              </a:r>
              <a:r>
                <a:rPr lang="en-US" sz="1400" dirty="0" err="1" smtClean="0">
                  <a:solidFill>
                    <a:srgbClr val="0000FF"/>
                  </a:solidFill>
                  <a:latin typeface="Lucida Grande"/>
                  <a:ea typeface="Lucida Grande"/>
                  <a:cs typeface="Lucida Grande"/>
                </a:rPr>
                <a:t>γγ</a:t>
              </a:r>
              <a:r>
                <a:rPr lang="en-US" sz="1400" dirty="0" smtClean="0">
                  <a:solidFill>
                    <a:srgbClr val="0000FF"/>
                  </a:solidFill>
                  <a:latin typeface="Comic Sans MS"/>
                  <a:cs typeface="Comic Sans MS"/>
                </a:rPr>
                <a:t> coupling /SM</a:t>
              </a:r>
            </a:p>
          </p:txBody>
        </p:sp>
        <p:sp>
          <p:nvSpPr>
            <p:cNvPr id="37" name="TextBox 36"/>
            <p:cNvSpPr txBox="1"/>
            <p:nvPr/>
          </p:nvSpPr>
          <p:spPr>
            <a:xfrm rot="16200000">
              <a:off x="4184005" y="5144527"/>
              <a:ext cx="1693367" cy="307777"/>
            </a:xfrm>
            <a:prstGeom prst="rect">
              <a:avLst/>
            </a:prstGeom>
            <a:solidFill>
              <a:schemeClr val="bg2">
                <a:lumMod val="20000"/>
                <a:lumOff val="8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Comic Sans MS"/>
                  <a:cs typeface="Comic Sans MS"/>
                </a:rPr>
                <a:t>H</a:t>
              </a:r>
              <a:r>
                <a:rPr lang="en-US" sz="1400" dirty="0" err="1" smtClean="0">
                  <a:solidFill>
                    <a:srgbClr val="0000FF"/>
                  </a:solidFill>
                  <a:latin typeface="Lucida Grande"/>
                  <a:ea typeface="Lucida Grande"/>
                  <a:cs typeface="Lucida Grande"/>
                </a:rPr>
                <a:t>gg</a:t>
              </a:r>
              <a:r>
                <a:rPr lang="en-US" sz="1400" dirty="0" smtClean="0">
                  <a:solidFill>
                    <a:srgbClr val="0000FF"/>
                  </a:solidFill>
                  <a:latin typeface="Comic Sans MS"/>
                  <a:cs typeface="Comic Sans MS"/>
                </a:rPr>
                <a:t> coupling /SM</a:t>
              </a:r>
            </a:p>
          </p:txBody>
        </p:sp>
        <p:sp>
          <p:nvSpPr>
            <p:cNvPr id="38" name="TextBox 37"/>
            <p:cNvSpPr txBox="1"/>
            <p:nvPr/>
          </p:nvSpPr>
          <p:spPr>
            <a:xfrm>
              <a:off x="5265718" y="3605022"/>
              <a:ext cx="3649682" cy="523220"/>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Coupling constants for </a:t>
              </a:r>
              <a:r>
                <a:rPr lang="en-US" sz="1400" dirty="0" err="1" smtClean="0">
                  <a:solidFill>
                    <a:srgbClr val="0000FF"/>
                  </a:solidFill>
                  <a:latin typeface="Comic Sans MS"/>
                  <a:cs typeface="Comic Sans MS"/>
                </a:rPr>
                <a:t>H</a:t>
              </a:r>
              <a:r>
                <a:rPr lang="en-US" sz="1400" dirty="0" err="1">
                  <a:solidFill>
                    <a:srgbClr val="0000FF"/>
                  </a:solidFill>
                  <a:latin typeface="Lucida Grande"/>
                  <a:ea typeface="Lucida Grande"/>
                  <a:cs typeface="Lucida Grande"/>
                </a:rPr>
                <a:t>γγ</a:t>
              </a:r>
              <a:r>
                <a:rPr lang="en-US" sz="1400" dirty="0" smtClean="0">
                  <a:solidFill>
                    <a:srgbClr val="0000FF"/>
                  </a:solidFill>
                  <a:latin typeface="Comic Sans MS"/>
                  <a:cs typeface="Comic Sans MS"/>
                </a:rPr>
                <a:t> and </a:t>
              </a:r>
              <a:r>
                <a:rPr lang="en-US" sz="1400" dirty="0" err="1" smtClean="0">
                  <a:solidFill>
                    <a:srgbClr val="0000FF"/>
                  </a:solidFill>
                  <a:latin typeface="Comic Sans MS"/>
                  <a:cs typeface="Comic Sans MS"/>
                </a:rPr>
                <a:t>Hgg</a:t>
              </a:r>
              <a:r>
                <a:rPr lang="en-US" sz="1400" dirty="0" smtClean="0">
                  <a:solidFill>
                    <a:srgbClr val="0000FF"/>
                  </a:solidFill>
                  <a:latin typeface="Comic Sans MS"/>
                  <a:cs typeface="Comic Sans MS"/>
                </a:rPr>
                <a:t> loops</a:t>
              </a:r>
            </a:p>
            <a:p>
              <a:r>
                <a:rPr lang="en-US" sz="1400" dirty="0" smtClean="0">
                  <a:solidFill>
                    <a:srgbClr val="0000FF"/>
                  </a:solidFill>
                  <a:latin typeface="Comic Sans MS"/>
                  <a:cs typeface="Comic Sans MS"/>
                </a:rPr>
                <a:t>relative to SM (all other strengths SM).</a:t>
              </a:r>
            </a:p>
          </p:txBody>
        </p:sp>
      </p:grpSp>
    </p:spTree>
    <p:extLst>
      <p:ext uri="{BB962C8B-B14F-4D97-AF65-F5344CB8AC3E}">
        <p14:creationId xmlns:p14="http://schemas.microsoft.com/office/powerpoint/2010/main" val="42003127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core card for the Higgs interpretation</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46</a:t>
            </a:fld>
            <a:endParaRPr lang="en-US">
              <a:latin typeface="Times"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29569485"/>
              </p:ext>
            </p:extLst>
          </p:nvPr>
        </p:nvGraphicFramePr>
        <p:xfrm>
          <a:off x="533400" y="800100"/>
          <a:ext cx="8991601" cy="6178154"/>
        </p:xfrm>
        <a:graphic>
          <a:graphicData uri="http://schemas.openxmlformats.org/drawingml/2006/table">
            <a:tbl>
              <a:tblPr firstRow="1" bandRow="1">
                <a:tableStyleId>{10A1B5D5-9B99-4C35-A422-299274C87663}</a:tableStyleId>
              </a:tblPr>
              <a:tblGrid>
                <a:gridCol w="7010400"/>
                <a:gridCol w="990600"/>
                <a:gridCol w="990601"/>
              </a:tblGrid>
              <a:tr h="462005">
                <a:tc>
                  <a:txBody>
                    <a:bodyPr/>
                    <a:lstStyle/>
                    <a:p>
                      <a:pPr algn="ctr"/>
                      <a:r>
                        <a:rPr lang="en-US" dirty="0" smtClean="0"/>
                        <a:t>Property</a:t>
                      </a:r>
                      <a:endParaRPr lang="en-US" dirty="0"/>
                    </a:p>
                  </a:txBody>
                  <a:tcPr>
                    <a:lnB w="12700" cap="flat" cmpd="sng" algn="ctr">
                      <a:solidFill>
                        <a:scrgbClr r="0" g="0" b="0"/>
                      </a:solidFill>
                      <a:prstDash val="solid"/>
                      <a:round/>
                      <a:headEnd type="none" w="med" len="med"/>
                      <a:tailEnd type="none" w="med" len="med"/>
                    </a:lnB>
                  </a:tcPr>
                </a:tc>
                <a:tc>
                  <a:txBody>
                    <a:bodyPr/>
                    <a:lstStyle/>
                    <a:p>
                      <a:pPr algn="ctr"/>
                      <a:r>
                        <a:rPr lang="en-US" dirty="0" smtClean="0"/>
                        <a:t>Higgs</a:t>
                      </a:r>
                      <a:endParaRPr lang="en-US" dirty="0"/>
                    </a:p>
                  </a:txBody>
                  <a:tcPr>
                    <a:lnB w="12700" cap="flat" cmpd="sng" algn="ctr">
                      <a:solidFill>
                        <a:scrgbClr r="0" g="0" b="0"/>
                      </a:solidFill>
                      <a:prstDash val="solid"/>
                      <a:round/>
                      <a:headEnd type="none" w="med" len="med"/>
                      <a:tailEnd type="none" w="med" len="med"/>
                    </a:lnB>
                  </a:tcPr>
                </a:tc>
                <a:tc>
                  <a:txBody>
                    <a:bodyPr/>
                    <a:lstStyle/>
                    <a:p>
                      <a:pPr algn="ctr"/>
                      <a:r>
                        <a:rPr lang="en-US" dirty="0" smtClean="0"/>
                        <a:t>Other</a:t>
                      </a:r>
                      <a:endParaRPr lang="en-US" dirty="0"/>
                    </a:p>
                  </a:txBody>
                  <a:tcPr>
                    <a:lnB w="12700" cap="flat" cmpd="sng" algn="ctr">
                      <a:solidFill>
                        <a:scrgbClr r="0" g="0" b="0"/>
                      </a:solidFill>
                      <a:prstDash val="solid"/>
                      <a:round/>
                      <a:headEnd type="none" w="med" len="med"/>
                      <a:tailEnd type="none" w="med" len="med"/>
                    </a:lnB>
                  </a:tcPr>
                </a:tc>
              </a:tr>
              <a:tr h="781856">
                <a:tc>
                  <a:txBody>
                    <a:bodyPr/>
                    <a:lstStyle/>
                    <a:p>
                      <a:r>
                        <a:rPr lang="en-US" dirty="0" smtClean="0"/>
                        <a:t>Observed mass 126 GeV</a:t>
                      </a:r>
                    </a:p>
                    <a:p>
                      <a:pPr marL="342900" indent="-177800">
                        <a:buFont typeface="Arial"/>
                        <a:buChar char="•"/>
                      </a:pPr>
                      <a:r>
                        <a:rPr lang="en-US" sz="1800" dirty="0" smtClean="0"/>
                        <a:t>EW fits of July 2011 predict</a:t>
                      </a:r>
                      <a:r>
                        <a:rPr lang="en-US" sz="1800" baseline="0" dirty="0" smtClean="0"/>
                        <a:t> </a:t>
                      </a:r>
                      <a:r>
                        <a:rPr lang="en-US" sz="1800" dirty="0" smtClean="0"/>
                        <a:t> </a:t>
                      </a:r>
                      <a:r>
                        <a:rPr lang="en-US" sz="1800" baseline="0" dirty="0" smtClean="0"/>
                        <a:t>           </a:t>
                      </a:r>
                      <a:r>
                        <a:rPr lang="en-US" sz="1800" dirty="0" smtClean="0"/>
                        <a:t>GeV  (including exclusions)</a:t>
                      </a:r>
                    </a:p>
                    <a:p>
                      <a:pPr marL="342900" indent="-177800">
                        <a:buFont typeface="Arial"/>
                        <a:buChar char="•"/>
                      </a:pPr>
                      <a:r>
                        <a:rPr lang="en-US" sz="1800" dirty="0" smtClean="0"/>
                        <a:t>can solve unitarity problem</a:t>
                      </a:r>
                      <a:r>
                        <a:rPr lang="en-US" sz="1800" baseline="0" dirty="0" smtClean="0"/>
                        <a:t> in cross section for </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817394">
                <a:tc>
                  <a:txBody>
                    <a:bodyPr/>
                    <a:lstStyle/>
                    <a:p>
                      <a:r>
                        <a:rPr lang="en-US" dirty="0" smtClean="0"/>
                        <a:t>Observed width consistent with experimental resolution</a:t>
                      </a:r>
                    </a:p>
                    <a:p>
                      <a:pPr marL="342900" indent="-177800">
                        <a:buFont typeface="Arial"/>
                        <a:buChar char="•"/>
                      </a:pPr>
                      <a:r>
                        <a:rPr lang="en-US" sz="1800" dirty="0" smtClean="0"/>
                        <a:t>natural width at </a:t>
                      </a:r>
                      <a:r>
                        <a:rPr lang="en-US" sz="1800" i="1" dirty="0" smtClean="0"/>
                        <a:t>M</a:t>
                      </a:r>
                      <a:r>
                        <a:rPr lang="en-US" sz="1800" i="1" baseline="-25000" dirty="0" smtClean="0"/>
                        <a:t>H</a:t>
                      </a:r>
                      <a:r>
                        <a:rPr lang="en-US" sz="1800" dirty="0" smtClean="0"/>
                        <a:t> = 126 GeV is ~ 4 MeV</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817394">
                <a:tc>
                  <a:txBody>
                    <a:bodyPr/>
                    <a:lstStyle/>
                    <a:p>
                      <a:r>
                        <a:rPr lang="en-US" dirty="0" smtClean="0"/>
                        <a:t>Observed state is a neutral boson (spin 1 excluded)</a:t>
                      </a:r>
                    </a:p>
                    <a:p>
                      <a:pPr marL="342900" indent="-177800">
                        <a:buFont typeface="Arial"/>
                        <a:buChar char="•"/>
                      </a:pPr>
                      <a:r>
                        <a:rPr lang="en-US" sz="1800" dirty="0" smtClean="0"/>
                        <a:t>expected </a:t>
                      </a:r>
                      <a:r>
                        <a:rPr lang="en-US" sz="1800" i="1" dirty="0" smtClean="0"/>
                        <a:t>J</a:t>
                      </a:r>
                      <a:r>
                        <a:rPr lang="en-US" sz="1800" i="1" baseline="30000" dirty="0" smtClean="0"/>
                        <a:t>CP</a:t>
                      </a:r>
                      <a:r>
                        <a:rPr lang="en-US" sz="1800" dirty="0" smtClean="0"/>
                        <a:t> for Higgs is 0</a:t>
                      </a:r>
                      <a:r>
                        <a:rPr lang="en-US" sz="1800" baseline="30000" dirty="0" smtClean="0"/>
                        <a:t>+</a:t>
                      </a:r>
                      <a:endParaRPr lang="en-US" sz="1800" baseline="30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465108">
                <a:tc>
                  <a:txBody>
                    <a:bodyPr/>
                    <a:lstStyle/>
                    <a:p>
                      <a:r>
                        <a:rPr lang="en-US" dirty="0" smtClean="0"/>
                        <a:t>Production cross section consistent with expectations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462005">
                <a:tc>
                  <a:txBody>
                    <a:bodyPr/>
                    <a:lstStyle/>
                    <a:p>
                      <a:r>
                        <a:rPr lang="en-US" dirty="0" smtClean="0"/>
                        <a:t>Large coupling to massive W, Z states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36456">
                <a:tc>
                  <a:txBody>
                    <a:bodyPr/>
                    <a:lstStyle/>
                    <a:p>
                      <a:r>
                        <a:rPr lang="en-US" dirty="0" smtClean="0"/>
                        <a:t>Ratio of coupling</a:t>
                      </a:r>
                      <a:r>
                        <a:rPr lang="en-US" baseline="0" dirty="0" smtClean="0"/>
                        <a:t> strengths to W and Z consistent with unity</a:t>
                      </a:r>
                    </a:p>
                    <a:p>
                      <a:pPr marL="342900" indent="-177800">
                        <a:buFont typeface="Arial"/>
                        <a:buChar char="•"/>
                      </a:pPr>
                      <a:r>
                        <a:rPr lang="en-US" sz="1800" baseline="0" dirty="0" smtClean="0"/>
                        <a:t>expected for custodial symmetry</a:t>
                      </a:r>
                      <a:endParaRPr lang="en-US" sz="18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36456">
                <a:tc>
                  <a:txBody>
                    <a:bodyPr/>
                    <a:lstStyle/>
                    <a:p>
                      <a:r>
                        <a:rPr lang="en-US" dirty="0" smtClean="0"/>
                        <a:t>Small coupling to massless </a:t>
                      </a:r>
                      <a:r>
                        <a:rPr lang="en-US" dirty="0" err="1" smtClean="0"/>
                        <a:t>γ</a:t>
                      </a:r>
                      <a:endParaRPr lang="en-US" dirty="0" smtClean="0"/>
                    </a:p>
                    <a:p>
                      <a:pPr marL="342900" indent="-177800">
                        <a:buFont typeface="Arial"/>
                        <a:buChar char="•"/>
                      </a:pPr>
                      <a:r>
                        <a:rPr lang="en-US" sz="1800" dirty="0" smtClean="0"/>
                        <a:t>consistent with expected second-order coupling</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36456">
                <a:tc>
                  <a:txBody>
                    <a:bodyPr/>
                    <a:lstStyle/>
                    <a:p>
                      <a:r>
                        <a:rPr lang="en-US" sz="2000" dirty="0" smtClean="0"/>
                        <a:t>Coupling to fermions </a:t>
                      </a:r>
                    </a:p>
                    <a:p>
                      <a:pPr marL="285750" indent="-120650">
                        <a:buFont typeface="Arial"/>
                        <a:buChar char="•"/>
                      </a:pPr>
                      <a:r>
                        <a:rPr lang="en-US" sz="2000" baseline="0" dirty="0" smtClean="0"/>
                        <a:t> </a:t>
                      </a:r>
                      <a:r>
                        <a:rPr lang="en-US" sz="1800" baseline="0" dirty="0" smtClean="0"/>
                        <a:t>inferred for t-quark from virtual loops in </a:t>
                      </a:r>
                      <a:r>
                        <a:rPr lang="en-US" sz="1800" baseline="0" dirty="0" err="1" smtClean="0"/>
                        <a:t>ggH</a:t>
                      </a:r>
                      <a:r>
                        <a:rPr lang="en-US" sz="1800" baseline="0" dirty="0" smtClean="0"/>
                        <a:t> and </a:t>
                      </a:r>
                      <a:r>
                        <a:rPr lang="en-US" sz="1800" baseline="0" dirty="0" err="1" smtClean="0"/>
                        <a:t>H</a:t>
                      </a:r>
                      <a:r>
                        <a:rPr lang="en-US" sz="1800" dirty="0" err="1" smtClean="0"/>
                        <a:t>γγ</a:t>
                      </a:r>
                      <a:endParaRPr lang="en-US" sz="18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502920" rtl="0" eaLnBrk="1" fontAlgn="auto" latinLnBrk="0" hangingPunct="1">
                        <a:lnSpc>
                          <a:spcPct val="100000"/>
                        </a:lnSpc>
                        <a:spcBef>
                          <a:spcPts val="0"/>
                        </a:spcBef>
                        <a:spcAft>
                          <a:spcPts val="0"/>
                        </a:spcAft>
                        <a:buClrTx/>
                        <a:buSzTx/>
                        <a:buFontTx/>
                        <a:buNone/>
                        <a:tabLst/>
                        <a:defRPr/>
                      </a:pPr>
                      <a:r>
                        <a:rPr lang="en-US" dirty="0" smtClean="0"/>
                        <a:t>(</a:t>
                      </a:r>
                      <a:r>
                        <a:rPr lang="en-US" dirty="0" smtClean="0">
                          <a:sym typeface="Zapf Dingbats"/>
                        </a:rPr>
                        <a:t>✓</a:t>
                      </a:r>
                      <a:r>
                        <a:rPr lang="en-US" dirty="0" smtClean="0"/>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pPr marL="0" marR="0" indent="0" algn="ctr" defTabSz="502920" rtl="0" eaLnBrk="1" fontAlgn="auto" latinLnBrk="0" hangingPunct="1">
                        <a:lnSpc>
                          <a:spcPct val="100000"/>
                        </a:lnSpc>
                        <a:spcBef>
                          <a:spcPts val="0"/>
                        </a:spcBef>
                        <a:spcAft>
                          <a:spcPts val="0"/>
                        </a:spcAft>
                        <a:buClrTx/>
                        <a:buSzTx/>
                        <a:buFontTx/>
                        <a:buNone/>
                        <a:tabLst/>
                        <a:defRPr/>
                      </a:pPr>
                      <a:r>
                        <a:rPr lang="en-US" dirty="0" smtClean="0"/>
                        <a:t>(</a:t>
                      </a:r>
                      <a:r>
                        <a:rPr lang="en-US" dirty="0" smtClean="0">
                          <a:sym typeface="Zapf Dingbats"/>
                        </a:rPr>
                        <a:t>✗</a:t>
                      </a:r>
                      <a:r>
                        <a:rPr lang="en-US" dirty="0" smtClean="0"/>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91445575"/>
              </p:ext>
            </p:extLst>
          </p:nvPr>
        </p:nvGraphicFramePr>
        <p:xfrm>
          <a:off x="3776320" y="1571093"/>
          <a:ext cx="719480" cy="390574"/>
        </p:xfrm>
        <a:graphic>
          <a:graphicData uri="http://schemas.openxmlformats.org/presentationml/2006/ole">
            <mc:AlternateContent xmlns:mc="http://schemas.openxmlformats.org/markup-compatibility/2006">
              <mc:Choice xmlns:v="urn:schemas-microsoft-com:vml" Requires="v">
                <p:oleObj spid="_x0000_s42334" name="Equation" r:id="rId3" imgW="444500" imgH="241300" progId="Equation.DSMT4">
                  <p:embed/>
                </p:oleObj>
              </mc:Choice>
              <mc:Fallback>
                <p:oleObj name="Equation" r:id="rId3" imgW="444500" imgH="241300" progId="Equation.DSMT4">
                  <p:embed/>
                  <p:pic>
                    <p:nvPicPr>
                      <p:cNvPr id="0" name=""/>
                      <p:cNvPicPr/>
                      <p:nvPr/>
                    </p:nvPicPr>
                    <p:blipFill>
                      <a:blip r:embed="rId4"/>
                      <a:stretch>
                        <a:fillRect/>
                      </a:stretch>
                    </p:blipFill>
                    <p:spPr>
                      <a:xfrm>
                        <a:off x="3776320" y="1571093"/>
                        <a:ext cx="719480" cy="390574"/>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26722553"/>
              </p:ext>
            </p:extLst>
          </p:nvPr>
        </p:nvGraphicFramePr>
        <p:xfrm>
          <a:off x="5716104" y="1866900"/>
          <a:ext cx="1433077" cy="252896"/>
        </p:xfrm>
        <a:graphic>
          <a:graphicData uri="http://schemas.openxmlformats.org/presentationml/2006/ole">
            <mc:AlternateContent xmlns:mc="http://schemas.openxmlformats.org/markup-compatibility/2006">
              <mc:Choice xmlns:v="urn:schemas-microsoft-com:vml" Requires="v">
                <p:oleObj spid="_x0000_s42335" name="Equation" r:id="rId5" imgW="1079500" imgH="190500" progId="Equation.DSMT4">
                  <p:embed/>
                </p:oleObj>
              </mc:Choice>
              <mc:Fallback>
                <p:oleObj name="Equation" r:id="rId5" imgW="1079500" imgH="190500" progId="Equation.DSMT4">
                  <p:embed/>
                  <p:pic>
                    <p:nvPicPr>
                      <p:cNvPr id="0" name=""/>
                      <p:cNvPicPr/>
                      <p:nvPr/>
                    </p:nvPicPr>
                    <p:blipFill>
                      <a:blip r:embed="rId6"/>
                      <a:stretch>
                        <a:fillRect/>
                      </a:stretch>
                    </p:blipFill>
                    <p:spPr>
                      <a:xfrm>
                        <a:off x="5716104" y="1866900"/>
                        <a:ext cx="1433077" cy="252896"/>
                      </a:xfrm>
                      <a:prstGeom prst="rect">
                        <a:avLst/>
                      </a:prstGeom>
                    </p:spPr>
                  </p:pic>
                </p:oleObj>
              </mc:Fallback>
            </mc:AlternateContent>
          </a:graphicData>
        </a:graphic>
      </p:graphicFrame>
    </p:spTree>
    <p:extLst>
      <p:ext uri="{BB962C8B-B14F-4D97-AF65-F5344CB8AC3E}">
        <p14:creationId xmlns:p14="http://schemas.microsoft.com/office/powerpoint/2010/main" val="36394709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Outstanding issues</a:t>
            </a:r>
            <a:endParaRPr lang="en-US" dirty="0"/>
          </a:p>
        </p:txBody>
      </p:sp>
      <p:sp>
        <p:nvSpPr>
          <p:cNvPr id="3" name="Content Placeholder 2"/>
          <p:cNvSpPr>
            <a:spLocks noGrp="1"/>
          </p:cNvSpPr>
          <p:nvPr>
            <p:ph idx="1"/>
          </p:nvPr>
        </p:nvSpPr>
        <p:spPr>
          <a:xfrm>
            <a:off x="502920" y="831072"/>
            <a:ext cx="9136380" cy="6293628"/>
          </a:xfrm>
        </p:spPr>
        <p:txBody>
          <a:bodyPr/>
          <a:lstStyle/>
          <a:p>
            <a:r>
              <a:rPr lang="en-US" dirty="0" smtClean="0"/>
              <a:t>Why is mass so light (naturalness problem)?</a:t>
            </a:r>
          </a:p>
          <a:p>
            <a:pPr lvl="1"/>
            <a:r>
              <a:rPr lang="en-US" dirty="0" smtClean="0"/>
              <a:t>higher order corrections are </a:t>
            </a:r>
            <a:r>
              <a:rPr lang="en-US" dirty="0" err="1" smtClean="0"/>
              <a:t>quadratically</a:t>
            </a:r>
            <a:r>
              <a:rPr lang="en-US" dirty="0" smtClean="0"/>
              <a:t> divergent</a:t>
            </a:r>
          </a:p>
          <a:p>
            <a:pPr lvl="1"/>
            <a:endParaRPr lang="en-US" dirty="0"/>
          </a:p>
          <a:p>
            <a:pPr lvl="1"/>
            <a:endParaRPr lang="en-US" dirty="0" smtClean="0"/>
          </a:p>
          <a:p>
            <a:pPr lvl="1"/>
            <a:endParaRPr lang="en-US" dirty="0"/>
          </a:p>
          <a:p>
            <a:pPr lvl="1"/>
            <a:endParaRPr lang="en-US" dirty="0" smtClean="0"/>
          </a:p>
          <a:p>
            <a:r>
              <a:rPr lang="en-US" dirty="0" smtClean="0"/>
              <a:t>Supersymmetry is one solution</a:t>
            </a:r>
          </a:p>
          <a:p>
            <a:pPr lvl="1"/>
            <a:r>
              <a:rPr lang="en-US" dirty="0" smtClean="0"/>
              <a:t>new bosons and fermions lead to cancellations of loops </a:t>
            </a:r>
          </a:p>
          <a:p>
            <a:pPr lvl="1"/>
            <a:r>
              <a:rPr lang="en-US" dirty="0" smtClean="0"/>
              <a:t>in “minimal” SUSY model </a:t>
            </a:r>
            <a:r>
              <a:rPr lang="en-US" i="1" dirty="0" smtClean="0"/>
              <a:t>M</a:t>
            </a:r>
            <a:r>
              <a:rPr lang="en-US" i="1" baseline="-25000" dirty="0" smtClean="0"/>
              <a:t>H</a:t>
            </a:r>
            <a:r>
              <a:rPr lang="en-US" dirty="0" smtClean="0"/>
              <a:t> &lt; </a:t>
            </a:r>
            <a:r>
              <a:rPr lang="en-US" i="1" dirty="0" smtClean="0"/>
              <a:t>M</a:t>
            </a:r>
            <a:r>
              <a:rPr lang="en-US" i="1" baseline="-25000" dirty="0" smtClean="0"/>
              <a:t>Z</a:t>
            </a:r>
            <a:r>
              <a:rPr lang="en-US" dirty="0" smtClean="0"/>
              <a:t>  = 91.2 GeV, at leading order</a:t>
            </a:r>
          </a:p>
          <a:p>
            <a:pPr lvl="2"/>
            <a:r>
              <a:rPr lang="en-US" dirty="0" smtClean="0"/>
              <a:t>higher order corrections lead to modest increase mass</a:t>
            </a:r>
          </a:p>
          <a:p>
            <a:pPr lvl="1"/>
            <a:r>
              <a:rPr lang="en-US" dirty="0" smtClean="0"/>
              <a:t>also predicts heavier Higgs bosons, and charged Higgs (h, H, A, H</a:t>
            </a:r>
            <a:r>
              <a:rPr lang="en-US" baseline="30000" dirty="0" smtClean="0"/>
              <a:t>±</a:t>
            </a:r>
            <a:r>
              <a:rPr lang="en-US" dirty="0" smtClean="0"/>
              <a:t>)</a:t>
            </a:r>
          </a:p>
          <a:p>
            <a:r>
              <a:rPr lang="en-US" dirty="0" smtClean="0"/>
              <a:t>Where is SUSY?</a:t>
            </a:r>
          </a:p>
          <a:p>
            <a:pPr lvl="1"/>
            <a:r>
              <a:rPr lang="en-US" dirty="0" smtClean="0"/>
              <a:t>there should be SUSY counterparts to all known states</a:t>
            </a:r>
          </a:p>
          <a:p>
            <a:pPr lvl="1"/>
            <a:r>
              <a:rPr lang="en-US" dirty="0" smtClean="0"/>
              <a:t>all searches so far are negative</a:t>
            </a:r>
          </a:p>
          <a:p>
            <a:pPr lvl="2"/>
            <a:r>
              <a:rPr lang="en-US" dirty="0" smtClean="0"/>
              <a:t>haven’t looked in the right place?</a:t>
            </a:r>
          </a:p>
          <a:p>
            <a:pPr lvl="2"/>
            <a:r>
              <a:rPr lang="en-US" dirty="0" smtClean="0"/>
              <a:t>is SUSY mass scale is heavier and currently out of reach?</a:t>
            </a:r>
          </a:p>
          <a:p>
            <a:pPr lvl="2"/>
            <a:r>
              <a:rPr lang="en-US" dirty="0" smtClean="0"/>
              <a:t>perhaps SUSY is not the answer</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47</a:t>
            </a:fld>
            <a:endParaRPr lang="en-US">
              <a:latin typeface="Times" charset="0"/>
            </a:endParaRPr>
          </a:p>
        </p:txBody>
      </p:sp>
      <p:pic>
        <p:nvPicPr>
          <p:cNvPr id="7" name="Picture 6"/>
          <p:cNvPicPr>
            <a:picLocks noChangeAspect="1"/>
          </p:cNvPicPr>
          <p:nvPr/>
        </p:nvPicPr>
        <p:blipFill>
          <a:blip r:embed="rId3"/>
          <a:stretch>
            <a:fillRect/>
          </a:stretch>
        </p:blipFill>
        <p:spPr>
          <a:xfrm>
            <a:off x="990600" y="1714500"/>
            <a:ext cx="4597400" cy="132368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228961198"/>
              </p:ext>
            </p:extLst>
          </p:nvPr>
        </p:nvGraphicFramePr>
        <p:xfrm>
          <a:off x="5867400" y="1866900"/>
          <a:ext cx="1600200" cy="838200"/>
        </p:xfrm>
        <a:graphic>
          <a:graphicData uri="http://schemas.openxmlformats.org/presentationml/2006/ole">
            <mc:AlternateContent xmlns:mc="http://schemas.openxmlformats.org/markup-compatibility/2006">
              <mc:Choice xmlns:v="urn:schemas-microsoft-com:vml" Requires="v">
                <p:oleObj spid="_x0000_s43175" name="Equation" r:id="rId4" imgW="800100" imgH="419100" progId="Equation.DSMT4">
                  <p:embed/>
                </p:oleObj>
              </mc:Choice>
              <mc:Fallback>
                <p:oleObj name="Equation" r:id="rId4" imgW="800100" imgH="419100" progId="Equation.DSMT4">
                  <p:embed/>
                  <p:pic>
                    <p:nvPicPr>
                      <p:cNvPr id="0" name=""/>
                      <p:cNvPicPr/>
                      <p:nvPr/>
                    </p:nvPicPr>
                    <p:blipFill>
                      <a:blip r:embed="rId5"/>
                      <a:stretch>
                        <a:fillRect/>
                      </a:stretch>
                    </p:blipFill>
                    <p:spPr>
                      <a:xfrm>
                        <a:off x="5867400" y="1866900"/>
                        <a:ext cx="1600200" cy="838200"/>
                      </a:xfrm>
                      <a:prstGeom prst="rect">
                        <a:avLst/>
                      </a:prstGeom>
                    </p:spPr>
                  </p:pic>
                </p:oleObj>
              </mc:Fallback>
            </mc:AlternateContent>
          </a:graphicData>
        </a:graphic>
      </p:graphicFrame>
      <p:sp>
        <p:nvSpPr>
          <p:cNvPr id="9" name="TextBox 8"/>
          <p:cNvSpPr txBox="1"/>
          <p:nvPr/>
        </p:nvSpPr>
        <p:spPr>
          <a:xfrm>
            <a:off x="7775059" y="1943100"/>
            <a:ext cx="1826141" cy="738664"/>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err="1" smtClean="0">
                <a:solidFill>
                  <a:srgbClr val="0000FF"/>
                </a:solidFill>
                <a:latin typeface="Lucida Grande"/>
                <a:ea typeface="Lucida Grande"/>
                <a:cs typeface="Lucida Grande"/>
              </a:rPr>
              <a:t>Λ</a:t>
            </a:r>
            <a:r>
              <a:rPr lang="en-US" sz="1400" dirty="0" smtClean="0">
                <a:solidFill>
                  <a:srgbClr val="0000FF"/>
                </a:solidFill>
                <a:latin typeface="Comic Sans MS"/>
                <a:cs typeface="Comic Sans MS"/>
              </a:rPr>
              <a:t> is energy scale </a:t>
            </a:r>
            <a:r>
              <a:rPr lang="en-US" sz="1400" dirty="0">
                <a:solidFill>
                  <a:srgbClr val="0000FF"/>
                </a:solidFill>
                <a:latin typeface="Comic Sans MS"/>
                <a:cs typeface="Comic Sans MS"/>
              </a:rPr>
              <a:t>of </a:t>
            </a:r>
            <a:endParaRPr lang="en-US" sz="1400" dirty="0" smtClean="0">
              <a:solidFill>
                <a:srgbClr val="0000FF"/>
              </a:solidFill>
              <a:latin typeface="Comic Sans MS"/>
              <a:cs typeface="Comic Sans MS"/>
            </a:endParaRPr>
          </a:p>
          <a:p>
            <a:r>
              <a:rPr lang="en-US" sz="1400" dirty="0" smtClean="0">
                <a:solidFill>
                  <a:srgbClr val="0000FF"/>
                </a:solidFill>
                <a:latin typeface="Comic Sans MS"/>
                <a:cs typeface="Comic Sans MS"/>
              </a:rPr>
              <a:t>new physics or </a:t>
            </a:r>
          </a:p>
          <a:p>
            <a:r>
              <a:rPr lang="en-US" sz="1400" dirty="0" smtClean="0">
                <a:solidFill>
                  <a:srgbClr val="0000FF"/>
                </a:solidFill>
                <a:latin typeface="Comic Sans MS"/>
                <a:cs typeface="Comic Sans MS"/>
              </a:rPr>
              <a:t>Planck mass</a:t>
            </a:r>
          </a:p>
        </p:txBody>
      </p:sp>
    </p:spTree>
    <p:extLst>
      <p:ext uri="{BB962C8B-B14F-4D97-AF65-F5344CB8AC3E}">
        <p14:creationId xmlns:p14="http://schemas.microsoft.com/office/powerpoint/2010/main" val="26562186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797061" y="1613223"/>
            <a:ext cx="3203939" cy="2768277"/>
          </a:xfrm>
          <a:prstGeom prst="rect">
            <a:avLst/>
          </a:prstGeom>
        </p:spPr>
      </p:pic>
      <p:sp>
        <p:nvSpPr>
          <p:cNvPr id="3" name="Content Placeholder 2"/>
          <p:cNvSpPr>
            <a:spLocks noGrp="1"/>
          </p:cNvSpPr>
          <p:nvPr>
            <p:ph idx="1"/>
          </p:nvPr>
        </p:nvSpPr>
        <p:spPr/>
        <p:txBody>
          <a:bodyPr/>
          <a:lstStyle/>
          <a:p>
            <a:r>
              <a:rPr lang="en-US" dirty="0" smtClean="0"/>
              <a:t>Spin-parity</a:t>
            </a:r>
          </a:p>
          <a:p>
            <a:pPr lvl="1"/>
            <a:r>
              <a:rPr lang="en-US" dirty="0" smtClean="0"/>
              <a:t>ongoing work to resolve 0</a:t>
            </a:r>
            <a:r>
              <a:rPr lang="en-US" baseline="30000" dirty="0" smtClean="0"/>
              <a:t>+</a:t>
            </a:r>
            <a:r>
              <a:rPr lang="en-US" dirty="0" smtClean="0"/>
              <a:t>, 0</a:t>
            </a:r>
            <a:r>
              <a:rPr lang="en-US" baseline="30000" dirty="0" smtClean="0"/>
              <a:t>-</a:t>
            </a:r>
            <a:r>
              <a:rPr lang="en-US" dirty="0" smtClean="0"/>
              <a:t>, 2</a:t>
            </a:r>
            <a:r>
              <a:rPr lang="en-US" baseline="30000" dirty="0" smtClean="0"/>
              <a:t>+</a:t>
            </a:r>
            <a:r>
              <a:rPr lang="en-US" dirty="0" smtClean="0"/>
              <a:t>, 2</a:t>
            </a:r>
            <a:r>
              <a:rPr lang="en-US" baseline="30000" dirty="0" smtClean="0"/>
              <a:t>-</a:t>
            </a:r>
          </a:p>
          <a:p>
            <a:pPr lvl="2"/>
            <a:endParaRPr lang="en-US" dirty="0" smtClean="0"/>
          </a:p>
          <a:p>
            <a:pPr lvl="1"/>
            <a:endParaRPr lang="en-US" baseline="30000" dirty="0"/>
          </a:p>
          <a:p>
            <a:pPr lvl="1"/>
            <a:endParaRPr lang="en-US" baseline="30000" dirty="0" smtClean="0"/>
          </a:p>
          <a:p>
            <a:pPr lvl="1"/>
            <a:endParaRPr lang="en-US" baseline="30000" dirty="0"/>
          </a:p>
          <a:p>
            <a:pPr marL="502920" lvl="1" indent="0">
              <a:buNone/>
            </a:pPr>
            <a:endParaRPr lang="en-US" baseline="30000" dirty="0" smtClean="0"/>
          </a:p>
          <a:p>
            <a:pPr lvl="1"/>
            <a:endParaRPr lang="en-US" baseline="30000" dirty="0"/>
          </a:p>
          <a:p>
            <a:pPr marL="502920" lvl="1" indent="0">
              <a:buNone/>
            </a:pPr>
            <a:endParaRPr lang="en-US" baseline="30000" dirty="0" smtClean="0"/>
          </a:p>
          <a:p>
            <a:pPr lvl="1"/>
            <a:endParaRPr lang="en-US" baseline="30000" dirty="0"/>
          </a:p>
          <a:p>
            <a:pPr marL="502920" lvl="1" indent="0">
              <a:buNone/>
            </a:pPr>
            <a:endParaRPr lang="en-US" baseline="30000" dirty="0" smtClean="0"/>
          </a:p>
          <a:p>
            <a:r>
              <a:rPr lang="en-US" dirty="0" smtClean="0"/>
              <a:t>Improved sensitivity </a:t>
            </a:r>
          </a:p>
          <a:p>
            <a:pPr lvl="1"/>
            <a:r>
              <a:rPr lang="en-US" dirty="0" smtClean="0"/>
              <a:t>final data sample for 2012 should be ~ 3 times that used here</a:t>
            </a:r>
          </a:p>
          <a:p>
            <a:r>
              <a:rPr lang="en-US" dirty="0" smtClean="0"/>
              <a:t>Significant measurements in                  and                channels</a:t>
            </a:r>
          </a:p>
          <a:p>
            <a:pPr lvl="1"/>
            <a:r>
              <a:rPr lang="en-US" dirty="0" smtClean="0"/>
              <a:t>no results yet with 2012 data</a:t>
            </a:r>
          </a:p>
          <a:p>
            <a:pPr lvl="1"/>
            <a:r>
              <a:rPr lang="en-US" dirty="0" smtClean="0"/>
              <a:t>should provide direct measurements of fermion couplings</a:t>
            </a:r>
            <a:endParaRPr lang="en-US" dirty="0"/>
          </a:p>
        </p:txBody>
      </p:sp>
      <p:sp>
        <p:nvSpPr>
          <p:cNvPr id="2" name="Title 1"/>
          <p:cNvSpPr>
            <a:spLocks noGrp="1"/>
          </p:cNvSpPr>
          <p:nvPr>
            <p:ph type="title"/>
          </p:nvPr>
        </p:nvSpPr>
        <p:spPr/>
        <p:txBody>
          <a:bodyPr/>
          <a:lstStyle/>
          <a:p>
            <a:r>
              <a:rPr lang="en-US" dirty="0" smtClean="0"/>
              <a:t>Near term prospects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48</a:t>
            </a:fld>
            <a:endParaRPr lang="en-US">
              <a:latin typeface="Times"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47385980"/>
              </p:ext>
            </p:extLst>
          </p:nvPr>
        </p:nvGraphicFramePr>
        <p:xfrm>
          <a:off x="1752600" y="2247900"/>
          <a:ext cx="2533650" cy="400050"/>
        </p:xfrm>
        <a:graphic>
          <a:graphicData uri="http://schemas.openxmlformats.org/presentationml/2006/ole">
            <mc:AlternateContent xmlns:mc="http://schemas.openxmlformats.org/markup-compatibility/2006">
              <mc:Choice xmlns:v="urn:schemas-microsoft-com:vml" Requires="v">
                <p:oleObj spid="_x0000_s40442" name="Equation" r:id="rId4" imgW="1447800" imgH="228600" progId="Equation.DSMT4">
                  <p:embed/>
                </p:oleObj>
              </mc:Choice>
              <mc:Fallback>
                <p:oleObj name="Equation" r:id="rId4" imgW="1447800" imgH="228600" progId="Equation.DSMT4">
                  <p:embed/>
                  <p:pic>
                    <p:nvPicPr>
                      <p:cNvPr id="0" name=""/>
                      <p:cNvPicPr/>
                      <p:nvPr/>
                    </p:nvPicPr>
                    <p:blipFill>
                      <a:blip r:embed="rId5"/>
                      <a:stretch>
                        <a:fillRect/>
                      </a:stretch>
                    </p:blipFill>
                    <p:spPr>
                      <a:xfrm>
                        <a:off x="1752600" y="2247900"/>
                        <a:ext cx="2533650" cy="40005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73971369"/>
              </p:ext>
            </p:extLst>
          </p:nvPr>
        </p:nvGraphicFramePr>
        <p:xfrm>
          <a:off x="4516780" y="4824444"/>
          <a:ext cx="1371600" cy="457200"/>
        </p:xfrm>
        <a:graphic>
          <a:graphicData uri="http://schemas.openxmlformats.org/presentationml/2006/ole">
            <mc:AlternateContent xmlns:mc="http://schemas.openxmlformats.org/markup-compatibility/2006">
              <mc:Choice xmlns:v="urn:schemas-microsoft-com:vml" Requires="v">
                <p:oleObj spid="_x0000_s40443" name="Equation" r:id="rId6" imgW="685800" imgH="228600" progId="Equation.DSMT4">
                  <p:embed/>
                </p:oleObj>
              </mc:Choice>
              <mc:Fallback>
                <p:oleObj name="Equation" r:id="rId6" imgW="685800" imgH="228600" progId="Equation.DSMT4">
                  <p:embed/>
                  <p:pic>
                    <p:nvPicPr>
                      <p:cNvPr id="0" name=""/>
                      <p:cNvPicPr/>
                      <p:nvPr/>
                    </p:nvPicPr>
                    <p:blipFill>
                      <a:blip r:embed="rId7"/>
                      <a:stretch>
                        <a:fillRect/>
                      </a:stretch>
                    </p:blipFill>
                    <p:spPr>
                      <a:xfrm>
                        <a:off x="4516780" y="4824444"/>
                        <a:ext cx="1371600" cy="4572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477540355"/>
              </p:ext>
            </p:extLst>
          </p:nvPr>
        </p:nvGraphicFramePr>
        <p:xfrm>
          <a:off x="6369880" y="4824444"/>
          <a:ext cx="1173920" cy="469568"/>
        </p:xfrm>
        <a:graphic>
          <a:graphicData uri="http://schemas.openxmlformats.org/presentationml/2006/ole">
            <mc:AlternateContent xmlns:mc="http://schemas.openxmlformats.org/markup-compatibility/2006">
              <mc:Choice xmlns:v="urn:schemas-microsoft-com:vml" Requires="v">
                <p:oleObj spid="_x0000_s40444" name="Equation" r:id="rId8" imgW="571500" imgH="228600" progId="Equation.DSMT4">
                  <p:embed/>
                </p:oleObj>
              </mc:Choice>
              <mc:Fallback>
                <p:oleObj name="Equation" r:id="rId8" imgW="571500" imgH="228600" progId="Equation.DSMT4">
                  <p:embed/>
                  <p:pic>
                    <p:nvPicPr>
                      <p:cNvPr id="0" name=""/>
                      <p:cNvPicPr/>
                      <p:nvPr/>
                    </p:nvPicPr>
                    <p:blipFill>
                      <a:blip r:embed="rId9"/>
                      <a:stretch>
                        <a:fillRect/>
                      </a:stretch>
                    </p:blipFill>
                    <p:spPr>
                      <a:xfrm>
                        <a:off x="6369880" y="4824444"/>
                        <a:ext cx="1173920" cy="469568"/>
                      </a:xfrm>
                      <a:prstGeom prst="rect">
                        <a:avLst/>
                      </a:prstGeom>
                    </p:spPr>
                  </p:pic>
                </p:oleObj>
              </mc:Fallback>
            </mc:AlternateContent>
          </a:graphicData>
        </a:graphic>
      </p:graphicFrame>
      <p:sp>
        <p:nvSpPr>
          <p:cNvPr id="11" name="Oval 10"/>
          <p:cNvSpPr/>
          <p:nvPr/>
        </p:nvSpPr>
        <p:spPr bwMode="auto">
          <a:xfrm>
            <a:off x="6477000" y="2369328"/>
            <a:ext cx="457200" cy="4572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
        <p:nvSpPr>
          <p:cNvPr id="14" name="Oval 13"/>
          <p:cNvSpPr/>
          <p:nvPr/>
        </p:nvSpPr>
        <p:spPr bwMode="auto">
          <a:xfrm>
            <a:off x="5609058" y="2933700"/>
            <a:ext cx="457200" cy="457200"/>
          </a:xfrm>
          <a:prstGeom prst="ellipse">
            <a:avLst/>
          </a:prstGeom>
          <a:noFill/>
          <a:ln w="254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charset="0"/>
              <a:ea typeface="ＭＳ Ｐゴシック" charset="0"/>
            </a:endParaRPr>
          </a:p>
        </p:txBody>
      </p:sp>
    </p:spTree>
    <p:extLst>
      <p:ext uri="{BB962C8B-B14F-4D97-AF65-F5344CB8AC3E}">
        <p14:creationId xmlns:p14="http://schemas.microsoft.com/office/powerpoint/2010/main" val="331810602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Longer term prospects</a:t>
            </a:r>
          </a:p>
        </p:txBody>
      </p:sp>
      <p:sp>
        <p:nvSpPr>
          <p:cNvPr id="3" name="Content Placeholder 2"/>
          <p:cNvSpPr>
            <a:spLocks noGrp="1"/>
          </p:cNvSpPr>
          <p:nvPr>
            <p:ph idx="1"/>
          </p:nvPr>
        </p:nvSpPr>
        <p:spPr>
          <a:xfrm>
            <a:off x="502920" y="675976"/>
            <a:ext cx="9136380" cy="6324600"/>
          </a:xfrm>
        </p:spPr>
        <p:txBody>
          <a:bodyPr/>
          <a:lstStyle/>
          <a:p>
            <a:r>
              <a:rPr lang="en-US" dirty="0" smtClean="0"/>
              <a:t>data sample of ~25 fb</a:t>
            </a:r>
            <a:r>
              <a:rPr lang="en-US" baseline="30000" dirty="0" smtClean="0"/>
              <a:t>-1</a:t>
            </a:r>
            <a:r>
              <a:rPr lang="en-US" dirty="0" smtClean="0"/>
              <a:t> expected by end of year</a:t>
            </a:r>
          </a:p>
          <a:p>
            <a:r>
              <a:rPr lang="en-US" dirty="0" smtClean="0"/>
              <a:t>operation to resume in 2015 at CM energy of 13 </a:t>
            </a:r>
            <a:r>
              <a:rPr lang="en-US" dirty="0" err="1" smtClean="0"/>
              <a:t>TeV</a:t>
            </a:r>
            <a:r>
              <a:rPr lang="en-US" dirty="0" smtClean="0"/>
              <a:t> (vs. current value of 8 </a:t>
            </a:r>
            <a:r>
              <a:rPr lang="en-US" dirty="0" err="1" smtClean="0"/>
              <a:t>TeV</a:t>
            </a:r>
            <a:r>
              <a:rPr lang="en-US" dirty="0" smtClean="0"/>
              <a:t>)</a:t>
            </a:r>
          </a:p>
          <a:p>
            <a:pPr lvl="1"/>
            <a:r>
              <a:rPr lang="en-US" dirty="0" smtClean="0"/>
              <a:t>~ 3 times larger cross section for Higgs production</a:t>
            </a:r>
          </a:p>
          <a:p>
            <a:pPr lvl="2"/>
            <a:r>
              <a:rPr lang="en-US" dirty="0" smtClean="0"/>
              <a:t>~1.5 times better S/B</a:t>
            </a:r>
          </a:p>
          <a:p>
            <a:pPr lvl="1"/>
            <a:r>
              <a:rPr lang="en-US" dirty="0" smtClean="0"/>
              <a:t>greater reach for solving naturalness problem</a:t>
            </a:r>
          </a:p>
          <a:p>
            <a:pPr lvl="2"/>
            <a:r>
              <a:rPr lang="en-US" dirty="0" smtClean="0"/>
              <a:t>present reach to ~1 </a:t>
            </a:r>
            <a:r>
              <a:rPr lang="en-US" dirty="0" err="1" smtClean="0"/>
              <a:t>TeV</a:t>
            </a:r>
            <a:r>
              <a:rPr lang="en-US" dirty="0" smtClean="0"/>
              <a:t> mass scale</a:t>
            </a:r>
          </a:p>
          <a:p>
            <a:pPr lvl="1"/>
            <a:r>
              <a:rPr lang="en-US" dirty="0" smtClean="0"/>
              <a:t>luminosity target is 300 fb</a:t>
            </a:r>
            <a:r>
              <a:rPr lang="en-US" baseline="30000" dirty="0" smtClean="0"/>
              <a:t>-1</a:t>
            </a:r>
            <a:r>
              <a:rPr lang="en-US" dirty="0" smtClean="0"/>
              <a:t> by ~ 2020</a:t>
            </a:r>
          </a:p>
          <a:p>
            <a:r>
              <a:rPr lang="en-US" dirty="0" smtClean="0"/>
              <a:t>studies have been done for a high luminosity phase with 3000 fb</a:t>
            </a:r>
            <a:r>
              <a:rPr lang="en-US" baseline="30000" dirty="0" smtClean="0"/>
              <a:t>-1</a:t>
            </a:r>
            <a:endParaRPr lang="en-US" baseline="30000"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49</a:t>
            </a:fld>
            <a:endParaRPr lang="en-US">
              <a:latin typeface="Times" charset="0"/>
            </a:endParaRPr>
          </a:p>
        </p:txBody>
      </p:sp>
      <p:pic>
        <p:nvPicPr>
          <p:cNvPr id="7" name="Picture 6"/>
          <p:cNvPicPr>
            <a:picLocks noChangeAspect="1"/>
          </p:cNvPicPr>
          <p:nvPr/>
        </p:nvPicPr>
        <p:blipFill>
          <a:blip r:embed="rId2"/>
          <a:stretch>
            <a:fillRect/>
          </a:stretch>
        </p:blipFill>
        <p:spPr>
          <a:xfrm>
            <a:off x="1265570" y="3985161"/>
            <a:ext cx="4297030" cy="3103026"/>
          </a:xfrm>
          <a:prstGeom prst="rect">
            <a:avLst/>
          </a:prstGeom>
        </p:spPr>
      </p:pic>
    </p:spTree>
    <p:extLst>
      <p:ext uri="{BB962C8B-B14F-4D97-AF65-F5344CB8AC3E}">
        <p14:creationId xmlns:p14="http://schemas.microsoft.com/office/powerpoint/2010/main" val="2602565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502920" y="723900"/>
            <a:ext cx="9098280" cy="6324600"/>
          </a:xfrm>
        </p:spPr>
        <p:txBody>
          <a:bodyPr/>
          <a:lstStyle/>
          <a:p>
            <a:r>
              <a:rPr lang="en-US" dirty="0" smtClean="0"/>
              <a:t>Further experimental milestones</a:t>
            </a:r>
          </a:p>
          <a:p>
            <a:pPr lvl="1"/>
            <a:r>
              <a:rPr lang="en-US" dirty="0" smtClean="0"/>
              <a:t>discovery of the top quark (1994)</a:t>
            </a:r>
          </a:p>
          <a:p>
            <a:pPr lvl="1"/>
            <a:r>
              <a:rPr lang="en-US" dirty="0" smtClean="0"/>
              <a:t>high precision electroweak measurements (uncertainties often </a:t>
            </a:r>
            <a:r>
              <a:rPr lang="en-US" dirty="0"/>
              <a:t>&lt; 1%</a:t>
            </a:r>
            <a:r>
              <a:rPr lang="en-US" dirty="0" smtClean="0"/>
              <a:t>)</a:t>
            </a:r>
          </a:p>
          <a:p>
            <a:pPr lvl="2"/>
            <a:r>
              <a:rPr lang="en-US" dirty="0" smtClean="0"/>
              <a:t>depend on top quark and Higgs boson masses through virtual effects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a:t>
            </a:fld>
            <a:endParaRPr lang="en-US">
              <a:latin typeface="Times" charset="0"/>
            </a:endParaRPr>
          </a:p>
        </p:txBody>
      </p:sp>
      <p:grpSp>
        <p:nvGrpSpPr>
          <p:cNvPr id="11" name="Group 10"/>
          <p:cNvGrpSpPr/>
          <p:nvPr/>
        </p:nvGrpSpPr>
        <p:grpSpPr>
          <a:xfrm>
            <a:off x="228600" y="2273970"/>
            <a:ext cx="1905000" cy="4787900"/>
            <a:chOff x="533400" y="2247900"/>
            <a:chExt cx="1905000" cy="4787900"/>
          </a:xfrm>
        </p:grpSpPr>
        <p:pic>
          <p:nvPicPr>
            <p:cNvPr id="9" name="Picture 8"/>
            <p:cNvPicPr>
              <a:picLocks noChangeAspect="1"/>
            </p:cNvPicPr>
            <p:nvPr/>
          </p:nvPicPr>
          <p:blipFill>
            <a:blip r:embed="rId3"/>
            <a:stretch>
              <a:fillRect/>
            </a:stretch>
          </p:blipFill>
          <p:spPr>
            <a:xfrm>
              <a:off x="533400" y="2247900"/>
              <a:ext cx="1905000" cy="2438400"/>
            </a:xfrm>
            <a:prstGeom prst="rect">
              <a:avLst/>
            </a:prstGeom>
          </p:spPr>
        </p:pic>
        <p:pic>
          <p:nvPicPr>
            <p:cNvPr id="10" name="Picture 9"/>
            <p:cNvPicPr>
              <a:picLocks noChangeAspect="1"/>
            </p:cNvPicPr>
            <p:nvPr/>
          </p:nvPicPr>
          <p:blipFill>
            <a:blip r:embed="rId4"/>
            <a:stretch>
              <a:fillRect/>
            </a:stretch>
          </p:blipFill>
          <p:spPr>
            <a:xfrm>
              <a:off x="558800" y="4686300"/>
              <a:ext cx="1879600" cy="2349500"/>
            </a:xfrm>
            <a:prstGeom prst="rect">
              <a:avLst/>
            </a:prstGeom>
          </p:spPr>
        </p:pic>
      </p:grpSp>
      <p:sp>
        <p:nvSpPr>
          <p:cNvPr id="16" name="TextBox 15"/>
          <p:cNvSpPr txBox="1"/>
          <p:nvPr/>
        </p:nvSpPr>
        <p:spPr>
          <a:xfrm>
            <a:off x="8991600" y="2400300"/>
            <a:ext cx="685800" cy="1169551"/>
          </a:xfrm>
          <a:prstGeom prst="rect">
            <a:avLst/>
          </a:prstGeom>
          <a:solidFill>
            <a:srgbClr val="FFCC66"/>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dirty="0" smtClean="0">
                <a:solidFill>
                  <a:srgbClr val="0000FF"/>
                </a:solidFill>
                <a:latin typeface="Comic Sans MS"/>
                <a:cs typeface="Comic Sans MS"/>
              </a:rPr>
              <a:t>Top quark mass vs. year</a:t>
            </a:r>
          </a:p>
        </p:txBody>
      </p:sp>
      <p:grpSp>
        <p:nvGrpSpPr>
          <p:cNvPr id="8" name="Group 7"/>
          <p:cNvGrpSpPr/>
          <p:nvPr/>
        </p:nvGrpSpPr>
        <p:grpSpPr>
          <a:xfrm>
            <a:off x="2279732" y="2275214"/>
            <a:ext cx="3892468" cy="4697086"/>
            <a:chOff x="2279732" y="2275214"/>
            <a:chExt cx="3892468" cy="4697086"/>
          </a:xfrm>
        </p:grpSpPr>
        <p:pic>
          <p:nvPicPr>
            <p:cNvPr id="7" name="Picture 6"/>
            <p:cNvPicPr>
              <a:picLocks noChangeAspect="1"/>
            </p:cNvPicPr>
            <p:nvPr/>
          </p:nvPicPr>
          <p:blipFill>
            <a:blip r:embed="rId5"/>
            <a:stretch>
              <a:fillRect/>
            </a:stretch>
          </p:blipFill>
          <p:spPr>
            <a:xfrm>
              <a:off x="2279732" y="2275214"/>
              <a:ext cx="3892468" cy="4548218"/>
            </a:xfrm>
            <a:prstGeom prst="rect">
              <a:avLst/>
            </a:prstGeom>
            <a:ln w="19050">
              <a:solidFill>
                <a:srgbClr val="3333CC"/>
              </a:solidFill>
            </a:ln>
          </p:spPr>
        </p:pic>
        <p:sp>
          <p:nvSpPr>
            <p:cNvPr id="15" name="TextBox 14"/>
            <p:cNvSpPr txBox="1"/>
            <p:nvPr/>
          </p:nvSpPr>
          <p:spPr>
            <a:xfrm>
              <a:off x="2514600" y="6664523"/>
              <a:ext cx="2286000" cy="307777"/>
            </a:xfrm>
            <a:prstGeom prst="rect">
              <a:avLst/>
            </a:prstGeom>
            <a:solidFill>
              <a:srgbClr val="FFFF00"/>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dirty="0" smtClean="0">
                  <a:solidFill>
                    <a:srgbClr val="0000FF"/>
                  </a:solidFill>
                  <a:latin typeface="Comic Sans MS"/>
                  <a:cs typeface="Comic Sans MS"/>
                </a:rPr>
                <a:t>Electroweak Observables</a:t>
              </a:r>
            </a:p>
          </p:txBody>
        </p:sp>
      </p:grpSp>
      <p:pic>
        <p:nvPicPr>
          <p:cNvPr id="19" name="Picture 18"/>
          <p:cNvPicPr>
            <a:picLocks noChangeAspect="1"/>
          </p:cNvPicPr>
          <p:nvPr/>
        </p:nvPicPr>
        <p:blipFill>
          <a:blip r:embed="rId6"/>
          <a:stretch>
            <a:fillRect/>
          </a:stretch>
        </p:blipFill>
        <p:spPr>
          <a:xfrm>
            <a:off x="6248400" y="4584700"/>
            <a:ext cx="3810000" cy="2540000"/>
          </a:xfrm>
          <a:prstGeom prst="rect">
            <a:avLst/>
          </a:prstGeom>
        </p:spPr>
      </p:pic>
      <p:sp>
        <p:nvSpPr>
          <p:cNvPr id="17" name="TextBox 16"/>
          <p:cNvSpPr txBox="1"/>
          <p:nvPr/>
        </p:nvSpPr>
        <p:spPr>
          <a:xfrm>
            <a:off x="8991600" y="4000500"/>
            <a:ext cx="762000" cy="1169551"/>
          </a:xfrm>
          <a:prstGeom prst="rect">
            <a:avLst/>
          </a:prstGeom>
          <a:solidFill>
            <a:srgbClr val="F58E77"/>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dirty="0" smtClean="0">
                <a:solidFill>
                  <a:srgbClr val="0000FF"/>
                </a:solidFill>
                <a:latin typeface="Comic Sans MS"/>
                <a:cs typeface="Comic Sans MS"/>
              </a:rPr>
              <a:t>Fit quality </a:t>
            </a:r>
            <a:r>
              <a:rPr lang="en-US" sz="1400" dirty="0" err="1" smtClean="0">
                <a:solidFill>
                  <a:srgbClr val="0000FF"/>
                </a:solidFill>
                <a:latin typeface="Comic Sans MS"/>
                <a:cs typeface="Comic Sans MS"/>
              </a:rPr>
              <a:t>vs</a:t>
            </a:r>
            <a:r>
              <a:rPr lang="en-US" sz="1400" dirty="0" smtClean="0">
                <a:solidFill>
                  <a:srgbClr val="0000FF"/>
                </a:solidFill>
                <a:latin typeface="Comic Sans MS"/>
                <a:cs typeface="Comic Sans MS"/>
              </a:rPr>
              <a:t> Higgs mass</a:t>
            </a:r>
          </a:p>
        </p:txBody>
      </p:sp>
      <p:pic>
        <p:nvPicPr>
          <p:cNvPr id="12" name="Picture 11"/>
          <p:cNvPicPr>
            <a:picLocks noChangeAspect="1"/>
          </p:cNvPicPr>
          <p:nvPr/>
        </p:nvPicPr>
        <p:blipFill>
          <a:blip r:embed="rId7"/>
          <a:stretch>
            <a:fillRect/>
          </a:stretch>
        </p:blipFill>
        <p:spPr>
          <a:xfrm>
            <a:off x="6269447" y="2261557"/>
            <a:ext cx="2604982" cy="2362200"/>
          </a:xfrm>
          <a:prstGeom prst="rect">
            <a:avLst/>
          </a:prstGeom>
          <a:ln w="12700">
            <a:noFill/>
          </a:ln>
        </p:spPr>
      </p:pic>
    </p:spTree>
    <p:extLst>
      <p:ext uri="{BB962C8B-B14F-4D97-AF65-F5344CB8AC3E}">
        <p14:creationId xmlns:p14="http://schemas.microsoft.com/office/powerpoint/2010/main" val="27642008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Longer term prospects</a:t>
            </a:r>
            <a:endParaRPr lang="en-US" dirty="0"/>
          </a:p>
        </p:txBody>
      </p:sp>
      <p:sp>
        <p:nvSpPr>
          <p:cNvPr id="3" name="Content Placeholder 2"/>
          <p:cNvSpPr>
            <a:spLocks noGrp="1"/>
          </p:cNvSpPr>
          <p:nvPr>
            <p:ph idx="1"/>
          </p:nvPr>
        </p:nvSpPr>
        <p:spPr>
          <a:xfrm>
            <a:off x="502920" y="1005840"/>
            <a:ext cx="9136380" cy="6042660"/>
          </a:xfrm>
        </p:spPr>
        <p:txBody>
          <a:bodyPr/>
          <a:lstStyle/>
          <a:p>
            <a:r>
              <a:rPr lang="en-US" dirty="0" smtClean="0"/>
              <a:t>Higgs self coupling (</a:t>
            </a:r>
            <a:r>
              <a:rPr lang="en-US" dirty="0" err="1" smtClean="0"/>
              <a:t>hhh</a:t>
            </a:r>
            <a:r>
              <a:rPr lang="en-US" dirty="0" smtClean="0"/>
              <a:t> vertex below)</a:t>
            </a:r>
          </a:p>
          <a:p>
            <a:pPr lvl="1"/>
            <a:endParaRPr lang="en-US" dirty="0" smtClean="0"/>
          </a:p>
          <a:p>
            <a:pPr lvl="1"/>
            <a:endParaRPr lang="en-US" dirty="0"/>
          </a:p>
          <a:p>
            <a:pPr lvl="1"/>
            <a:endParaRPr lang="en-US" dirty="0" smtClean="0"/>
          </a:p>
          <a:p>
            <a:pPr lvl="1"/>
            <a:endParaRPr lang="en-US" dirty="0" smtClean="0"/>
          </a:p>
          <a:p>
            <a:endParaRPr lang="en-US" dirty="0" smtClean="0"/>
          </a:p>
          <a:p>
            <a:endParaRPr lang="en-US" dirty="0"/>
          </a:p>
          <a:p>
            <a:pPr lvl="1"/>
            <a:r>
              <a:rPr lang="en-US" dirty="0" smtClean="0"/>
              <a:t>requires very high sensitivity at LHC</a:t>
            </a:r>
          </a:p>
          <a:p>
            <a:pPr lvl="2"/>
            <a:r>
              <a:rPr lang="en-US" dirty="0" smtClean="0"/>
              <a:t>3000 fb</a:t>
            </a:r>
            <a:r>
              <a:rPr lang="en-US" baseline="30000" dirty="0" smtClean="0"/>
              <a:t>-1</a:t>
            </a:r>
            <a:r>
              <a:rPr lang="en-US" dirty="0" smtClean="0"/>
              <a:t> gives 3σ measurement from each experiment in           channel</a:t>
            </a:r>
            <a:endParaRPr lang="en-US" dirty="0"/>
          </a:p>
          <a:p>
            <a:r>
              <a:rPr lang="en-US" dirty="0" smtClean="0"/>
              <a:t>WW scattering and unitarity</a:t>
            </a:r>
          </a:p>
          <a:p>
            <a:pPr lvl="1"/>
            <a:r>
              <a:rPr lang="en-US" dirty="0" smtClean="0"/>
              <a:t>solved in a natural way by the Higgs</a:t>
            </a:r>
          </a:p>
          <a:p>
            <a:pPr lvl="1"/>
            <a:r>
              <a:rPr lang="en-US" dirty="0" smtClean="0"/>
              <a:t>alternative solution may involve ZZ resonances at </a:t>
            </a:r>
            <a:r>
              <a:rPr lang="en-US" dirty="0" err="1" smtClean="0"/>
              <a:t>TeV</a:t>
            </a:r>
            <a:r>
              <a:rPr lang="en-US" dirty="0" smtClean="0"/>
              <a:t> scale</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50</a:t>
            </a:fld>
            <a:endParaRPr lang="en-US">
              <a:latin typeface="Times" charset="0"/>
            </a:endParaRPr>
          </a:p>
        </p:txBody>
      </p:sp>
      <p:pic>
        <p:nvPicPr>
          <p:cNvPr id="8" name="Picture 7"/>
          <p:cNvPicPr>
            <a:picLocks noChangeAspect="1"/>
          </p:cNvPicPr>
          <p:nvPr/>
        </p:nvPicPr>
        <p:blipFill>
          <a:blip r:embed="rId4"/>
          <a:stretch>
            <a:fillRect/>
          </a:stretch>
        </p:blipFill>
        <p:spPr>
          <a:xfrm>
            <a:off x="2743200" y="1663700"/>
            <a:ext cx="4495800" cy="157480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2336878755"/>
              </p:ext>
            </p:extLst>
          </p:nvPr>
        </p:nvGraphicFramePr>
        <p:xfrm>
          <a:off x="7696200" y="4018082"/>
          <a:ext cx="685800" cy="398206"/>
        </p:xfrm>
        <a:graphic>
          <a:graphicData uri="http://schemas.openxmlformats.org/presentationml/2006/ole">
            <mc:AlternateContent xmlns:mc="http://schemas.openxmlformats.org/markup-compatibility/2006">
              <mc:Choice xmlns:v="urn:schemas-microsoft-com:vml" Requires="v">
                <p:oleObj spid="_x0000_s44175" name="Equation" r:id="rId5" imgW="393700" imgH="228600" progId="Equation.DSMT4">
                  <p:embed/>
                </p:oleObj>
              </mc:Choice>
              <mc:Fallback>
                <p:oleObj name="Equation" r:id="rId5" imgW="393700" imgH="228600" progId="Equation.DSMT4">
                  <p:embed/>
                  <p:pic>
                    <p:nvPicPr>
                      <p:cNvPr id="0" name=""/>
                      <p:cNvPicPr/>
                      <p:nvPr/>
                    </p:nvPicPr>
                    <p:blipFill>
                      <a:blip r:embed="rId6"/>
                      <a:stretch>
                        <a:fillRect/>
                      </a:stretch>
                    </p:blipFill>
                    <p:spPr>
                      <a:xfrm>
                        <a:off x="7696200" y="4018082"/>
                        <a:ext cx="685800" cy="398206"/>
                      </a:xfrm>
                      <a:prstGeom prst="rect">
                        <a:avLst/>
                      </a:prstGeom>
                    </p:spPr>
                  </p:pic>
                </p:oleObj>
              </mc:Fallback>
            </mc:AlternateContent>
          </a:graphicData>
        </a:graphic>
      </p:graphicFrame>
      <p:sp>
        <p:nvSpPr>
          <p:cNvPr id="10" name="TextBox 9"/>
          <p:cNvSpPr txBox="1"/>
          <p:nvPr/>
        </p:nvSpPr>
        <p:spPr>
          <a:xfrm>
            <a:off x="5791200" y="3238500"/>
            <a:ext cx="689787"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Signal</a:t>
            </a:r>
          </a:p>
        </p:txBody>
      </p:sp>
      <p:sp>
        <p:nvSpPr>
          <p:cNvPr id="11" name="TextBox 10"/>
          <p:cNvSpPr txBox="1"/>
          <p:nvPr/>
        </p:nvSpPr>
        <p:spPr>
          <a:xfrm>
            <a:off x="3271943" y="3235523"/>
            <a:ext cx="1484288"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SM Background</a:t>
            </a:r>
          </a:p>
        </p:txBody>
      </p:sp>
      <p:pic>
        <p:nvPicPr>
          <p:cNvPr id="12" name="Picture 11"/>
          <p:cNvPicPr>
            <a:picLocks noChangeAspect="1"/>
          </p:cNvPicPr>
          <p:nvPr/>
        </p:nvPicPr>
        <p:blipFill>
          <a:blip r:embed="rId7"/>
          <a:stretch>
            <a:fillRect/>
          </a:stretch>
        </p:blipFill>
        <p:spPr>
          <a:xfrm>
            <a:off x="1828800" y="5600700"/>
            <a:ext cx="5130800" cy="1435100"/>
          </a:xfrm>
          <a:prstGeom prst="rect">
            <a:avLst/>
          </a:prstGeom>
        </p:spPr>
      </p:pic>
    </p:spTree>
    <p:extLst>
      <p:ext uri="{BB962C8B-B14F-4D97-AF65-F5344CB8AC3E}">
        <p14:creationId xmlns:p14="http://schemas.microsoft.com/office/powerpoint/2010/main" val="45692903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New state at 126 GeV looks like the Higgs boson</a:t>
            </a:r>
          </a:p>
          <a:p>
            <a:pPr lvl="1"/>
            <a:r>
              <a:rPr lang="en-US" dirty="0" smtClean="0"/>
              <a:t>excellent prospects for much more precise information on its properties</a:t>
            </a:r>
          </a:p>
          <a:p>
            <a:r>
              <a:rPr lang="en-US" dirty="0" smtClean="0"/>
              <a:t>No evidence yet for a mechanism which keeps the mass this low</a:t>
            </a:r>
          </a:p>
          <a:p>
            <a:pPr lvl="1"/>
            <a:r>
              <a:rPr lang="en-US" dirty="0" smtClean="0"/>
              <a:t>higher collider energy will facilitate the search</a:t>
            </a:r>
          </a:p>
          <a:p>
            <a:r>
              <a:rPr lang="en-US" dirty="0" smtClean="0"/>
              <a:t>Detector and collider working very well, with improvements planned in the near future</a:t>
            </a:r>
          </a:p>
          <a:p>
            <a:r>
              <a:rPr lang="en-US" dirty="0" smtClean="0">
                <a:solidFill>
                  <a:srgbClr val="FF0000"/>
                </a:solidFill>
              </a:rPr>
              <a:t>stay tuned for further developments</a:t>
            </a: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51</a:t>
            </a:fld>
            <a:endParaRPr lang="en-US">
              <a:latin typeface="Times" charset="0"/>
            </a:endParaRPr>
          </a:p>
        </p:txBody>
      </p:sp>
    </p:spTree>
    <p:extLst>
      <p:ext uri="{BB962C8B-B14F-4D97-AF65-F5344CB8AC3E}">
        <p14:creationId xmlns:p14="http://schemas.microsoft.com/office/powerpoint/2010/main" val="22626870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52</a:t>
            </a:fld>
            <a:endParaRPr lang="en-US">
              <a:latin typeface="Times" charset="0"/>
            </a:endParaRPr>
          </a:p>
        </p:txBody>
      </p:sp>
      <p:sp>
        <p:nvSpPr>
          <p:cNvPr id="7" name="TextBox 6"/>
          <p:cNvSpPr txBox="1"/>
          <p:nvPr/>
        </p:nvSpPr>
        <p:spPr>
          <a:xfrm>
            <a:off x="2895600" y="2705100"/>
            <a:ext cx="4289981" cy="1015663"/>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6000" dirty="0"/>
              <a:t>Extra Slides</a:t>
            </a:r>
            <a:endParaRPr lang="en-US" sz="6000" dirty="0" smtClean="0">
              <a:solidFill>
                <a:srgbClr val="0000FF"/>
              </a:solidFill>
              <a:latin typeface="Comic Sans MS"/>
              <a:cs typeface="Comic Sans MS"/>
            </a:endParaRPr>
          </a:p>
        </p:txBody>
      </p:sp>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269847274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t>
            </a:r>
            <a:r>
              <a:rPr lang="en-US" sz="3200" baseline="30000" dirty="0" err="1" smtClean="0"/>
              <a:t>.</a:t>
            </a:r>
            <a:r>
              <a:rPr lang="en-US" dirty="0" err="1" smtClean="0"/>
              <a:t>σ</a:t>
            </a:r>
            <a:r>
              <a:rPr lang="en-US" dirty="0" smtClean="0"/>
              <a:t> for Higgs production</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53</a:t>
            </a:fld>
            <a:endParaRPr lang="en-US">
              <a:latin typeface="Times" charset="0"/>
            </a:endParaRPr>
          </a:p>
        </p:txBody>
      </p:sp>
      <p:pic>
        <p:nvPicPr>
          <p:cNvPr id="7" name="Picture 6" descr="XSBR_8TeV_SM_LM-1.eps"/>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28700"/>
            <a:ext cx="5676410" cy="5476191"/>
          </a:xfrm>
          <a:prstGeom prst="rect">
            <a:avLst/>
          </a:prstGeom>
          <a:ln>
            <a:solidFill>
              <a:srgbClr val="000090"/>
            </a:solidFill>
          </a:ln>
        </p:spPr>
      </p:pic>
      <p:sp>
        <p:nvSpPr>
          <p:cNvPr id="8" name="Rectangle 7"/>
          <p:cNvSpPr/>
          <p:nvPr/>
        </p:nvSpPr>
        <p:spPr bwMode="auto">
          <a:xfrm>
            <a:off x="2667000" y="1310980"/>
            <a:ext cx="303881" cy="4304980"/>
          </a:xfrm>
          <a:prstGeom prst="rect">
            <a:avLst/>
          </a:prstGeom>
          <a:solidFill>
            <a:srgbClr val="FF0000">
              <a:alpha val="3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endParaRPr>
          </a:p>
        </p:txBody>
      </p:sp>
    </p:spTree>
    <p:extLst>
      <p:ext uri="{BB962C8B-B14F-4D97-AF65-F5344CB8AC3E}">
        <p14:creationId xmlns:p14="http://schemas.microsoft.com/office/powerpoint/2010/main" val="130468256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likelihood ratio</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54</a:t>
            </a:fld>
            <a:endParaRPr lang="en-US">
              <a:latin typeface="Times"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815290738"/>
              </p:ext>
            </p:extLst>
          </p:nvPr>
        </p:nvGraphicFramePr>
        <p:xfrm>
          <a:off x="1676400" y="2095500"/>
          <a:ext cx="3371850" cy="2430462"/>
        </p:xfrm>
        <a:graphic>
          <a:graphicData uri="http://schemas.openxmlformats.org/presentationml/2006/ole">
            <mc:AlternateContent xmlns:mc="http://schemas.openxmlformats.org/markup-compatibility/2006">
              <mc:Choice xmlns:v="urn:schemas-microsoft-com:vml" Requires="v">
                <p:oleObj spid="_x0000_s46429" name="Equation" r:id="rId3" imgW="1409700" imgH="1016000" progId="Equation.DSMT4">
                  <p:embed/>
                </p:oleObj>
              </mc:Choice>
              <mc:Fallback>
                <p:oleObj name="Equation" r:id="rId3" imgW="1409700" imgH="1016000" progId="Equation.DSMT4">
                  <p:embed/>
                  <p:pic>
                    <p:nvPicPr>
                      <p:cNvPr id="0" name=""/>
                      <p:cNvPicPr/>
                      <p:nvPr/>
                    </p:nvPicPr>
                    <p:blipFill>
                      <a:blip r:embed="rId4"/>
                      <a:stretch>
                        <a:fillRect/>
                      </a:stretch>
                    </p:blipFill>
                    <p:spPr>
                      <a:xfrm>
                        <a:off x="1676400" y="2095500"/>
                        <a:ext cx="3371850" cy="243046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64500145"/>
              </p:ext>
            </p:extLst>
          </p:nvPr>
        </p:nvGraphicFramePr>
        <p:xfrm>
          <a:off x="1219200" y="1028700"/>
          <a:ext cx="3987800" cy="990600"/>
        </p:xfrm>
        <a:graphic>
          <a:graphicData uri="http://schemas.openxmlformats.org/presentationml/2006/ole">
            <mc:AlternateContent xmlns:mc="http://schemas.openxmlformats.org/markup-compatibility/2006">
              <mc:Choice xmlns:v="urn:schemas-microsoft-com:vml" Requires="v">
                <p:oleObj spid="_x0000_s46430" name="Equation" r:id="rId5" imgW="1993900" imgH="495300" progId="Equation.DSMT4">
                  <p:embed/>
                </p:oleObj>
              </mc:Choice>
              <mc:Fallback>
                <p:oleObj name="Equation" r:id="rId5" imgW="1993900" imgH="495300" progId="Equation.DSMT4">
                  <p:embed/>
                  <p:pic>
                    <p:nvPicPr>
                      <p:cNvPr id="0" name=""/>
                      <p:cNvPicPr/>
                      <p:nvPr/>
                    </p:nvPicPr>
                    <p:blipFill>
                      <a:blip r:embed="rId6"/>
                      <a:stretch>
                        <a:fillRect/>
                      </a:stretch>
                    </p:blipFill>
                    <p:spPr>
                      <a:xfrm>
                        <a:off x="1219200" y="1028700"/>
                        <a:ext cx="3987800" cy="990600"/>
                      </a:xfrm>
                      <a:prstGeom prst="rect">
                        <a:avLst/>
                      </a:prstGeom>
                    </p:spPr>
                  </p:pic>
                </p:oleObj>
              </mc:Fallback>
            </mc:AlternateContent>
          </a:graphicData>
        </a:graphic>
      </p:graphicFrame>
      <p:sp>
        <p:nvSpPr>
          <p:cNvPr id="9" name="TextBox 8"/>
          <p:cNvSpPr txBox="1"/>
          <p:nvPr/>
        </p:nvSpPr>
        <p:spPr>
          <a:xfrm>
            <a:off x="5410200" y="2791480"/>
            <a:ext cx="3743307" cy="523220"/>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Distributed like a Chi-squared distribution </a:t>
            </a:r>
          </a:p>
          <a:p>
            <a:r>
              <a:rPr lang="en-US" sz="1400" dirty="0" smtClean="0">
                <a:solidFill>
                  <a:srgbClr val="0000FF"/>
                </a:solidFill>
                <a:latin typeface="Comic Sans MS"/>
                <a:cs typeface="Comic Sans MS"/>
              </a:rPr>
              <a:t>with 1 degree of freedom</a:t>
            </a:r>
          </a:p>
        </p:txBody>
      </p:sp>
      <p:graphicFrame>
        <p:nvGraphicFramePr>
          <p:cNvPr id="10" name="Object 9"/>
          <p:cNvGraphicFramePr>
            <a:graphicFrameLocks noChangeAspect="1"/>
          </p:cNvGraphicFramePr>
          <p:nvPr>
            <p:extLst>
              <p:ext uri="{D42A27DB-BD31-4B8C-83A1-F6EECF244321}">
                <p14:modId xmlns:p14="http://schemas.microsoft.com/office/powerpoint/2010/main" val="2872275857"/>
              </p:ext>
            </p:extLst>
          </p:nvPr>
        </p:nvGraphicFramePr>
        <p:xfrm>
          <a:off x="1692465" y="4648200"/>
          <a:ext cx="2833077" cy="1104900"/>
        </p:xfrm>
        <a:graphic>
          <a:graphicData uri="http://schemas.openxmlformats.org/presentationml/2006/ole">
            <mc:AlternateContent xmlns:mc="http://schemas.openxmlformats.org/markup-compatibility/2006">
              <mc:Choice xmlns:v="urn:schemas-microsoft-com:vml" Requires="v">
                <p:oleObj spid="_x0000_s46431" name="Equation" r:id="rId7" imgW="1270000" imgH="495300" progId="Equation.DSMT4">
                  <p:embed/>
                </p:oleObj>
              </mc:Choice>
              <mc:Fallback>
                <p:oleObj name="Equation" r:id="rId7" imgW="1270000" imgH="495300" progId="Equation.DSMT4">
                  <p:embed/>
                  <p:pic>
                    <p:nvPicPr>
                      <p:cNvPr id="0" name=""/>
                      <p:cNvPicPr/>
                      <p:nvPr/>
                    </p:nvPicPr>
                    <p:blipFill>
                      <a:blip r:embed="rId8"/>
                      <a:stretch>
                        <a:fillRect/>
                      </a:stretch>
                    </p:blipFill>
                    <p:spPr>
                      <a:xfrm>
                        <a:off x="1692465" y="4648200"/>
                        <a:ext cx="2833077" cy="1104900"/>
                      </a:xfrm>
                      <a:prstGeom prst="rect">
                        <a:avLst/>
                      </a:prstGeom>
                    </p:spPr>
                  </p:pic>
                </p:oleObj>
              </mc:Fallback>
            </mc:AlternateContent>
          </a:graphicData>
        </a:graphic>
      </p:graphicFrame>
      <p:sp>
        <p:nvSpPr>
          <p:cNvPr id="11" name="TextBox 10"/>
          <p:cNvSpPr txBox="1"/>
          <p:nvPr/>
        </p:nvSpPr>
        <p:spPr>
          <a:xfrm>
            <a:off x="5573994" y="5140523"/>
            <a:ext cx="3189006" cy="30777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Probability </a:t>
            </a:r>
            <a:r>
              <a:rPr lang="en-US" sz="1400" i="1" dirty="0" smtClean="0">
                <a:solidFill>
                  <a:srgbClr val="0000FF"/>
                </a:solidFill>
                <a:latin typeface="Comic Sans MS"/>
                <a:cs typeface="Comic Sans MS"/>
              </a:rPr>
              <a:t>q</a:t>
            </a:r>
            <a:r>
              <a:rPr lang="en-US" sz="1400" i="1" baseline="-25000" dirty="0" smtClean="0">
                <a:solidFill>
                  <a:srgbClr val="0000FF"/>
                </a:solidFill>
                <a:latin typeface="Comic Sans MS"/>
                <a:cs typeface="Comic Sans MS"/>
              </a:rPr>
              <a:t>0</a:t>
            </a:r>
            <a:r>
              <a:rPr lang="en-US" sz="1400" dirty="0" smtClean="0">
                <a:solidFill>
                  <a:srgbClr val="0000FF"/>
                </a:solidFill>
                <a:latin typeface="Comic Sans MS"/>
                <a:cs typeface="Comic Sans MS"/>
              </a:rPr>
              <a:t> is this large or larger</a:t>
            </a:r>
          </a:p>
        </p:txBody>
      </p:sp>
      <p:sp>
        <p:nvSpPr>
          <p:cNvPr id="12" name="TextBox 11"/>
          <p:cNvSpPr txBox="1"/>
          <p:nvPr/>
        </p:nvSpPr>
        <p:spPr>
          <a:xfrm>
            <a:off x="5410200" y="1181100"/>
            <a:ext cx="4139287" cy="738664"/>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400" dirty="0" smtClean="0">
                <a:solidFill>
                  <a:srgbClr val="0000FF"/>
                </a:solidFill>
                <a:latin typeface="Comic Sans MS"/>
                <a:cs typeface="Comic Sans MS"/>
              </a:rPr>
              <a:t>Distributions of </a:t>
            </a:r>
            <a:r>
              <a:rPr lang="en-US" sz="1400" i="1" dirty="0" smtClean="0">
                <a:solidFill>
                  <a:srgbClr val="0000FF"/>
                </a:solidFill>
                <a:latin typeface="Comic Sans MS"/>
                <a:cs typeface="Comic Sans MS"/>
              </a:rPr>
              <a:t>s</a:t>
            </a:r>
            <a:r>
              <a:rPr lang="en-US" sz="1400" dirty="0" smtClean="0">
                <a:solidFill>
                  <a:srgbClr val="0000FF"/>
                </a:solidFill>
                <a:latin typeface="Comic Sans MS"/>
                <a:cs typeface="Comic Sans MS"/>
              </a:rPr>
              <a:t> and </a:t>
            </a:r>
            <a:r>
              <a:rPr lang="en-US" sz="1400" i="1" dirty="0" smtClean="0">
                <a:solidFill>
                  <a:srgbClr val="0000FF"/>
                </a:solidFill>
                <a:latin typeface="Comic Sans MS"/>
                <a:cs typeface="Comic Sans MS"/>
              </a:rPr>
              <a:t>b</a:t>
            </a:r>
            <a:r>
              <a:rPr lang="en-US" sz="1400" dirty="0" smtClean="0">
                <a:solidFill>
                  <a:srgbClr val="0000FF"/>
                </a:solidFill>
                <a:latin typeface="Comic Sans MS"/>
                <a:cs typeface="Comic Sans MS"/>
              </a:rPr>
              <a:t> from Monte Carlo.</a:t>
            </a:r>
          </a:p>
          <a:p>
            <a:r>
              <a:rPr lang="en-US" sz="1400" i="1" dirty="0" smtClean="0">
                <a:solidFill>
                  <a:srgbClr val="0000FF"/>
                </a:solidFill>
                <a:latin typeface="Comic Sans MS"/>
                <a:cs typeface="Comic Sans MS"/>
              </a:rPr>
              <a:t>s</a:t>
            </a:r>
            <a:r>
              <a:rPr lang="en-US" sz="1400" dirty="0" smtClean="0">
                <a:solidFill>
                  <a:srgbClr val="0000FF"/>
                </a:solidFill>
                <a:latin typeface="Comic Sans MS"/>
                <a:cs typeface="Comic Sans MS"/>
              </a:rPr>
              <a:t> and </a:t>
            </a:r>
            <a:r>
              <a:rPr lang="en-US" sz="1400" i="1" dirty="0" smtClean="0">
                <a:solidFill>
                  <a:srgbClr val="0000FF"/>
                </a:solidFill>
                <a:latin typeface="Comic Sans MS"/>
                <a:cs typeface="Comic Sans MS"/>
              </a:rPr>
              <a:t>b</a:t>
            </a:r>
            <a:r>
              <a:rPr lang="en-US" sz="1400" dirty="0" smtClean="0">
                <a:solidFill>
                  <a:srgbClr val="0000FF"/>
                </a:solidFill>
                <a:latin typeface="Comic Sans MS"/>
                <a:cs typeface="Comic Sans MS"/>
              </a:rPr>
              <a:t> depend on systematic uncertainties </a:t>
            </a:r>
            <a:r>
              <a:rPr lang="en-US" sz="1400" dirty="0" err="1" smtClean="0">
                <a:solidFill>
                  <a:srgbClr val="0000FF"/>
                </a:solidFill>
                <a:latin typeface="Lucida Grande"/>
                <a:ea typeface="Lucida Grande"/>
                <a:cs typeface="Lucida Grande"/>
              </a:rPr>
              <a:t>θ</a:t>
            </a:r>
            <a:r>
              <a:rPr lang="en-US" sz="1400" dirty="0" smtClean="0">
                <a:solidFill>
                  <a:srgbClr val="0000FF"/>
                </a:solidFill>
                <a:latin typeface="Lucida Grande"/>
                <a:ea typeface="Lucida Grande"/>
                <a:cs typeface="Lucida Grande"/>
              </a:rPr>
              <a:t>.</a:t>
            </a:r>
          </a:p>
          <a:p>
            <a:r>
              <a:rPr lang="en-US" sz="1400" dirty="0" smtClean="0">
                <a:solidFill>
                  <a:srgbClr val="0000FF"/>
                </a:solidFill>
                <a:latin typeface="Lucida Grande"/>
                <a:ea typeface="Lucida Grande"/>
                <a:cs typeface="Lucida Grande"/>
              </a:rPr>
              <a:t>Additional terms in </a:t>
            </a:r>
            <a:r>
              <a:rPr lang="en-US" sz="1400" i="1" dirty="0" smtClean="0">
                <a:solidFill>
                  <a:srgbClr val="0000FF"/>
                </a:solidFill>
                <a:latin typeface="Lucida Grande"/>
                <a:ea typeface="Lucida Grande"/>
                <a:cs typeface="Lucida Grande"/>
              </a:rPr>
              <a:t>L</a:t>
            </a:r>
            <a:r>
              <a:rPr lang="en-US" sz="1400" dirty="0" smtClean="0">
                <a:solidFill>
                  <a:srgbClr val="0000FF"/>
                </a:solidFill>
                <a:latin typeface="Lucida Grande"/>
                <a:ea typeface="Lucida Grande"/>
                <a:cs typeface="Lucida Grande"/>
              </a:rPr>
              <a:t> reflect constraints on </a:t>
            </a:r>
            <a:r>
              <a:rPr lang="en-US" sz="1400" dirty="0" err="1" smtClean="0">
                <a:solidFill>
                  <a:srgbClr val="0000FF"/>
                </a:solidFill>
                <a:latin typeface="Lucida Grande"/>
                <a:ea typeface="Lucida Grande"/>
                <a:cs typeface="Lucida Grande"/>
              </a:rPr>
              <a:t>θ</a:t>
            </a:r>
            <a:r>
              <a:rPr lang="en-US" sz="1400" dirty="0" smtClean="0">
                <a:solidFill>
                  <a:srgbClr val="0000FF"/>
                </a:solidFill>
                <a:latin typeface="Lucida Grande"/>
                <a:ea typeface="Lucida Grande"/>
                <a:cs typeface="Lucida Grande"/>
              </a:rPr>
              <a:t>.</a:t>
            </a:r>
            <a:endParaRPr lang="en-US" sz="1400" dirty="0" smtClean="0">
              <a:solidFill>
                <a:srgbClr val="0000FF"/>
              </a:solidFill>
              <a:latin typeface="Comic Sans MS"/>
              <a:cs typeface="Comic Sans MS"/>
            </a:endParaRPr>
          </a:p>
        </p:txBody>
      </p:sp>
    </p:spTree>
    <p:extLst>
      <p:ext uri="{BB962C8B-B14F-4D97-AF65-F5344CB8AC3E}">
        <p14:creationId xmlns:p14="http://schemas.microsoft.com/office/powerpoint/2010/main" val="304055155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in </a:t>
            </a:r>
            <a:r>
              <a:rPr lang="en-US" dirty="0" smtClean="0"/>
              <a:t>the </a:t>
            </a:r>
            <a:r>
              <a:rPr lang="en-US" dirty="0"/>
              <a:t>ZZ</a:t>
            </a:r>
            <a:r>
              <a:rPr lang="en-US" baseline="30000" dirty="0"/>
              <a:t>(*) </a:t>
            </a:r>
            <a:r>
              <a:rPr lang="en-US" dirty="0" smtClean="0"/>
              <a:t>channel</a:t>
            </a:r>
            <a:endParaRPr lang="en-US" dirty="0"/>
          </a:p>
        </p:txBody>
      </p:sp>
      <p:sp>
        <p:nvSpPr>
          <p:cNvPr id="3" name="Content Placeholder 2"/>
          <p:cNvSpPr>
            <a:spLocks noGrp="1"/>
          </p:cNvSpPr>
          <p:nvPr>
            <p:ph idx="1"/>
          </p:nvPr>
        </p:nvSpPr>
        <p:spPr>
          <a:xfrm>
            <a:off x="502920" y="1005840"/>
            <a:ext cx="9136380" cy="784860"/>
          </a:xfrm>
        </p:spPr>
        <p:txBody>
          <a:bodyPr/>
          <a:lstStyle/>
          <a:p>
            <a:r>
              <a:rPr lang="en-US" dirty="0" smtClean="0"/>
              <a:t>Sub-leading lepton-pair mass spectrum before suppression of heavy quark decays with vertex requirement</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55</a:t>
            </a:fld>
            <a:endParaRPr lang="en-US">
              <a:latin typeface="Times" charset="0"/>
            </a:endParaRPr>
          </a:p>
        </p:txBody>
      </p:sp>
      <p:pic>
        <p:nvPicPr>
          <p:cNvPr id="7" name="Picture 6"/>
          <p:cNvPicPr>
            <a:picLocks noChangeAspect="1"/>
          </p:cNvPicPr>
          <p:nvPr/>
        </p:nvPicPr>
        <p:blipFill>
          <a:blip r:embed="rId2"/>
          <a:stretch>
            <a:fillRect/>
          </a:stretch>
        </p:blipFill>
        <p:spPr>
          <a:xfrm>
            <a:off x="2438400" y="1751031"/>
            <a:ext cx="5638800" cy="5297469"/>
          </a:xfrm>
          <a:prstGeom prst="rect">
            <a:avLst/>
          </a:prstGeom>
        </p:spPr>
      </p:pic>
    </p:spTree>
    <p:extLst>
      <p:ext uri="{BB962C8B-B14F-4D97-AF65-F5344CB8AC3E}">
        <p14:creationId xmlns:p14="http://schemas.microsoft.com/office/powerpoint/2010/main" val="26058007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in the ZZ</a:t>
            </a:r>
            <a:r>
              <a:rPr lang="en-US" baseline="30000" dirty="0"/>
              <a:t>(*) </a:t>
            </a:r>
            <a:r>
              <a:rPr lang="en-US" dirty="0"/>
              <a:t>channel</a:t>
            </a:r>
          </a:p>
        </p:txBody>
      </p:sp>
      <p:sp>
        <p:nvSpPr>
          <p:cNvPr id="3" name="Content Placeholder 2"/>
          <p:cNvSpPr>
            <a:spLocks noGrp="1"/>
          </p:cNvSpPr>
          <p:nvPr>
            <p:ph idx="1"/>
          </p:nvPr>
        </p:nvSpPr>
        <p:spPr>
          <a:xfrm>
            <a:off x="502920" y="1005840"/>
            <a:ext cx="9136380" cy="327660"/>
          </a:xfrm>
        </p:spPr>
        <p:txBody>
          <a:bodyPr/>
          <a:lstStyle/>
          <a:p>
            <a:pPr lvl="1"/>
            <a:endParaRPr lang="en-US" dirty="0" smtClean="0"/>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56</a:t>
            </a:fld>
            <a:endParaRPr lang="en-US">
              <a:latin typeface="Times"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67761649"/>
              </p:ext>
            </p:extLst>
          </p:nvPr>
        </p:nvGraphicFramePr>
        <p:xfrm>
          <a:off x="1600200" y="1333500"/>
          <a:ext cx="6705600" cy="3169920"/>
        </p:xfrm>
        <a:graphic>
          <a:graphicData uri="http://schemas.openxmlformats.org/drawingml/2006/table">
            <a:tbl>
              <a:tblPr firstRow="1" bandRow="1">
                <a:tableStyleId>{5C22544A-7EE6-4342-B048-85BDC9FD1C3A}</a:tableStyleId>
              </a:tblPr>
              <a:tblGrid>
                <a:gridCol w="5486400"/>
                <a:gridCol w="1219200"/>
              </a:tblGrid>
              <a:tr h="370840">
                <a:tc>
                  <a:txBody>
                    <a:bodyPr/>
                    <a:lstStyle/>
                    <a:p>
                      <a:r>
                        <a:rPr lang="en-US" dirty="0" smtClean="0"/>
                        <a:t>Systematic Source</a:t>
                      </a:r>
                      <a:endParaRPr lang="en-US" dirty="0"/>
                    </a:p>
                  </a:txBody>
                  <a:tcPr/>
                </a:tc>
                <a:tc>
                  <a:txBody>
                    <a:bodyPr/>
                    <a:lstStyle/>
                    <a:p>
                      <a:r>
                        <a:rPr lang="en-US" dirty="0" smtClean="0"/>
                        <a:t>Size</a:t>
                      </a:r>
                      <a:endParaRPr lang="en-US" dirty="0"/>
                    </a:p>
                  </a:txBody>
                  <a:tcPr/>
                </a:tc>
              </a:tr>
              <a:tr h="370840">
                <a:tc>
                  <a:txBody>
                    <a:bodyPr/>
                    <a:lstStyle/>
                    <a:p>
                      <a:r>
                        <a:rPr lang="en-US" dirty="0" smtClean="0"/>
                        <a:t>Luminosity</a:t>
                      </a:r>
                      <a:endParaRPr lang="en-US" dirty="0"/>
                    </a:p>
                  </a:txBody>
                  <a:tcPr/>
                </a:tc>
                <a:tc>
                  <a:txBody>
                    <a:bodyPr/>
                    <a:lstStyle/>
                    <a:p>
                      <a:r>
                        <a:rPr lang="en-US" dirty="0" smtClean="0"/>
                        <a:t>3.6%</a:t>
                      </a:r>
                      <a:endParaRPr lang="en-US" dirty="0"/>
                    </a:p>
                  </a:txBody>
                  <a:tcPr/>
                </a:tc>
              </a:tr>
              <a:tr h="370840">
                <a:tc>
                  <a:txBody>
                    <a:bodyPr/>
                    <a:lstStyle/>
                    <a:p>
                      <a:r>
                        <a:rPr lang="en-US" dirty="0" err="1" smtClean="0"/>
                        <a:t>Muon</a:t>
                      </a:r>
                      <a:r>
                        <a:rPr lang="en-US" dirty="0" smtClean="0"/>
                        <a:t> reconstruction and identification</a:t>
                      </a:r>
                      <a:r>
                        <a:rPr lang="en-US" baseline="0" dirty="0" smtClean="0"/>
                        <a:t> (rel.)</a:t>
                      </a:r>
                      <a:endParaRPr lang="en-US" dirty="0"/>
                    </a:p>
                  </a:txBody>
                  <a:tcPr/>
                </a:tc>
                <a:tc>
                  <a:txBody>
                    <a:bodyPr/>
                    <a:lstStyle/>
                    <a:p>
                      <a:r>
                        <a:rPr lang="en-US" dirty="0" smtClean="0"/>
                        <a:t>1%</a:t>
                      </a:r>
                    </a:p>
                  </a:txBody>
                  <a:tcPr/>
                </a:tc>
              </a:tr>
              <a:tr h="370840">
                <a:tc>
                  <a:txBody>
                    <a:bodyPr/>
                    <a:lstStyle/>
                    <a:p>
                      <a:r>
                        <a:rPr lang="en-US" dirty="0" smtClean="0"/>
                        <a:t>Electron reconstruction and identification (rel.)</a:t>
                      </a:r>
                      <a:endParaRPr lang="en-US" dirty="0"/>
                    </a:p>
                  </a:txBody>
                  <a:tcPr/>
                </a:tc>
                <a:tc>
                  <a:txBody>
                    <a:bodyPr/>
                    <a:lstStyle/>
                    <a:p>
                      <a:r>
                        <a:rPr lang="en-US" dirty="0" smtClean="0"/>
                        <a:t>2.6-8%</a:t>
                      </a:r>
                      <a:endParaRPr lang="en-US" dirty="0"/>
                    </a:p>
                  </a:txBody>
                  <a:tcPr/>
                </a:tc>
              </a:tr>
              <a:tr h="370840">
                <a:tc>
                  <a:txBody>
                    <a:bodyPr/>
                    <a:lstStyle/>
                    <a:p>
                      <a:r>
                        <a:rPr lang="en-US" dirty="0" smtClean="0"/>
                        <a:t>QCD scale effects</a:t>
                      </a:r>
                      <a:endParaRPr lang="en-US" dirty="0"/>
                    </a:p>
                  </a:txBody>
                  <a:tcPr/>
                </a:tc>
                <a:tc>
                  <a:txBody>
                    <a:bodyPr/>
                    <a:lstStyle/>
                    <a:p>
                      <a:r>
                        <a:rPr lang="en-US" dirty="0" smtClean="0"/>
                        <a:t>5%</a:t>
                      </a:r>
                      <a:endParaRPr lang="en-US" dirty="0"/>
                    </a:p>
                  </a:txBody>
                  <a:tcPr/>
                </a:tc>
              </a:tr>
              <a:tr h="370840">
                <a:tc>
                  <a:txBody>
                    <a:bodyPr/>
                    <a:lstStyle/>
                    <a:p>
                      <a:r>
                        <a:rPr lang="en-US" dirty="0" smtClean="0"/>
                        <a:t>PDF’s </a:t>
                      </a:r>
                      <a:endParaRPr lang="en-US" dirty="0"/>
                    </a:p>
                  </a:txBody>
                  <a:tcPr/>
                </a:tc>
                <a:tc>
                  <a:txBody>
                    <a:bodyPr/>
                    <a:lstStyle/>
                    <a:p>
                      <a:r>
                        <a:rPr lang="en-US" dirty="0" smtClean="0"/>
                        <a:t>8%</a:t>
                      </a:r>
                      <a:endParaRPr lang="en-US" dirty="0"/>
                    </a:p>
                  </a:txBody>
                  <a:tcPr/>
                </a:tc>
              </a:tr>
              <a:tr h="370840">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64494686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Spin-parity analysis of H</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57</a:t>
            </a:fld>
            <a:endParaRPr lang="en-US">
              <a:latin typeface="Times" charset="0"/>
            </a:endParaRPr>
          </a:p>
        </p:txBody>
      </p:sp>
      <p:pic>
        <p:nvPicPr>
          <p:cNvPr id="7" name="Picture 6"/>
          <p:cNvPicPr>
            <a:picLocks noChangeAspect="1"/>
          </p:cNvPicPr>
          <p:nvPr/>
        </p:nvPicPr>
        <p:blipFill>
          <a:blip r:embed="rId2"/>
          <a:stretch>
            <a:fillRect/>
          </a:stretch>
        </p:blipFill>
        <p:spPr>
          <a:xfrm>
            <a:off x="70259" y="914400"/>
            <a:ext cx="9530941" cy="6134100"/>
          </a:xfrm>
          <a:prstGeom prst="rect">
            <a:avLst/>
          </a:prstGeom>
        </p:spPr>
      </p:pic>
    </p:spTree>
    <p:extLst>
      <p:ext uri="{BB962C8B-B14F-4D97-AF65-F5344CB8AC3E}">
        <p14:creationId xmlns:p14="http://schemas.microsoft.com/office/powerpoint/2010/main" val="22117025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Infrastructure</a:t>
            </a:r>
            <a:endParaRPr lang="en-US" dirty="0"/>
          </a:p>
        </p:txBody>
      </p:sp>
      <p:sp>
        <p:nvSpPr>
          <p:cNvPr id="3" name="Content Placeholder 2"/>
          <p:cNvSpPr>
            <a:spLocks noGrp="1"/>
          </p:cNvSpPr>
          <p:nvPr>
            <p:ph idx="1"/>
          </p:nvPr>
        </p:nvSpPr>
        <p:spPr/>
        <p:txBody>
          <a:bodyPr/>
          <a:lstStyle/>
          <a:p>
            <a:r>
              <a:rPr lang="en-US" dirty="0" smtClean="0"/>
              <a:t>50,000 CPU cores in T1 centers</a:t>
            </a:r>
          </a:p>
          <a:p>
            <a:pPr lvl="1"/>
            <a:r>
              <a:rPr lang="en-US" dirty="0" smtClean="0"/>
              <a:t>mainly used for data analysis</a:t>
            </a:r>
          </a:p>
          <a:p>
            <a:r>
              <a:rPr lang="en-US" dirty="0" smtClean="0"/>
              <a:t>70,000 CPU cores in T2 centers</a:t>
            </a:r>
          </a:p>
          <a:p>
            <a:pPr lvl="1"/>
            <a:r>
              <a:rPr lang="en-US" dirty="0" smtClean="0"/>
              <a:t>mainly used for Monte Carlo event generation</a:t>
            </a:r>
          </a:p>
          <a:p>
            <a:r>
              <a:rPr lang="en-US" dirty="0" smtClean="0"/>
              <a:t>~100 PB of data stored (100 x 10</a:t>
            </a:r>
            <a:r>
              <a:rPr lang="en-US" baseline="30000" dirty="0" smtClean="0"/>
              <a:t>15</a:t>
            </a:r>
            <a:r>
              <a:rPr lang="en-US" dirty="0" smtClean="0"/>
              <a:t> bytes)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58</a:t>
            </a:fld>
            <a:endParaRPr lang="en-US">
              <a:latin typeface="Times" charset="0"/>
            </a:endParaRPr>
          </a:p>
        </p:txBody>
      </p:sp>
    </p:spTree>
    <p:extLst>
      <p:ext uri="{BB962C8B-B14F-4D97-AF65-F5344CB8AC3E}">
        <p14:creationId xmlns:p14="http://schemas.microsoft.com/office/powerpoint/2010/main" val="35313206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533400" y="723900"/>
            <a:ext cx="9326880" cy="6400800"/>
          </a:xfrm>
        </p:spPr>
        <p:txBody>
          <a:bodyPr/>
          <a:lstStyle/>
          <a:p>
            <a:r>
              <a:rPr lang="en-US" dirty="0" smtClean="0"/>
              <a:t>Associated theoretical developments </a:t>
            </a:r>
          </a:p>
          <a:p>
            <a:pPr lvl="1"/>
            <a:r>
              <a:rPr lang="en-US" dirty="0" smtClean="0"/>
              <a:t>Yang</a:t>
            </a:r>
            <a:r>
              <a:rPr lang="en-US" dirty="0"/>
              <a:t>-Mills </a:t>
            </a:r>
            <a:r>
              <a:rPr lang="en-US" dirty="0" smtClean="0"/>
              <a:t>– non-</a:t>
            </a:r>
            <a:r>
              <a:rPr lang="en-US" dirty="0" err="1" smtClean="0"/>
              <a:t>abelian</a:t>
            </a:r>
            <a:r>
              <a:rPr lang="en-US" dirty="0" smtClean="0"/>
              <a:t> gauge theories (1954)</a:t>
            </a:r>
          </a:p>
          <a:p>
            <a:pPr lvl="1"/>
            <a:r>
              <a:rPr lang="en-US" dirty="0" err="1" smtClean="0"/>
              <a:t>Nambu</a:t>
            </a:r>
            <a:r>
              <a:rPr lang="en-US" dirty="0" smtClean="0"/>
              <a:t>, Goldstone – spontaneous symmetry breaking (1960)</a:t>
            </a:r>
          </a:p>
          <a:p>
            <a:pPr lvl="2"/>
            <a:r>
              <a:rPr lang="en-US" dirty="0" smtClean="0"/>
              <a:t>2008 Nobel Prize</a:t>
            </a:r>
          </a:p>
          <a:p>
            <a:pPr lvl="1"/>
            <a:r>
              <a:rPr lang="en-US" dirty="0" smtClean="0"/>
              <a:t>Higgs, </a:t>
            </a:r>
            <a:r>
              <a:rPr lang="en-US" dirty="0" err="1" smtClean="0"/>
              <a:t>Englert</a:t>
            </a:r>
            <a:r>
              <a:rPr lang="en-US" dirty="0" smtClean="0"/>
              <a:t>, </a:t>
            </a:r>
            <a:r>
              <a:rPr lang="en-US" dirty="0" err="1" smtClean="0"/>
              <a:t>Brout</a:t>
            </a:r>
            <a:r>
              <a:rPr lang="en-US" dirty="0" smtClean="0"/>
              <a:t>, </a:t>
            </a:r>
            <a:r>
              <a:rPr lang="en-US" dirty="0"/>
              <a:t>… – </a:t>
            </a:r>
            <a:r>
              <a:rPr lang="en-US" dirty="0" smtClean="0"/>
              <a:t>mass generation in symmetry breaking  (1964)</a:t>
            </a:r>
          </a:p>
          <a:p>
            <a:pPr lvl="1"/>
            <a:r>
              <a:rPr lang="en-US" dirty="0" smtClean="0"/>
              <a:t>Weinberg, Salam, Glashow – electromagnetic-weak unification (1967)</a:t>
            </a:r>
          </a:p>
          <a:p>
            <a:pPr lvl="2"/>
            <a:r>
              <a:rPr lang="en-US" dirty="0" smtClean="0"/>
              <a:t>1979 Nobel Prize</a:t>
            </a:r>
          </a:p>
          <a:p>
            <a:pPr lvl="1"/>
            <a:r>
              <a:rPr lang="en-US" dirty="0" err="1" smtClean="0"/>
              <a:t>t’Hooft</a:t>
            </a:r>
            <a:r>
              <a:rPr lang="en-US" dirty="0" smtClean="0"/>
              <a:t>, </a:t>
            </a:r>
            <a:r>
              <a:rPr lang="en-US" dirty="0" err="1" smtClean="0"/>
              <a:t>Veltman</a:t>
            </a:r>
            <a:r>
              <a:rPr lang="en-US" dirty="0" smtClean="0"/>
              <a:t> – </a:t>
            </a:r>
            <a:r>
              <a:rPr lang="en-US" dirty="0" err="1" smtClean="0"/>
              <a:t>renormalizability</a:t>
            </a:r>
            <a:r>
              <a:rPr lang="en-US" dirty="0" smtClean="0"/>
              <a:t> of electroweak interactions (1971)</a:t>
            </a:r>
          </a:p>
          <a:p>
            <a:pPr lvl="2"/>
            <a:r>
              <a:rPr lang="en-US" dirty="0" smtClean="0"/>
              <a:t>1999 Nobel Prize</a:t>
            </a:r>
            <a:endParaRPr lang="en-US" dirty="0"/>
          </a:p>
          <a:p>
            <a:r>
              <a:rPr lang="en-US" dirty="0" smtClean="0"/>
              <a:t>Implication of this description is an additional massive scalar boson</a:t>
            </a:r>
          </a:p>
          <a:p>
            <a:pPr lvl="1"/>
            <a:r>
              <a:rPr lang="en-US" dirty="0" smtClean="0"/>
              <a:t>conventionally called the Higgs boson</a:t>
            </a:r>
          </a:p>
          <a:p>
            <a:pPr lvl="2"/>
            <a:r>
              <a:rPr lang="en-US" dirty="0" smtClean="0"/>
              <a:t>one boson in simplest models but more in other popular models</a:t>
            </a:r>
          </a:p>
          <a:p>
            <a:pPr lvl="1"/>
            <a:r>
              <a:rPr lang="en-US" dirty="0" smtClean="0"/>
              <a:t>an essential ingredient of the standard model</a:t>
            </a:r>
          </a:p>
          <a:p>
            <a:pPr lvl="1"/>
            <a:r>
              <a:rPr lang="en-US" dirty="0" smtClean="0"/>
              <a:t>scalar field with non-zero expectation value in the ground state</a:t>
            </a:r>
          </a:p>
          <a:p>
            <a:pPr lvl="2"/>
            <a:r>
              <a:rPr lang="en-US" dirty="0" smtClean="0"/>
              <a:t>Higgs condensate permeates space</a:t>
            </a:r>
          </a:p>
          <a:p>
            <a:pPr lvl="2"/>
            <a:r>
              <a:rPr lang="en-US" dirty="0" smtClean="0"/>
              <a:t>particle masses arise from interactions with this condensate</a:t>
            </a:r>
          </a:p>
          <a:p>
            <a:pPr lvl="1"/>
            <a:r>
              <a:rPr lang="en-US" dirty="0"/>
              <a:t>T</a:t>
            </a:r>
            <a:r>
              <a:rPr lang="en-US" dirty="0" smtClean="0"/>
              <a:t>he object of experimental searches for more than 30 years</a:t>
            </a:r>
          </a:p>
          <a:p>
            <a:pPr lvl="2"/>
            <a:r>
              <a:rPr lang="en-US" dirty="0" smtClean="0"/>
              <a:t>capstone of the standard model</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6</a:t>
            </a:fld>
            <a:endParaRPr lang="en-US">
              <a:latin typeface="Times" charset="0"/>
            </a:endParaRPr>
          </a:p>
        </p:txBody>
      </p:sp>
    </p:spTree>
    <p:extLst>
      <p:ext uri="{BB962C8B-B14F-4D97-AF65-F5344CB8AC3E}">
        <p14:creationId xmlns:p14="http://schemas.microsoft.com/office/powerpoint/2010/main" val="33932735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Large Hadron Collider</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7</a:t>
            </a:fld>
            <a:endParaRPr lang="en-US">
              <a:latin typeface="Times" charset="0"/>
            </a:endParaRPr>
          </a:p>
        </p:txBody>
      </p:sp>
      <p:grpSp>
        <p:nvGrpSpPr>
          <p:cNvPr id="7" name="Group 11"/>
          <p:cNvGrpSpPr>
            <a:grpSpLocks/>
          </p:cNvGrpSpPr>
          <p:nvPr/>
        </p:nvGrpSpPr>
        <p:grpSpPr bwMode="auto">
          <a:xfrm>
            <a:off x="228600" y="876300"/>
            <a:ext cx="7162800" cy="5029200"/>
            <a:chOff x="266" y="1470"/>
            <a:chExt cx="3855" cy="261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 y="1470"/>
              <a:ext cx="3855" cy="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2349" y="3248"/>
              <a:ext cx="620" cy="228"/>
            </a:xfrm>
            <a:prstGeom prst="rect">
              <a:avLst/>
            </a:prstGeom>
            <a:noFill/>
            <a:ln w="9525">
              <a:noFill/>
              <a:miter lim="800000"/>
              <a:headEnd/>
              <a:tailEnd/>
            </a:ln>
            <a:effectLst>
              <a:outerShdw dist="35921" dir="2700000" algn="ctr" rotWithShape="0">
                <a:schemeClr val="tx2"/>
              </a:outerShdw>
            </a:effectLst>
          </p:spPr>
          <p:txBody>
            <a:bodyPr wrap="square">
              <a:spAutoFit/>
            </a:bodyPr>
            <a:lstStyle/>
            <a:p>
              <a:pPr algn="ctr" eaLnBrk="0" hangingPunct="0">
                <a:defRPr/>
              </a:pPr>
              <a:r>
                <a:rPr lang="en-US" sz="2000" dirty="0">
                  <a:solidFill>
                    <a:srgbClr val="B5E8FF"/>
                  </a:solidFill>
                  <a:latin typeface="Tahoma" pitchFamily="34" charset="0"/>
                  <a:ea typeface="+mn-ea"/>
                </a:rPr>
                <a:t>ATLAS</a:t>
              </a:r>
              <a:endParaRPr lang="en-US" sz="2000" dirty="0">
                <a:latin typeface="Tahoma" pitchFamily="34" charset="0"/>
                <a:ea typeface="+mn-ea"/>
              </a:endParaRPr>
            </a:p>
          </p:txBody>
        </p:sp>
      </p:grpSp>
      <p:sp>
        <p:nvSpPr>
          <p:cNvPr id="16" name="Text Box 3"/>
          <p:cNvSpPr txBox="1">
            <a:spLocks noChangeArrowheads="1"/>
          </p:cNvSpPr>
          <p:nvPr/>
        </p:nvSpPr>
        <p:spPr bwMode="auto">
          <a:xfrm>
            <a:off x="5767509" y="6016029"/>
            <a:ext cx="3937922" cy="1015663"/>
          </a:xfrm>
          <a:prstGeom prst="rect">
            <a:avLst/>
          </a:prstGeom>
          <a:solidFill>
            <a:srgbClr val="CCFFCC"/>
          </a:solidFill>
          <a:ln w="9525">
            <a:solidFill>
              <a:srgbClr val="FF0000"/>
            </a:solid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dirty="0" smtClean="0">
                <a:solidFill>
                  <a:srgbClr val="0000FF"/>
                </a:solidFill>
                <a:latin typeface="Comic Sans MS"/>
                <a:cs typeface="Comic Sans MS"/>
              </a:rPr>
              <a:t>A </a:t>
            </a:r>
            <a:r>
              <a:rPr lang="en-US" sz="2000" dirty="0">
                <a:solidFill>
                  <a:srgbClr val="0000FF"/>
                </a:solidFill>
                <a:latin typeface="Comic Sans MS"/>
                <a:cs typeface="Comic Sans MS"/>
              </a:rPr>
              <a:t>27 km long collider ring</a:t>
            </a:r>
          </a:p>
          <a:p>
            <a:r>
              <a:rPr lang="en-US" sz="2000" dirty="0">
                <a:solidFill>
                  <a:srgbClr val="0000FF"/>
                </a:solidFill>
                <a:latin typeface="Comic Sans MS"/>
                <a:cs typeface="Comic Sans MS"/>
              </a:rPr>
              <a:t>housed in a tunnel about 100 m </a:t>
            </a:r>
          </a:p>
          <a:p>
            <a:r>
              <a:rPr lang="en-US" sz="2000" dirty="0">
                <a:solidFill>
                  <a:srgbClr val="0000FF"/>
                </a:solidFill>
                <a:latin typeface="Comic Sans MS"/>
                <a:cs typeface="Comic Sans MS"/>
              </a:rPr>
              <a:t>underground near Geneva</a:t>
            </a:r>
          </a:p>
        </p:txBody>
      </p:sp>
    </p:spTree>
    <p:extLst>
      <p:ext uri="{BB962C8B-B14F-4D97-AF65-F5344CB8AC3E}">
        <p14:creationId xmlns:p14="http://schemas.microsoft.com/office/powerpoint/2010/main" val="17199716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Large Hadron Collider</a:t>
            </a:r>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8</a:t>
            </a:fld>
            <a:endParaRPr lang="en-US">
              <a:latin typeface="Times" charset="0"/>
            </a:endParaRPr>
          </a:p>
        </p:txBody>
      </p:sp>
      <p:pic>
        <p:nvPicPr>
          <p:cNvPr id="7" name="Picture 2" descr="0606036_01-A4-at-144-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00100"/>
            <a:ext cx="7467600" cy="560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5078412" y="4417755"/>
            <a:ext cx="4724972" cy="2554545"/>
          </a:xfrm>
          <a:prstGeom prst="rect">
            <a:avLst/>
          </a:prstGeom>
          <a:solidFill>
            <a:srgbClr val="CCFF99"/>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rgbClr val="0000FF"/>
                </a:solidFill>
                <a:latin typeface="Comic Sans MS"/>
                <a:cs typeface="Comic Sans MS"/>
              </a:rPr>
              <a:t>The most challenging components are the</a:t>
            </a:r>
          </a:p>
          <a:p>
            <a:pPr eaLnBrk="1" hangingPunct="1"/>
            <a:r>
              <a:rPr lang="en-US" sz="1600" dirty="0">
                <a:solidFill>
                  <a:srgbClr val="0000FF"/>
                </a:solidFill>
                <a:latin typeface="Comic Sans MS"/>
                <a:cs typeface="Comic Sans MS"/>
              </a:rPr>
              <a:t>1232 high-tech superconducting dipole magnets</a:t>
            </a:r>
          </a:p>
          <a:p>
            <a:pPr eaLnBrk="1" hangingPunct="1"/>
            <a:endParaRPr lang="en-US" sz="1600" dirty="0" smtClean="0">
              <a:solidFill>
                <a:srgbClr val="0000FF"/>
              </a:solidFill>
              <a:latin typeface="Comic Sans MS"/>
              <a:cs typeface="Comic Sans MS"/>
            </a:endParaRPr>
          </a:p>
          <a:p>
            <a:pPr eaLnBrk="1" hangingPunct="1"/>
            <a:r>
              <a:rPr lang="en-US" sz="1600" dirty="0" smtClean="0">
                <a:solidFill>
                  <a:srgbClr val="0000FF"/>
                </a:solidFill>
                <a:latin typeface="Comic Sans MS"/>
                <a:cs typeface="Comic Sans MS"/>
              </a:rPr>
              <a:t>Length: 15 m</a:t>
            </a:r>
            <a:endParaRPr lang="en-US" sz="1600" dirty="0">
              <a:solidFill>
                <a:srgbClr val="0000FF"/>
              </a:solidFill>
              <a:latin typeface="Comic Sans MS"/>
              <a:cs typeface="Comic Sans MS"/>
            </a:endParaRPr>
          </a:p>
          <a:p>
            <a:pPr eaLnBrk="1" hangingPunct="1"/>
            <a:r>
              <a:rPr lang="en-US" sz="1600" dirty="0">
                <a:solidFill>
                  <a:srgbClr val="0000FF"/>
                </a:solidFill>
                <a:latin typeface="Comic Sans MS"/>
                <a:cs typeface="Comic Sans MS"/>
              </a:rPr>
              <a:t>Magnetic field: 8.4 T  </a:t>
            </a:r>
          </a:p>
          <a:p>
            <a:pPr eaLnBrk="1" hangingPunct="1"/>
            <a:r>
              <a:rPr lang="en-US" sz="1600" dirty="0">
                <a:solidFill>
                  <a:srgbClr val="0000FF"/>
                </a:solidFill>
                <a:latin typeface="Comic Sans MS"/>
                <a:cs typeface="Comic Sans MS"/>
              </a:rPr>
              <a:t>Operation temperature:  1.9 K </a:t>
            </a:r>
          </a:p>
          <a:p>
            <a:pPr eaLnBrk="1" hangingPunct="1"/>
            <a:r>
              <a:rPr lang="en-US" sz="1600" dirty="0">
                <a:solidFill>
                  <a:srgbClr val="0000FF"/>
                </a:solidFill>
                <a:latin typeface="Comic Sans MS"/>
                <a:cs typeface="Comic Sans MS"/>
              </a:rPr>
              <a:t>Dipole current: 11700 A</a:t>
            </a:r>
          </a:p>
          <a:p>
            <a:pPr eaLnBrk="1" hangingPunct="1"/>
            <a:r>
              <a:rPr lang="en-US" sz="1600" dirty="0">
                <a:solidFill>
                  <a:srgbClr val="0000FF"/>
                </a:solidFill>
                <a:latin typeface="Comic Sans MS"/>
                <a:cs typeface="Comic Sans MS"/>
              </a:rPr>
              <a:t>Stored energy: 7 MJ</a:t>
            </a:r>
          </a:p>
          <a:p>
            <a:pPr eaLnBrk="1" hangingPunct="1"/>
            <a:r>
              <a:rPr lang="en-US" sz="1600" dirty="0">
                <a:solidFill>
                  <a:srgbClr val="0000FF"/>
                </a:solidFill>
                <a:latin typeface="Comic Sans MS"/>
                <a:cs typeface="Comic Sans MS"/>
              </a:rPr>
              <a:t>Dipole weight: 34 tons</a:t>
            </a:r>
          </a:p>
          <a:p>
            <a:pPr eaLnBrk="1" hangingPunct="1"/>
            <a:r>
              <a:rPr lang="en-US" sz="1600" dirty="0">
                <a:solidFill>
                  <a:srgbClr val="0000FF"/>
                </a:solidFill>
                <a:latin typeface="Comic Sans MS"/>
                <a:cs typeface="Comic Sans MS"/>
              </a:rPr>
              <a:t>7600 km of </a:t>
            </a:r>
            <a:r>
              <a:rPr lang="en-US" sz="1600" dirty="0" err="1">
                <a:solidFill>
                  <a:srgbClr val="0000FF"/>
                </a:solidFill>
                <a:latin typeface="Comic Sans MS"/>
                <a:cs typeface="Comic Sans MS"/>
              </a:rPr>
              <a:t>Nb</a:t>
            </a:r>
            <a:r>
              <a:rPr lang="en-US" sz="1600" dirty="0">
                <a:solidFill>
                  <a:srgbClr val="0000FF"/>
                </a:solidFill>
                <a:latin typeface="Comic Sans MS"/>
                <a:cs typeface="Comic Sans MS"/>
              </a:rPr>
              <a:t>-Ti superconducting cable</a:t>
            </a:r>
          </a:p>
        </p:txBody>
      </p:sp>
    </p:spTree>
    <p:extLst>
      <p:ext uri="{BB962C8B-B14F-4D97-AF65-F5344CB8AC3E}">
        <p14:creationId xmlns:p14="http://schemas.microsoft.com/office/powerpoint/2010/main" val="8789945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large </a:t>
            </a:r>
            <a:r>
              <a:rPr lang="en-US" dirty="0"/>
              <a:t>g</a:t>
            </a:r>
            <a:r>
              <a:rPr lang="en-US" dirty="0" smtClean="0"/>
              <a:t>eneral </a:t>
            </a:r>
            <a:r>
              <a:rPr lang="en-US" dirty="0"/>
              <a:t>p</a:t>
            </a:r>
            <a:r>
              <a:rPr lang="en-US" dirty="0" smtClean="0"/>
              <a:t>urpose </a:t>
            </a:r>
            <a:r>
              <a:rPr lang="en-US" dirty="0"/>
              <a:t>d</a:t>
            </a:r>
            <a:r>
              <a:rPr lang="en-US" dirty="0" smtClean="0"/>
              <a:t>etectors</a:t>
            </a:r>
            <a:endParaRPr lang="en-US" dirty="0"/>
          </a:p>
        </p:txBody>
      </p:sp>
      <p:sp>
        <p:nvSpPr>
          <p:cNvPr id="4" name="Date Placeholder 3"/>
          <p:cNvSpPr>
            <a:spLocks noGrp="1"/>
          </p:cNvSpPr>
          <p:nvPr>
            <p:ph type="dt" sz="half" idx="10"/>
          </p:nvPr>
        </p:nvSpPr>
        <p:spPr/>
        <p:txBody>
          <a:bodyPr/>
          <a:lstStyle/>
          <a:p>
            <a:r>
              <a:rPr lang="en-US" smtClean="0"/>
              <a:t>November 1, 2012</a:t>
            </a:r>
            <a:endParaRPr lang="en-US"/>
          </a:p>
        </p:txBody>
      </p:sp>
      <p:sp>
        <p:nvSpPr>
          <p:cNvPr id="5" name="Footer Placeholder 4"/>
          <p:cNvSpPr>
            <a:spLocks noGrp="1"/>
          </p:cNvSpPr>
          <p:nvPr>
            <p:ph type="ftr" sz="quarter" idx="11"/>
          </p:nvPr>
        </p:nvSpPr>
        <p:spPr/>
        <p:txBody>
          <a:bodyPr/>
          <a:lstStyle/>
          <a:p>
            <a:r>
              <a:rPr lang="en-US" smtClean="0"/>
              <a:t>J. Pilcher</a:t>
            </a:r>
            <a:endParaRPr lang="en-US">
              <a:latin typeface="Times" charset="0"/>
            </a:endParaRPr>
          </a:p>
        </p:txBody>
      </p:sp>
      <p:sp>
        <p:nvSpPr>
          <p:cNvPr id="6" name="Slide Number Placeholder 5"/>
          <p:cNvSpPr>
            <a:spLocks noGrp="1"/>
          </p:cNvSpPr>
          <p:nvPr>
            <p:ph type="sldNum" sz="quarter" idx="12"/>
          </p:nvPr>
        </p:nvSpPr>
        <p:spPr/>
        <p:txBody>
          <a:bodyPr/>
          <a:lstStyle/>
          <a:p>
            <a:fld id="{ACB9605B-77B4-2C44-9107-DA0718D6BB0E}" type="slidenum">
              <a:rPr lang="en-US" smtClean="0"/>
              <a:pPr/>
              <a:t>9</a:t>
            </a:fld>
            <a:endParaRPr lang="en-US">
              <a:latin typeface="Times" charset="0"/>
            </a:endParaRPr>
          </a:p>
        </p:txBody>
      </p:sp>
      <p:pic>
        <p:nvPicPr>
          <p:cNvPr id="7" name="Picture 4" descr="ATLAS.CMS.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83736"/>
            <a:ext cx="6675437" cy="593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315200" y="1485900"/>
            <a:ext cx="2438400" cy="1754327"/>
          </a:xfrm>
          <a:prstGeom prst="rect">
            <a:avLst/>
          </a:prstGeom>
          <a:solidFill>
            <a:srgbClr val="CCFFCC"/>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800" dirty="0" smtClean="0">
                <a:solidFill>
                  <a:srgbClr val="0000FF"/>
                </a:solidFill>
                <a:latin typeface="Comic Sans MS"/>
                <a:cs typeface="Comic Sans MS"/>
              </a:rPr>
              <a:t>Chicago group is a member of the ATLAS collaboration</a:t>
            </a:r>
          </a:p>
          <a:p>
            <a:endParaRPr lang="en-US" sz="1800" dirty="0">
              <a:solidFill>
                <a:srgbClr val="0000FF"/>
              </a:solidFill>
              <a:latin typeface="Comic Sans MS"/>
              <a:cs typeface="Comic Sans MS"/>
            </a:endParaRPr>
          </a:p>
          <a:p>
            <a:r>
              <a:rPr lang="en-US" sz="1800" dirty="0" smtClean="0">
                <a:solidFill>
                  <a:srgbClr val="0000FF"/>
                </a:solidFill>
                <a:latin typeface="Comic Sans MS"/>
                <a:cs typeface="Comic Sans MS"/>
              </a:rPr>
              <a:t>Emphasis here is on ATLAS</a:t>
            </a:r>
          </a:p>
        </p:txBody>
      </p:sp>
    </p:spTree>
    <p:extLst>
      <p:ext uri="{BB962C8B-B14F-4D97-AF65-F5344CB8AC3E}">
        <p14:creationId xmlns:p14="http://schemas.microsoft.com/office/powerpoint/2010/main" val="20588938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TLAS Template">
  <a:themeElements>
    <a:clrScheme name="Physics Presentation (Lands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hysics Presentation (Landscp.)">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txDef>
      <a:spPr>
        <a:solidFill>
          <a:srgbClr val="CCFFCC"/>
        </a:solidFill>
        <a:effectLst>
          <a:outerShdw blurRad="50800" dist="38100" dir="2700000" algn="tl" rotWithShape="0">
            <a:prstClr val="black">
              <a:alpha val="40000"/>
            </a:prstClr>
          </a:outerShdw>
        </a:effectLst>
      </a:spPr>
      <a:bodyPr wrap="none" rtlCol="0">
        <a:spAutoFit/>
      </a:bodyPr>
      <a:lstStyle>
        <a:defPPr>
          <a:defRPr sz="1400" dirty="0" smtClean="0">
            <a:solidFill>
              <a:srgbClr val="0000FF"/>
            </a:solidFill>
            <a:latin typeface="Comic Sans MS"/>
            <a:cs typeface="Comic Sans MS"/>
          </a:defRPr>
        </a:defPPr>
      </a:lstStyle>
      <a:style>
        <a:lnRef idx="1">
          <a:schemeClr val="accent6"/>
        </a:lnRef>
        <a:fillRef idx="2">
          <a:schemeClr val="accent6"/>
        </a:fillRef>
        <a:effectRef idx="1">
          <a:schemeClr val="accent6"/>
        </a:effectRef>
        <a:fontRef idx="minor">
          <a:schemeClr val="dk1"/>
        </a:fontRef>
      </a:style>
    </a:txDef>
  </a:objectDefaults>
  <a:extraClrSchemeLst>
    <a:extraClrScheme>
      <a:clrScheme name="Physics Presentation (Lands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ics Presentation (Lands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ics Presentation (Lands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ics Presentation (Lands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ics Presentation (Lands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ics Presentation (Lands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ics Presentation (Lands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32135</TotalTime>
  <Words>4006</Words>
  <Application>Microsoft Macintosh PowerPoint</Application>
  <PresentationFormat>Custom</PresentationFormat>
  <Paragraphs>810</Paragraphs>
  <Slides>58</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ATLAS Template</vt:lpstr>
      <vt:lpstr>Equation</vt:lpstr>
      <vt:lpstr>Discovering the Higgs Boson - latest results from the CERN LHC  J. Pilcher – November 1, 2012</vt:lpstr>
      <vt:lpstr>Outline</vt:lpstr>
      <vt:lpstr>Introduction</vt:lpstr>
      <vt:lpstr>Introduction</vt:lpstr>
      <vt:lpstr>Introduction</vt:lpstr>
      <vt:lpstr>Introduction</vt:lpstr>
      <vt:lpstr>The Large Hadron Collider</vt:lpstr>
      <vt:lpstr>The Large Hadron Collider</vt:lpstr>
      <vt:lpstr>Two large general purpose detectors</vt:lpstr>
      <vt:lpstr>The Chicago Team</vt:lpstr>
      <vt:lpstr>PowerPoint Presentation</vt:lpstr>
      <vt:lpstr>PowerPoint Presentation</vt:lpstr>
      <vt:lpstr>ATLAS detector</vt:lpstr>
      <vt:lpstr>ATLAS Detector</vt:lpstr>
      <vt:lpstr>First collisions</vt:lpstr>
      <vt:lpstr>Evolution of data sample sensitivity</vt:lpstr>
      <vt:lpstr>Technical challenges</vt:lpstr>
      <vt:lpstr>Technical challenges</vt:lpstr>
      <vt:lpstr>Physics landscape vs sensitivity</vt:lpstr>
      <vt:lpstr>Low mass resonance signals</vt:lpstr>
      <vt:lpstr>μ-pair mass spectrum</vt:lpstr>
      <vt:lpstr>Benchmark measurements – W±</vt:lpstr>
      <vt:lpstr>Benchmark measurements – W±</vt:lpstr>
      <vt:lpstr>Benchmark measurements – Z0</vt:lpstr>
      <vt:lpstr>Benchmark measurements – W±, Z0</vt:lpstr>
      <vt:lpstr>Benchmark measurements – jet physics</vt:lpstr>
      <vt:lpstr>Benchmark measurements – top quark</vt:lpstr>
      <vt:lpstr>Benchmark measurements - summary</vt:lpstr>
      <vt:lpstr>Most New Physics searches are negative - SUSY</vt:lpstr>
      <vt:lpstr>Most New Physics searches are negative – heavy W, Z</vt:lpstr>
      <vt:lpstr>The search for the Higgs</vt:lpstr>
      <vt:lpstr>ZZ(*) channel (ATLAS)</vt:lpstr>
      <vt:lpstr>ZZ(*) channel (ATLAS)</vt:lpstr>
      <vt:lpstr>ZZ(*) channel (CMS)</vt:lpstr>
      <vt:lpstr>γγ channel (ATLAS)</vt:lpstr>
      <vt:lpstr>γγ channel (ATLAS)</vt:lpstr>
      <vt:lpstr>γγ channel (CMS)</vt:lpstr>
      <vt:lpstr>WW(*) channel (ATLAS)</vt:lpstr>
      <vt:lpstr>WW(*) channel (CMS)</vt:lpstr>
      <vt:lpstr>Putting it all together (for ATLAS)</vt:lpstr>
      <vt:lpstr>Putting it all together (for CMS)</vt:lpstr>
      <vt:lpstr>Properties of the new state</vt:lpstr>
      <vt:lpstr>Properties of the new state</vt:lpstr>
      <vt:lpstr>Properties of the new state</vt:lpstr>
      <vt:lpstr>Properties of the new state</vt:lpstr>
      <vt:lpstr>Score card for the Higgs interpretation</vt:lpstr>
      <vt:lpstr>Outstanding issues</vt:lpstr>
      <vt:lpstr>Near term prospects</vt:lpstr>
      <vt:lpstr>Longer term prospects</vt:lpstr>
      <vt:lpstr>Longer term prospects</vt:lpstr>
      <vt:lpstr>Conclusions</vt:lpstr>
      <vt:lpstr>PowerPoint Presentation</vt:lpstr>
      <vt:lpstr>B.σ for Higgs production</vt:lpstr>
      <vt:lpstr>Profile likelihood ratio</vt:lpstr>
      <vt:lpstr>Search in the ZZ(*) channel</vt:lpstr>
      <vt:lpstr>Search in the ZZ(*) channel</vt:lpstr>
      <vt:lpstr>Spin-parity analysis of H</vt:lpstr>
      <vt:lpstr>Computing Infrastructure</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Status</dc:title>
  <dc:creator>James Pilcher</dc:creator>
  <cp:lastModifiedBy>James Pilcher</cp:lastModifiedBy>
  <cp:revision>1186</cp:revision>
  <cp:lastPrinted>2011-08-21T08:23:49Z</cp:lastPrinted>
  <dcterms:created xsi:type="dcterms:W3CDTF">2007-10-20T18:08:02Z</dcterms:created>
  <dcterms:modified xsi:type="dcterms:W3CDTF">2012-11-01T19:34:00Z</dcterms:modified>
</cp:coreProperties>
</file>