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955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307" r:id="rId4"/>
    <p:sldId id="308" r:id="rId5"/>
    <p:sldId id="309" r:id="rId6"/>
    <p:sldId id="310" r:id="rId7"/>
    <p:sldId id="274" r:id="rId8"/>
    <p:sldId id="293" r:id="rId9"/>
    <p:sldId id="290" r:id="rId10"/>
    <p:sldId id="294" r:id="rId11"/>
    <p:sldId id="295" r:id="rId12"/>
    <p:sldId id="303" r:id="rId13"/>
    <p:sldId id="296" r:id="rId14"/>
    <p:sldId id="297" r:id="rId15"/>
    <p:sldId id="300" r:id="rId16"/>
    <p:sldId id="299" r:id="rId17"/>
    <p:sldId id="298" r:id="rId18"/>
    <p:sldId id="302" r:id="rId19"/>
    <p:sldId id="301" r:id="rId20"/>
    <p:sldId id="306" r:id="rId21"/>
    <p:sldId id="311" r:id="rId22"/>
    <p:sldId id="312" r:id="rId23"/>
    <p:sldId id="313" r:id="rId24"/>
    <p:sldId id="30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CDF48"/>
    <a:srgbClr val="00F700"/>
    <a:srgbClr val="FF1F22"/>
    <a:srgbClr val="E400E4"/>
    <a:srgbClr val="2221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Comments="0">
  <p:normalViewPr snapVertSplitter="1" vertBarState="minimized">
    <p:restoredLeft sz="15620"/>
    <p:restoredTop sz="94640" autoAdjust="0"/>
  </p:normalViewPr>
  <p:slideViewPr>
    <p:cSldViewPr snapToObjects="1">
      <p:cViewPr>
        <p:scale>
          <a:sx n="100" d="100"/>
          <a:sy n="100" d="100"/>
        </p:scale>
        <p:origin x="-1224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theme" Target="theme/theme1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handoutMaster" Target="handoutMasters/handoutMaster1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printerSettings" Target="printerSettings/printerSettings1.bin"/><Relationship Id="rId26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11" Type="http://schemas.openxmlformats.org/officeDocument/2006/relationships/slide" Target="slides/slide10.xml"/><Relationship Id="rId29" Type="http://schemas.openxmlformats.org/officeDocument/2006/relationships/presProps" Target="presProp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41339-4A67-0445-986F-073571DAAB15}" type="datetimeFigureOut">
              <a:rPr lang="en-US" smtClean="0"/>
              <a:pPr/>
              <a:t>1/27/10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73B51-513A-3F43-B9CC-64FE3FAB2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ABC9C-22D1-C44C-A8A6-045F325F640B}" type="datetimeFigureOut">
              <a:rPr lang="en-US" smtClean="0"/>
              <a:pPr/>
              <a:t>1/27/10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32F1B-75DA-AD49-A785-A8F68C9DBF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32F1B-75DA-AD49-A785-A8F68C9DBF1F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pic>
        <p:nvPicPr>
          <p:cNvPr id="14" name="Picture 14" descr="C:\Documents and Settings\Maaike\Desktop\Iowa_Logo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153400" y="228600"/>
            <a:ext cx="838200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ATLAS_NoText_475x760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533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5th Sep. 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en-US" smtClean="0"/>
              <a:t>Prafulla K. Behera @XXXIX International Symposium on Multiparticle Dynamics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5th Sep. 2009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Prafulla K. Behera @XXXIX International Symposium on </a:t>
            </a:r>
            <a:r>
              <a:rPr lang="en-US" dirty="0" err="1" smtClean="0"/>
              <a:t>Multiparticle</a:t>
            </a:r>
            <a:r>
              <a:rPr lang="en-US" dirty="0" smtClean="0"/>
              <a:t> Dynamics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0A429F7-A400-3640-8ED9-E331FAC8620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14" descr="C:\Documents and Settings\Maaike\Desktop\Iowa_Logo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153400" y="228600"/>
            <a:ext cx="838200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ATLAS_NoText_475x760.jp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228600" y="152400"/>
            <a:ext cx="533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twiki.cern.ch/twiki/bin/view/AtlasProtectedReprocessedMC900GeV%23edittable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787588"/>
            <a:ext cx="6858000" cy="1600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n>
                  <a:solidFill>
                    <a:srgbClr val="008000"/>
                  </a:solidFill>
                </a:ln>
              </a:rPr>
              <a:t>Prafulla K. Behera</a:t>
            </a:r>
          </a:p>
          <a:p>
            <a:r>
              <a:rPr lang="en-US" sz="1946" dirty="0" smtClean="0">
                <a:ln>
                  <a:solidFill>
                    <a:srgbClr val="008000"/>
                  </a:solidFill>
                </a:ln>
              </a:rPr>
              <a:t>(On behalf of Minimum Bias Analysis group)  </a:t>
            </a:r>
          </a:p>
          <a:p>
            <a:r>
              <a:rPr lang="en-US" sz="1946" dirty="0" smtClean="0">
                <a:ln>
                  <a:solidFill>
                    <a:srgbClr val="008000"/>
                  </a:solidFill>
                </a:ln>
              </a:rPr>
              <a:t>The University of Iowa</a:t>
            </a:r>
          </a:p>
          <a:p>
            <a:r>
              <a:rPr lang="en-US" sz="1946" dirty="0" smtClean="0">
                <a:ln>
                  <a:solidFill>
                    <a:srgbClr val="008000"/>
                  </a:solidFill>
                </a:ln>
              </a:rPr>
              <a:t>ATLAS Standard Model Plenary, 28.01.2010 </a:t>
            </a:r>
            <a:endParaRPr lang="en-US" sz="1946" dirty="0">
              <a:ln>
                <a:solidFill>
                  <a:srgbClr val="008000"/>
                </a:solidFill>
              </a:ln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Overview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 of 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Minimum Bias 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Analysis (</a:t>
            </a:r>
            <a:r>
              <a:rPr lang="en-US" dirty="0" err="1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i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)</a:t>
            </a:r>
            <a:endParaRPr lang="en-US" dirty="0">
              <a:ln>
                <a:solidFill>
                  <a:srgbClr val="0000FF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44562"/>
          </a:xfrm>
        </p:spPr>
        <p:txBody>
          <a:bodyPr/>
          <a:lstStyle/>
          <a:p>
            <a:r>
              <a:rPr lang="en-US" dirty="0" smtClean="0"/>
              <a:t>                </a:t>
            </a:r>
            <a:r>
              <a:rPr lang="en-US" dirty="0" smtClean="0">
                <a:solidFill>
                  <a:srgbClr val="000090"/>
                </a:solidFill>
              </a:rPr>
              <a:t>Data Quality 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Good runs list based on Inner detector status </a:t>
            </a:r>
            <a:r>
              <a:rPr lang="en-US" dirty="0" smtClean="0">
                <a:solidFill>
                  <a:srgbClr val="008000"/>
                </a:solidFill>
              </a:rPr>
              <a:t>green</a:t>
            </a:r>
          </a:p>
          <a:p>
            <a:pPr lvl="1"/>
            <a:r>
              <a:rPr lang="en-US" dirty="0" smtClean="0"/>
              <a:t>Pixel (three layers)</a:t>
            </a:r>
          </a:p>
          <a:p>
            <a:pPr lvl="1"/>
            <a:r>
              <a:rPr lang="en-US" dirty="0" smtClean="0"/>
              <a:t>SCT </a:t>
            </a:r>
          </a:p>
          <a:p>
            <a:pPr lvl="1"/>
            <a:r>
              <a:rPr lang="en-US" dirty="0" smtClean="0"/>
              <a:t>TRT </a:t>
            </a:r>
          </a:p>
          <a:p>
            <a:pPr lvl="1"/>
            <a:r>
              <a:rPr lang="en-US" dirty="0" smtClean="0"/>
              <a:t>MBTS trigger </a:t>
            </a:r>
          </a:p>
          <a:p>
            <a:pPr lvl="1"/>
            <a:r>
              <a:rPr lang="en-US" dirty="0" smtClean="0"/>
              <a:t>Collisions (BCID)</a:t>
            </a:r>
          </a:p>
        </p:txBody>
      </p:sp>
      <p:pic>
        <p:nvPicPr>
          <p:cNvPr id="7" name="Picture 6" descr="Picture 4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1981200"/>
            <a:ext cx="2832100" cy="3352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2244" y="4495800"/>
            <a:ext cx="525035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1.9M </a:t>
            </a:r>
            <a:r>
              <a:rPr lang="en-US" sz="2400" dirty="0" smtClean="0"/>
              <a:t>tracks in </a:t>
            </a:r>
            <a:r>
              <a:rPr lang="en-US" sz="2400" dirty="0" smtClean="0"/>
              <a:t>326k </a:t>
            </a:r>
            <a:r>
              <a:rPr lang="en-US" sz="2400" dirty="0" smtClean="0"/>
              <a:t>events in </a:t>
            </a:r>
            <a:r>
              <a:rPr lang="en-US" sz="2400" dirty="0" err="1" smtClean="0"/>
              <a:t>MinBias</a:t>
            </a:r>
            <a:r>
              <a:rPr lang="en-US" sz="2400" dirty="0" smtClean="0"/>
              <a:t> stream</a:t>
            </a:r>
            <a:endParaRPr lang="en-US" sz="2400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0"/>
            <a:ext cx="7772400" cy="944562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                 Event Selection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914400" y="914400"/>
            <a:ext cx="7772400" cy="4572000"/>
          </a:xfrm>
        </p:spPr>
        <p:txBody>
          <a:bodyPr>
            <a:noAutofit/>
          </a:bodyPr>
          <a:lstStyle/>
          <a:p>
            <a:r>
              <a:rPr lang="en-US" dirty="0" smtClean="0"/>
              <a:t>Event level Cuts</a:t>
            </a:r>
          </a:p>
          <a:p>
            <a:pPr lvl="1"/>
            <a:r>
              <a:rPr lang="en-US" dirty="0" smtClean="0"/>
              <a:t>Pass MBTS_1 trigger</a:t>
            </a:r>
          </a:p>
          <a:p>
            <a:pPr lvl="1"/>
            <a:r>
              <a:rPr lang="en-US" dirty="0" smtClean="0"/>
              <a:t>At least </a:t>
            </a:r>
            <a:r>
              <a:rPr lang="en-US" dirty="0" smtClean="0"/>
              <a:t>1 good track</a:t>
            </a:r>
          </a:p>
          <a:p>
            <a:pPr lvl="1"/>
            <a:r>
              <a:rPr lang="en-US" dirty="0" smtClean="0"/>
              <a:t>At least </a:t>
            </a:r>
            <a:r>
              <a:rPr lang="en-US" dirty="0" smtClean="0"/>
              <a:t>1 good primary vertex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76800" y="914400"/>
            <a:ext cx="4000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2800" dirty="0" smtClean="0"/>
              <a:t>   Phase-space</a:t>
            </a:r>
          </a:p>
          <a:p>
            <a:pPr lvl="1">
              <a:buClr>
                <a:schemeClr val="accent2"/>
              </a:buClr>
              <a:buFont typeface="Arial"/>
              <a:buChar char="•"/>
            </a:pPr>
            <a:r>
              <a:rPr lang="en-US" sz="2800" dirty="0" smtClean="0"/>
              <a:t>     |</a:t>
            </a:r>
            <a:r>
              <a:rPr lang="en-US" sz="2800" dirty="0" err="1" smtClean="0"/>
              <a:t>η</a:t>
            </a:r>
            <a:r>
              <a:rPr lang="en-US" sz="2800" dirty="0" smtClean="0"/>
              <a:t>| ≤ 2.5</a:t>
            </a:r>
          </a:p>
          <a:p>
            <a:pPr lvl="1">
              <a:buClr>
                <a:schemeClr val="accent2"/>
              </a:buClr>
              <a:buFont typeface="Arial"/>
              <a:buChar char="•"/>
            </a:pPr>
            <a:r>
              <a:rPr lang="en-US" sz="2800" dirty="0" smtClean="0"/>
              <a:t>  </a:t>
            </a:r>
            <a:r>
              <a:rPr lang="en-US" sz="2800" dirty="0" err="1" smtClean="0"/>
              <a:t>p</a:t>
            </a:r>
            <a:r>
              <a:rPr lang="en-US" sz="2800" baseline="-25000" dirty="0" err="1" smtClean="0"/>
              <a:t>T</a:t>
            </a:r>
            <a:r>
              <a:rPr lang="en-US" sz="2800" dirty="0" smtClean="0"/>
              <a:t> ≥ 0.5 </a:t>
            </a:r>
            <a:r>
              <a:rPr lang="en-US" sz="2800" dirty="0" err="1" smtClean="0"/>
              <a:t>GeV/c</a:t>
            </a:r>
            <a:endParaRPr lang="en-US" sz="2800" dirty="0" smtClean="0"/>
          </a:p>
          <a:p>
            <a:pPr marL="0"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" name="Picture 7" descr="Picture 4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95600"/>
            <a:ext cx="8572500" cy="2968625"/>
          </a:xfrm>
          <a:prstGeom prst="rect">
            <a:avLst/>
          </a:prstGeom>
        </p:spPr>
      </p:pic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57400" y="609600"/>
            <a:ext cx="5904180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Track Selection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Number of Pixel hit</a:t>
            </a:r>
            <a:r>
              <a:rPr lang="en-US" sz="4800" dirty="0" smtClean="0"/>
              <a:t> 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Number of SCT hit</a:t>
            </a:r>
            <a:r>
              <a:rPr lang="en-US" sz="4800" dirty="0" smtClean="0"/>
              <a:t> 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smtClean="0">
                <a:solidFill>
                  <a:srgbClr val="FF0000"/>
                </a:solidFill>
              </a:rPr>
              <a:t>TRT hit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d</a:t>
            </a:r>
            <a:r>
              <a:rPr lang="en-US" sz="4800" baseline="-25000" dirty="0" smtClean="0"/>
              <a:t>0</a:t>
            </a:r>
            <a:r>
              <a:rPr lang="en-US" sz="4800" dirty="0" smtClean="0"/>
              <a:t> </a:t>
            </a:r>
            <a:r>
              <a:rPr lang="en-US" sz="4800" dirty="0" err="1" smtClean="0"/>
              <a:t>w.r.t</a:t>
            </a:r>
            <a:r>
              <a:rPr lang="en-US" sz="4800" dirty="0" smtClean="0"/>
              <a:t> PV cut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|z</a:t>
            </a:r>
            <a:r>
              <a:rPr lang="en-US" sz="4800" baseline="-25000" dirty="0" smtClean="0"/>
              <a:t>0</a:t>
            </a:r>
            <a:r>
              <a:rPr lang="en-US" sz="4800" dirty="0" smtClean="0"/>
              <a:t> </a:t>
            </a:r>
            <a:r>
              <a:rPr lang="en-US" sz="4800" dirty="0" err="1" smtClean="0"/>
              <a:t>w.r.t</a:t>
            </a:r>
            <a:r>
              <a:rPr lang="en-US" sz="4800" dirty="0" smtClean="0"/>
              <a:t> PV *</a:t>
            </a:r>
            <a:r>
              <a:rPr lang="en-US" sz="4800" dirty="0" err="1" smtClean="0"/>
              <a:t>sinθ</a:t>
            </a:r>
            <a:r>
              <a:rPr lang="en-US" sz="4800" dirty="0" smtClean="0"/>
              <a:t>| cut</a:t>
            </a:r>
          </a:p>
          <a:p>
            <a:r>
              <a:rPr lang="en-US" sz="4800" dirty="0" smtClean="0"/>
              <a:t> </a:t>
            </a:r>
            <a:endParaRPr lang="en-US" sz="4800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76200"/>
            <a:ext cx="7772400" cy="944562"/>
          </a:xfrm>
        </p:spPr>
        <p:txBody>
          <a:bodyPr/>
          <a:lstStyle/>
          <a:p>
            <a:r>
              <a:rPr lang="en-US" dirty="0" smtClean="0"/>
              <a:t>   </a:t>
            </a:r>
            <a:r>
              <a:rPr lang="en-US" dirty="0" smtClean="0"/>
              <a:t>       </a:t>
            </a:r>
            <a:r>
              <a:rPr lang="en-US" dirty="0" smtClean="0">
                <a:solidFill>
                  <a:srgbClr val="000090"/>
                </a:solidFill>
              </a:rPr>
              <a:t>Pixel </a:t>
            </a:r>
            <a:r>
              <a:rPr lang="en-US" dirty="0" smtClean="0">
                <a:solidFill>
                  <a:srgbClr val="000090"/>
                </a:solidFill>
              </a:rPr>
              <a:t>H</a:t>
            </a:r>
            <a:r>
              <a:rPr lang="en-US" dirty="0" smtClean="0">
                <a:solidFill>
                  <a:srgbClr val="000090"/>
                </a:solidFill>
              </a:rPr>
              <a:t>it </a:t>
            </a:r>
            <a:r>
              <a:rPr lang="en-US" dirty="0" smtClean="0">
                <a:solidFill>
                  <a:srgbClr val="000090"/>
                </a:solidFill>
              </a:rPr>
              <a:t>R</a:t>
            </a:r>
            <a:r>
              <a:rPr lang="en-US" dirty="0" smtClean="0">
                <a:solidFill>
                  <a:srgbClr val="000090"/>
                </a:solidFill>
              </a:rPr>
              <a:t>equirement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pic>
        <p:nvPicPr>
          <p:cNvPr id="8" name="Picture 7" descr="Picture 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416300"/>
            <a:ext cx="8769096" cy="2298700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5687080"/>
            <a:ext cx="7540571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efficiency ~100% for requiring at least one pixel hit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1" name="Picture 10" descr="Picture 5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366837"/>
            <a:ext cx="8648700" cy="213836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19200" y="1002268"/>
            <a:ext cx="7186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glow rad="228600">
                    <a:schemeClr val="accent1">
                      <a:alpha val="75000"/>
                    </a:schemeClr>
                  </a:glow>
                </a:effectLst>
              </a:rPr>
              <a:t>A good agreement between data and MC for pixel hits on track</a:t>
            </a:r>
            <a:endParaRPr lang="en-US" sz="2400" dirty="0">
              <a:effectLst>
                <a:glow rad="228600">
                  <a:schemeClr val="accent1">
                    <a:alpha val="7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868362"/>
          </a:xfrm>
        </p:spPr>
        <p:txBody>
          <a:bodyPr/>
          <a:lstStyle/>
          <a:p>
            <a:r>
              <a:rPr lang="en-US" dirty="0" smtClean="0"/>
              <a:t>          </a:t>
            </a:r>
            <a:r>
              <a:rPr lang="en-US" dirty="0" smtClean="0">
                <a:solidFill>
                  <a:srgbClr val="000090"/>
                </a:solidFill>
              </a:rPr>
              <a:t>SCT hit requirement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pic>
        <p:nvPicPr>
          <p:cNvPr id="8" name="Picture 7" descr="Picture 5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352800"/>
            <a:ext cx="3429000" cy="2743200"/>
          </a:xfrm>
          <a:prstGeom prst="rect">
            <a:avLst/>
          </a:prstGeom>
        </p:spPr>
      </p:pic>
      <p:pic>
        <p:nvPicPr>
          <p:cNvPr id="9" name="Picture 8" descr="Picture 5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" y="868362"/>
            <a:ext cx="7549896" cy="2560638"/>
          </a:xfrm>
          <a:prstGeom prst="rect">
            <a:avLst/>
          </a:prstGeom>
        </p:spPr>
      </p:pic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1371600" y="4800600"/>
            <a:ext cx="1676400" cy="1588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227721" y="3429000"/>
            <a:ext cx="4650958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 good agreement between data and MC for SCT hits</a:t>
            </a:r>
          </a:p>
          <a:p>
            <a:r>
              <a:rPr lang="en-US" dirty="0" smtClean="0"/>
              <a:t> on the track except at extreme </a:t>
            </a:r>
            <a:r>
              <a:rPr lang="en-US" dirty="0" smtClean="0"/>
              <a:t>η</a:t>
            </a:r>
            <a:r>
              <a:rPr lang="en-US" dirty="0" smtClean="0"/>
              <a:t> bins.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4495800" y="2971800"/>
            <a:ext cx="609600" cy="3048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V="1">
            <a:off x="7543800" y="2590800"/>
            <a:ext cx="1219200" cy="4572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114799" y="4648200"/>
            <a:ext cx="4763879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At least 6 SCT hits provides relatively </a:t>
            </a:r>
          </a:p>
          <a:p>
            <a:r>
              <a:rPr lang="en-US" sz="2400" dirty="0" smtClean="0"/>
              <a:t>better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T</a:t>
            </a:r>
            <a:r>
              <a:rPr lang="en-US" sz="2400" dirty="0" smtClean="0"/>
              <a:t> resolution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76200"/>
            <a:ext cx="7772400" cy="944562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          SCT hit requirement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7" descr="Data_ratio_eta_PhaseSpace_MBTS_1_SCT_da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68362"/>
            <a:ext cx="5486400" cy="2713038"/>
          </a:xfrm>
          <a:prstGeom prst="rect">
            <a:avLst/>
          </a:prstGeom>
        </p:spPr>
      </p:pic>
      <p:pic>
        <p:nvPicPr>
          <p:cNvPr id="9" name="Picture 8" descr="Data_ratio_pt_PhaseSpace_MBTS_1_SCT_dat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429000"/>
            <a:ext cx="5715000" cy="2743200"/>
          </a:xfrm>
          <a:prstGeom prst="rect">
            <a:avLst/>
          </a:prstGeom>
        </p:spPr>
      </p:pic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5792" y="2743200"/>
            <a:ext cx="3218224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 smtClean="0"/>
              <a:t>Efficiency for requiring</a:t>
            </a:r>
          </a:p>
          <a:p>
            <a:r>
              <a:rPr lang="en-US" sz="2000" dirty="0" smtClean="0"/>
              <a:t>at least 6 SCT hits on the track is</a:t>
            </a:r>
          </a:p>
          <a:p>
            <a:r>
              <a:rPr lang="en-US" sz="2000" dirty="0" smtClean="0"/>
              <a:t> about 98%.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       </a:t>
            </a:r>
            <a:r>
              <a:rPr lang="en-US" dirty="0" smtClean="0">
                <a:solidFill>
                  <a:srgbClr val="000090"/>
                </a:solidFill>
              </a:rPr>
              <a:t>  </a:t>
            </a:r>
            <a:r>
              <a:rPr lang="en-US" dirty="0" smtClean="0">
                <a:solidFill>
                  <a:srgbClr val="000090"/>
                </a:solidFill>
              </a:rPr>
              <a:t>TRT</a:t>
            </a:r>
            <a:r>
              <a:rPr lang="en-US" dirty="0" smtClean="0">
                <a:solidFill>
                  <a:srgbClr val="000090"/>
                </a:solidFill>
              </a:rPr>
              <a:t> Hit </a:t>
            </a:r>
            <a:r>
              <a:rPr lang="en-US" dirty="0" smtClean="0">
                <a:solidFill>
                  <a:srgbClr val="000090"/>
                </a:solidFill>
              </a:rPr>
              <a:t>R</a:t>
            </a:r>
            <a:r>
              <a:rPr lang="en-US" dirty="0" smtClean="0">
                <a:solidFill>
                  <a:srgbClr val="000090"/>
                </a:solidFill>
              </a:rPr>
              <a:t>equirement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Picture 6" descr="Picture 5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04" y="1066801"/>
            <a:ext cx="8311896" cy="350520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648200"/>
            <a:ext cx="5970905" cy="5847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About 20% tracks do not have TRT hit.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71558" y="5410200"/>
            <a:ext cx="624384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/>
              <a:t>A big discrepancy is seen between data and MC</a:t>
            </a:r>
            <a:endParaRPr lang="en-US" sz="2800" dirty="0"/>
          </a:p>
        </p:txBody>
      </p:sp>
      <p:cxnSp>
        <p:nvCxnSpPr>
          <p:cNvPr id="12" name="Straight Arrow Connector 11"/>
          <p:cNvCxnSpPr/>
          <p:nvPr/>
        </p:nvCxnSpPr>
        <p:spPr>
          <a:xfrm rot="16200000" flipV="1">
            <a:off x="685800" y="3962400"/>
            <a:ext cx="1066800" cy="3048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868362"/>
          </a:xfrm>
        </p:spPr>
        <p:txBody>
          <a:bodyPr/>
          <a:lstStyle/>
          <a:p>
            <a:r>
              <a:rPr lang="en-US" dirty="0" smtClean="0"/>
              <a:t>       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smtClean="0">
                <a:solidFill>
                  <a:srgbClr val="000090"/>
                </a:solidFill>
              </a:rPr>
              <a:t>TRT</a:t>
            </a:r>
            <a:r>
              <a:rPr lang="en-US" dirty="0" smtClean="0">
                <a:solidFill>
                  <a:srgbClr val="000090"/>
                </a:solidFill>
              </a:rPr>
              <a:t> Hit </a:t>
            </a:r>
            <a:r>
              <a:rPr lang="en-US" dirty="0" smtClean="0">
                <a:solidFill>
                  <a:srgbClr val="000090"/>
                </a:solidFill>
              </a:rPr>
              <a:t>R</a:t>
            </a:r>
            <a:r>
              <a:rPr lang="en-US" dirty="0" smtClean="0">
                <a:solidFill>
                  <a:srgbClr val="000090"/>
                </a:solidFill>
              </a:rPr>
              <a:t>equirement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6" descr="Picture 5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04" y="1143000"/>
            <a:ext cx="8502396" cy="3535362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1371600"/>
            <a:ext cx="7104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glow rad="139700">
                    <a:schemeClr val="accent2">
                      <a:alpha val="75000"/>
                    </a:schemeClr>
                  </a:glow>
                </a:effectLst>
              </a:rPr>
              <a:t>Requiring TRT hits on the track reduces efficiency about 15%.</a:t>
            </a:r>
            <a:endParaRPr lang="en-US" sz="2400" dirty="0">
              <a:effectLst>
                <a:glow rad="139700">
                  <a:schemeClr val="accent2">
                    <a:alpha val="75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01730" y="5105400"/>
            <a:ext cx="6699270" cy="5847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No TRT hits requirement for track selection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7772400" cy="944562"/>
          </a:xfrm>
        </p:spPr>
        <p:txBody>
          <a:bodyPr/>
          <a:lstStyle/>
          <a:p>
            <a:r>
              <a:rPr lang="en-US" dirty="0" smtClean="0"/>
              <a:t>        </a:t>
            </a:r>
            <a:r>
              <a:rPr lang="en-US" dirty="0" smtClean="0"/>
              <a:t>    </a:t>
            </a:r>
            <a:r>
              <a:rPr lang="en-US" dirty="0" smtClean="0">
                <a:solidFill>
                  <a:srgbClr val="000090"/>
                </a:solidFill>
              </a:rPr>
              <a:t>d</a:t>
            </a:r>
            <a:r>
              <a:rPr lang="en-US" baseline="-25000" dirty="0" smtClean="0">
                <a:solidFill>
                  <a:srgbClr val="000090"/>
                </a:solidFill>
              </a:rPr>
              <a:t>0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smtClean="0">
                <a:solidFill>
                  <a:srgbClr val="000090"/>
                </a:solidFill>
              </a:rPr>
              <a:t>w.r.t</a:t>
            </a:r>
            <a:r>
              <a:rPr lang="en-US" dirty="0" smtClean="0">
                <a:solidFill>
                  <a:srgbClr val="000090"/>
                </a:solidFill>
              </a:rPr>
              <a:t> PV Requirement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Picture 6" descr="Picture 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496" y="1417638"/>
            <a:ext cx="4184904" cy="3992562"/>
          </a:xfrm>
          <a:prstGeom prst="rect">
            <a:avLst/>
          </a:prstGeom>
        </p:spPr>
      </p:pic>
      <p:pic>
        <p:nvPicPr>
          <p:cNvPr id="8" name="Picture 7" descr="Picture 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7638"/>
            <a:ext cx="4273296" cy="3808412"/>
          </a:xfrm>
          <a:prstGeom prst="rect">
            <a:avLst/>
          </a:prstGeom>
        </p:spPr>
      </p:pic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53" y="5253335"/>
            <a:ext cx="7808147" cy="461665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good agreement between data and MC for </a:t>
            </a:r>
            <a:r>
              <a:rPr lang="en-US" sz="2400" dirty="0" smtClean="0"/>
              <a:t>d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</a:t>
            </a:r>
            <a:r>
              <a:rPr lang="en-US" sz="2400" dirty="0" smtClean="0"/>
              <a:t>w.r.t</a:t>
            </a:r>
            <a:r>
              <a:rPr lang="en-US" sz="2400" dirty="0" smtClean="0"/>
              <a:t> primary vertex</a:t>
            </a:r>
            <a:endParaRPr lang="en-US" sz="2400" dirty="0"/>
          </a:p>
        </p:txBody>
      </p:sp>
      <p:cxnSp>
        <p:nvCxnSpPr>
          <p:cNvPr id="15" name="Shape 14"/>
          <p:cNvCxnSpPr>
            <a:stCxn id="11" idx="1"/>
          </p:cNvCxnSpPr>
          <p:nvPr/>
        </p:nvCxnSpPr>
        <p:spPr>
          <a:xfrm rot="10800000" flipH="1">
            <a:off x="650052" y="2057400"/>
            <a:ext cx="2093147" cy="3426768"/>
          </a:xfrm>
          <a:prstGeom prst="curvedConnector4">
            <a:avLst>
              <a:gd name="adj1" fmla="val -10921"/>
              <a:gd name="adj2" fmla="val 53368"/>
            </a:avLst>
          </a:prstGeom>
          <a:ln w="38100" cmpd="sng">
            <a:solidFill>
              <a:schemeClr val="tx1">
                <a:alpha val="93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71826" y="5791200"/>
            <a:ext cx="4352774" cy="4616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|d</a:t>
            </a:r>
            <a:r>
              <a:rPr lang="en-US" sz="2400" baseline="-25000" dirty="0" smtClean="0">
                <a:solidFill>
                  <a:srgbClr val="FF0000"/>
                </a:solidFill>
              </a:rPr>
              <a:t>0</a:t>
            </a:r>
            <a:r>
              <a:rPr lang="en-US" sz="2400" dirty="0" smtClean="0">
                <a:solidFill>
                  <a:srgbClr val="FF0000"/>
                </a:solidFill>
              </a:rPr>
              <a:t>| &lt; 1.5 mm has efficiency &gt; 96%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304800"/>
            <a:ext cx="7772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  </a:t>
            </a:r>
            <a:r>
              <a:rPr lang="en-US" dirty="0" smtClean="0"/>
              <a:t>  </a:t>
            </a:r>
            <a:r>
              <a:rPr lang="en-US" dirty="0" smtClean="0">
                <a:solidFill>
                  <a:srgbClr val="000090"/>
                </a:solidFill>
              </a:rPr>
              <a:t>z</a:t>
            </a:r>
            <a:r>
              <a:rPr lang="en-US" baseline="-25000" dirty="0" smtClean="0">
                <a:solidFill>
                  <a:srgbClr val="000090"/>
                </a:solidFill>
              </a:rPr>
              <a:t>0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w.r.t</a:t>
            </a:r>
            <a:r>
              <a:rPr lang="en-US" dirty="0" smtClean="0">
                <a:solidFill>
                  <a:srgbClr val="000090"/>
                </a:solidFill>
              </a:rPr>
              <a:t> PV *</a:t>
            </a:r>
            <a:r>
              <a:rPr lang="en-US" dirty="0" err="1" smtClean="0">
                <a:solidFill>
                  <a:srgbClr val="000090"/>
                </a:solidFill>
              </a:rPr>
              <a:t>sinθ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smtClean="0">
                <a:solidFill>
                  <a:srgbClr val="000090"/>
                </a:solidFill>
              </a:rPr>
              <a:t>requirement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6" descr="Data_ratio_pt_PhaseSpace_MBTS_1_z0sintheta_da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04" y="990601"/>
            <a:ext cx="7626096" cy="2667000"/>
          </a:xfrm>
          <a:prstGeom prst="rect">
            <a:avLst/>
          </a:prstGeom>
        </p:spPr>
      </p:pic>
      <p:pic>
        <p:nvPicPr>
          <p:cNvPr id="9" name="Picture 8" descr="Data_ratio_eta_PhaseSpace_MBTS_1_z0sintheta_dat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" y="3548062"/>
            <a:ext cx="7626096" cy="2624138"/>
          </a:xfrm>
          <a:prstGeom prst="rect">
            <a:avLst/>
          </a:prstGeom>
        </p:spPr>
      </p:pic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200" y="4419600"/>
            <a:ext cx="7350590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</a:rPr>
              <a:t>Efficiency for |Z</a:t>
            </a:r>
            <a:r>
              <a:rPr lang="en-US" sz="2400" baseline="-25000" dirty="0" smtClean="0">
                <a:solidFill>
                  <a:schemeClr val="bg2"/>
                </a:solidFill>
              </a:rPr>
              <a:t>0w.r.t</a:t>
            </a:r>
            <a:r>
              <a:rPr lang="en-US" sz="2400" dirty="0" smtClean="0">
                <a:solidFill>
                  <a:schemeClr val="bg2"/>
                </a:solidFill>
              </a:rPr>
              <a:t>sinθ| &lt; 1.5 mm ~96% in full phase space</a:t>
            </a:r>
            <a:endParaRPr lang="en-US" sz="2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94103"/>
          </a:xfrm>
        </p:spPr>
        <p:txBody>
          <a:bodyPr>
            <a:normAutofit/>
          </a:bodyPr>
          <a:lstStyle/>
          <a:p>
            <a:r>
              <a:rPr lang="en-US" dirty="0" smtClean="0">
                <a:ln>
                  <a:solidFill>
                    <a:srgbClr val="0000FF"/>
                  </a:solidFill>
                </a:ln>
              </a:rPr>
              <a:t>             </a:t>
            </a:r>
            <a:r>
              <a:rPr lang="en-US" sz="4400" dirty="0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Outline</a:t>
            </a:r>
            <a:endParaRPr lang="en-US" sz="4400" dirty="0">
              <a:ln>
                <a:solidFill>
                  <a:srgbClr val="0000FF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3504" y="1143000"/>
            <a:ext cx="8540496" cy="4572000"/>
          </a:xfrm>
        </p:spPr>
        <p:txBody>
          <a:bodyPr>
            <a:normAutofit/>
          </a:bodyPr>
          <a:lstStyle/>
          <a:p>
            <a:pPr>
              <a:buSzPct val="50000"/>
            </a:pPr>
            <a:r>
              <a:rPr lang="en-GB" sz="4000" dirty="0" smtClean="0">
                <a:solidFill>
                  <a:srgbClr val="660066"/>
                </a:solidFill>
              </a:rPr>
              <a:t>Overview of the Analysis</a:t>
            </a:r>
          </a:p>
          <a:p>
            <a:pPr>
              <a:buSzPct val="50000"/>
            </a:pPr>
            <a:r>
              <a:rPr lang="en-GB" sz="4000" dirty="0" smtClean="0">
                <a:solidFill>
                  <a:srgbClr val="660066"/>
                </a:solidFill>
              </a:rPr>
              <a:t>Data and MC Samples </a:t>
            </a:r>
          </a:p>
          <a:p>
            <a:pPr>
              <a:buSzPct val="50000"/>
            </a:pPr>
            <a:r>
              <a:rPr lang="en-GB" sz="4000" dirty="0" smtClean="0">
                <a:solidFill>
                  <a:srgbClr val="660066"/>
                </a:solidFill>
              </a:rPr>
              <a:t>Event Selection </a:t>
            </a:r>
          </a:p>
          <a:p>
            <a:pPr>
              <a:buSzPct val="50000"/>
            </a:pPr>
            <a:r>
              <a:rPr lang="en-GB" sz="4000" dirty="0" smtClean="0">
                <a:solidFill>
                  <a:srgbClr val="660066"/>
                </a:solidFill>
              </a:rPr>
              <a:t>Beam Background </a:t>
            </a:r>
          </a:p>
          <a:p>
            <a:pPr>
              <a:buSzPct val="50000"/>
            </a:pPr>
            <a:r>
              <a:rPr lang="en-GB" sz="4000" dirty="0" smtClean="0">
                <a:solidFill>
                  <a:srgbClr val="660066"/>
                </a:solidFill>
              </a:rPr>
              <a:t> </a:t>
            </a:r>
            <a:r>
              <a:rPr lang="en-GB" sz="4000" dirty="0" smtClean="0">
                <a:solidFill>
                  <a:srgbClr val="660066"/>
                </a:solidFill>
              </a:rPr>
              <a:t>Summary</a:t>
            </a:r>
            <a:endParaRPr lang="en-GB" sz="4000" dirty="0" smtClean="0">
              <a:solidFill>
                <a:srgbClr val="660066"/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1722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1066801"/>
            <a:ext cx="7467600" cy="45243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dirty="0" smtClean="0"/>
              <a:t>Final </a:t>
            </a:r>
            <a:r>
              <a:rPr lang="en-US" sz="4800" dirty="0" smtClean="0"/>
              <a:t>Track Selection (</a:t>
            </a:r>
            <a:r>
              <a:rPr lang="en-US" sz="4800" dirty="0" err="1" smtClean="0"/>
              <a:t>N</a:t>
            </a:r>
            <a:r>
              <a:rPr lang="en-US" sz="4800" baseline="-25000" dirty="0" err="1" smtClean="0"/>
              <a:t>sel</a:t>
            </a:r>
            <a:r>
              <a:rPr lang="en-US" sz="4800" dirty="0" smtClean="0"/>
              <a:t>)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Number of Pixel </a:t>
            </a:r>
            <a:r>
              <a:rPr lang="en-US" sz="4800" dirty="0" smtClean="0"/>
              <a:t>hit ≥ 1 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Number of SCT hit</a:t>
            </a:r>
            <a:r>
              <a:rPr lang="en-US" sz="4800" dirty="0" smtClean="0"/>
              <a:t> ≥ 6</a:t>
            </a:r>
            <a:endParaRPr lang="en-US" sz="4800" dirty="0" smtClean="0">
              <a:solidFill>
                <a:srgbClr val="FF0000"/>
              </a:solidFill>
            </a:endParaRP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|d</a:t>
            </a:r>
            <a:r>
              <a:rPr lang="en-US" sz="4800" baseline="-25000" dirty="0" smtClean="0"/>
              <a:t>0</a:t>
            </a:r>
            <a:r>
              <a:rPr lang="en-US" sz="4800" dirty="0" smtClean="0"/>
              <a:t> </a:t>
            </a:r>
            <a:r>
              <a:rPr lang="en-US" sz="4800" dirty="0" smtClean="0"/>
              <a:t>w.r.t</a:t>
            </a:r>
            <a:r>
              <a:rPr lang="en-US" sz="4800" dirty="0" smtClean="0"/>
              <a:t> PV | </a:t>
            </a:r>
            <a:r>
              <a:rPr lang="en-US" sz="4800" dirty="0" smtClean="0"/>
              <a:t>&lt; 1.5 mm</a:t>
            </a:r>
            <a:endParaRPr lang="en-US" sz="4800" dirty="0" smtClean="0"/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|z</a:t>
            </a:r>
            <a:r>
              <a:rPr lang="en-US" sz="4800" baseline="-25000" dirty="0" smtClean="0"/>
              <a:t>0</a:t>
            </a:r>
            <a:r>
              <a:rPr lang="en-US" sz="4800" dirty="0" smtClean="0"/>
              <a:t> </a:t>
            </a:r>
            <a:r>
              <a:rPr lang="en-US" sz="4800" dirty="0" err="1" smtClean="0"/>
              <a:t>w.r.t</a:t>
            </a:r>
            <a:r>
              <a:rPr lang="en-US" sz="4800" dirty="0" smtClean="0"/>
              <a:t> PV *</a:t>
            </a:r>
            <a:r>
              <a:rPr lang="en-US" sz="4800" dirty="0" err="1" smtClean="0"/>
              <a:t>sinθ</a:t>
            </a:r>
            <a:r>
              <a:rPr lang="en-US" sz="4800" dirty="0" smtClean="0"/>
              <a:t>| </a:t>
            </a:r>
            <a:r>
              <a:rPr lang="en-US" sz="4800" dirty="0" smtClean="0"/>
              <a:t>&lt; 1.5 mm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4800" dirty="0" smtClean="0"/>
              <a:t>Inside out tracking only</a:t>
            </a: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r>
              <a:rPr lang="en-US" dirty="0" smtClean="0"/>
              <a:t>         </a:t>
            </a:r>
            <a:r>
              <a:rPr lang="en-US" dirty="0" smtClean="0">
                <a:solidFill>
                  <a:srgbClr val="000090"/>
                </a:solidFill>
              </a:rPr>
              <a:t>Beam Background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7" name="Picture 6" descr="Picture 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04800" y="914400"/>
            <a:ext cx="4292601" cy="4597400"/>
          </a:xfrm>
          <a:prstGeom prst="rect">
            <a:avLst/>
          </a:prstGeom>
        </p:spPr>
      </p:pic>
      <p:pic>
        <p:nvPicPr>
          <p:cNvPr id="8" name="Picture 7" descr="Picture 6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794250" y="1060451"/>
            <a:ext cx="3810000" cy="4432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81600" y="1066800"/>
            <a:ext cx="32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≥ one good track with final selection</a:t>
            </a:r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3504" y="5359401"/>
            <a:ext cx="7708360" cy="830997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MBTS timing information is used to estimate the beam background. </a:t>
            </a:r>
          </a:p>
          <a:p>
            <a:r>
              <a:rPr lang="en-US" sz="2400" dirty="0" smtClean="0"/>
              <a:t>The background estimated from single beam events is &lt; 10</a:t>
            </a:r>
            <a:r>
              <a:rPr lang="en-US" sz="2400" baseline="30000" dirty="0" smtClean="0"/>
              <a:t>-4</a:t>
            </a:r>
            <a:r>
              <a:rPr lang="en-US" sz="2400" dirty="0" smtClean="0"/>
              <a:t>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152400"/>
            <a:ext cx="7772400" cy="1143000"/>
          </a:xfrm>
        </p:spPr>
        <p:txBody>
          <a:bodyPr/>
          <a:lstStyle/>
          <a:p>
            <a:r>
              <a:rPr lang="en-US" dirty="0" smtClean="0"/>
              <a:t>           </a:t>
            </a:r>
            <a:r>
              <a:rPr lang="en-US" dirty="0" smtClean="0">
                <a:solidFill>
                  <a:srgbClr val="000090"/>
                </a:solidFill>
              </a:rPr>
              <a:t>Beam Background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7" name="Picture 6" descr="Picture 6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" y="1660525"/>
            <a:ext cx="8769096" cy="4283075"/>
          </a:xfrm>
          <a:prstGeom prst="rect">
            <a:avLst/>
          </a:prstGeom>
        </p:spPr>
      </p:pic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7800" y="1291193"/>
            <a:ext cx="6731079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Vertex requirement significantly reduces beam background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228600"/>
            <a:ext cx="7772400" cy="1143000"/>
          </a:xfrm>
        </p:spPr>
        <p:txBody>
          <a:bodyPr/>
          <a:lstStyle/>
          <a:p>
            <a:r>
              <a:rPr lang="en-US" dirty="0" smtClean="0"/>
              <a:t>        </a:t>
            </a:r>
            <a:r>
              <a:rPr lang="en-US" dirty="0" smtClean="0">
                <a:solidFill>
                  <a:srgbClr val="000090"/>
                </a:solidFill>
              </a:rPr>
              <a:t>Beam Background</a:t>
            </a:r>
            <a:r>
              <a:rPr lang="en-US" dirty="0" smtClean="0"/>
              <a:t>….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8" name="Picture 7" descr="Picture 7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0" y="1066800"/>
            <a:ext cx="4470400" cy="4114800"/>
          </a:xfrm>
          <a:prstGeom prst="rect">
            <a:avLst/>
          </a:prstGeom>
        </p:spPr>
      </p:pic>
      <p:pic>
        <p:nvPicPr>
          <p:cNvPr id="9" name="Picture 8" descr="Picture 7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" y="1168400"/>
            <a:ext cx="4374896" cy="4165600"/>
          </a:xfrm>
          <a:prstGeom prst="rect">
            <a:avLst/>
          </a:prstGeom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5334000"/>
            <a:ext cx="7148111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000" dirty="0" smtClean="0">
                <a:solidFill>
                  <a:srgbClr val="000090"/>
                </a:solidFill>
              </a:rPr>
              <a:t>A good agreement is seen between data and MC for unassociated Pixel hits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rgbClr val="000090"/>
                </a:solidFill>
              </a:rPr>
              <a:t>Beam background is negligible</a:t>
            </a:r>
            <a:endParaRPr lang="en-US" sz="2000" dirty="0">
              <a:solidFill>
                <a:srgbClr val="00009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8683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              Summary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" y="4953000"/>
            <a:ext cx="9033242" cy="9541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/>
              <a:t>Beam background contribution is less than 10</a:t>
            </a:r>
            <a:r>
              <a:rPr lang="en-US" sz="2800" baseline="30000" dirty="0" smtClean="0"/>
              <a:t>-4</a:t>
            </a:r>
            <a:r>
              <a:rPr lang="en-US" sz="2800" dirty="0" smtClean="0"/>
              <a:t> and can be neglected</a:t>
            </a:r>
          </a:p>
          <a:p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267200" y="1231880"/>
            <a:ext cx="4800600" cy="30469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Final </a:t>
            </a:r>
            <a:r>
              <a:rPr lang="en-US" sz="3200" dirty="0" smtClean="0"/>
              <a:t>Track </a:t>
            </a:r>
            <a:r>
              <a:rPr lang="en-US" sz="3200" dirty="0" smtClean="0"/>
              <a:t>Selection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3200" dirty="0" smtClean="0"/>
              <a:t>Number of Pixel </a:t>
            </a:r>
            <a:r>
              <a:rPr lang="en-US" sz="3200" dirty="0" smtClean="0"/>
              <a:t>hit ≥ 1 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3200" dirty="0" smtClean="0"/>
              <a:t>Number of SCT hit</a:t>
            </a:r>
            <a:r>
              <a:rPr lang="en-US" sz="3200" dirty="0" smtClean="0"/>
              <a:t> ≥ 6</a:t>
            </a:r>
            <a:endParaRPr lang="en-US" sz="3200" dirty="0" smtClean="0">
              <a:solidFill>
                <a:srgbClr val="FF0000"/>
              </a:solidFill>
            </a:endParaRP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3200" dirty="0" smtClean="0"/>
              <a:t>|d</a:t>
            </a:r>
            <a:r>
              <a:rPr lang="en-US" sz="3200" baseline="-25000" dirty="0" smtClean="0"/>
              <a:t>0</a:t>
            </a:r>
            <a:r>
              <a:rPr lang="en-US" sz="3200" dirty="0" smtClean="0"/>
              <a:t> </a:t>
            </a:r>
            <a:r>
              <a:rPr lang="en-US" sz="3200" dirty="0" smtClean="0"/>
              <a:t>w.r.t</a:t>
            </a:r>
            <a:r>
              <a:rPr lang="en-US" sz="3200" dirty="0" smtClean="0"/>
              <a:t> PV | </a:t>
            </a:r>
            <a:r>
              <a:rPr lang="en-US" sz="3200" dirty="0" smtClean="0"/>
              <a:t>&lt; 1.5 mm</a:t>
            </a:r>
            <a:endParaRPr lang="en-US" sz="3200" dirty="0" smtClean="0"/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3200" dirty="0" smtClean="0"/>
              <a:t>|z</a:t>
            </a:r>
            <a:r>
              <a:rPr lang="en-US" sz="3200" baseline="-25000" dirty="0" smtClean="0"/>
              <a:t>0 </a:t>
            </a:r>
            <a:r>
              <a:rPr lang="en-US" sz="3200" dirty="0" err="1" smtClean="0"/>
              <a:t>w.r.t</a:t>
            </a:r>
            <a:r>
              <a:rPr lang="en-US" sz="3200" dirty="0" smtClean="0"/>
              <a:t> PV*</a:t>
            </a:r>
            <a:r>
              <a:rPr lang="en-US" sz="3200" dirty="0" err="1" smtClean="0"/>
              <a:t>sinθ</a:t>
            </a:r>
            <a:r>
              <a:rPr lang="en-US" sz="3200" dirty="0" smtClean="0"/>
              <a:t>|</a:t>
            </a:r>
            <a:r>
              <a:rPr lang="en-US" sz="3200" dirty="0" smtClean="0"/>
              <a:t>&lt;1.5 mm</a:t>
            </a:r>
          </a:p>
          <a:p>
            <a:pPr>
              <a:buClr>
                <a:schemeClr val="accent2"/>
              </a:buClr>
              <a:buFont typeface="Arial"/>
              <a:buChar char="•"/>
            </a:pPr>
            <a:r>
              <a:rPr lang="en-US" sz="3200" dirty="0" smtClean="0"/>
              <a:t>Inside out tracking only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1318736"/>
            <a:ext cx="4044697" cy="2831544"/>
          </a:xfrm>
          <a:prstGeom prst="rect">
            <a:avLst/>
          </a:prstGeom>
          <a:solidFill>
            <a:srgbClr val="008000">
              <a:alpha val="4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    Event </a:t>
            </a:r>
            <a:r>
              <a:rPr lang="en-US" sz="3200" dirty="0" smtClean="0"/>
              <a:t>level Cuts</a:t>
            </a:r>
          </a:p>
          <a:p>
            <a:pPr lvl="1">
              <a:buFont typeface="Arial"/>
              <a:buChar char="•"/>
            </a:pPr>
            <a:r>
              <a:rPr lang="en-US" sz="3200" dirty="0" smtClean="0"/>
              <a:t>Pass MBTS_1 trigger</a:t>
            </a:r>
          </a:p>
          <a:p>
            <a:pPr lvl="1">
              <a:buFont typeface="Arial"/>
              <a:buChar char="•"/>
            </a:pPr>
            <a:r>
              <a:rPr lang="en-US" sz="3200" dirty="0" smtClean="0"/>
              <a:t>At least 1 good track</a:t>
            </a:r>
          </a:p>
          <a:p>
            <a:pPr lvl="1">
              <a:buFont typeface="Arial"/>
              <a:buChar char="•"/>
            </a:pPr>
            <a:r>
              <a:rPr lang="en-US" sz="3200" dirty="0" smtClean="0"/>
              <a:t>At least 1 good primary vertex</a:t>
            </a:r>
          </a:p>
          <a:p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r>
              <a:rPr lang="en-US" dirty="0" smtClean="0"/>
              <a:t>   </a:t>
            </a:r>
            <a:r>
              <a:rPr lang="en-US" dirty="0" smtClean="0">
                <a:solidFill>
                  <a:srgbClr val="000090"/>
                </a:solidFill>
              </a:rPr>
              <a:t>Minimum Bias events at ATLAS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90600" y="2819400"/>
            <a:ext cx="7162800" cy="685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00FF"/>
                </a:solidFill>
              </a:rPr>
              <a:t>σ</a:t>
            </a:r>
            <a:r>
              <a:rPr lang="en-US" sz="3600" b="1" baseline="-25000" dirty="0" err="1" smtClean="0">
                <a:solidFill>
                  <a:srgbClr val="0000FF"/>
                </a:solidFill>
              </a:rPr>
              <a:t>tot</a:t>
            </a:r>
            <a:r>
              <a:rPr lang="en-US" sz="3600" b="1" dirty="0" smtClean="0">
                <a:solidFill>
                  <a:srgbClr val="0000FF"/>
                </a:solidFill>
              </a:rPr>
              <a:t> = </a:t>
            </a:r>
            <a:r>
              <a:rPr lang="en-US" sz="3600" b="1" dirty="0" err="1" smtClean="0">
                <a:solidFill>
                  <a:srgbClr val="0000FF"/>
                </a:solidFill>
              </a:rPr>
              <a:t>σ</a:t>
            </a:r>
            <a:r>
              <a:rPr lang="en-US" sz="3600" b="1" baseline="-25000" dirty="0" err="1" smtClean="0">
                <a:solidFill>
                  <a:srgbClr val="0000FF"/>
                </a:solidFill>
              </a:rPr>
              <a:t>el</a:t>
            </a:r>
            <a:r>
              <a:rPr lang="en-US" sz="3600" b="1" dirty="0" smtClean="0">
                <a:solidFill>
                  <a:srgbClr val="0000FF"/>
                </a:solidFill>
              </a:rPr>
              <a:t> + </a:t>
            </a:r>
            <a:r>
              <a:rPr lang="en-US" sz="3600" b="1" dirty="0" smtClean="0">
                <a:solidFill>
                  <a:srgbClr val="008000"/>
                </a:solidFill>
              </a:rPr>
              <a:t>(σ</a:t>
            </a:r>
            <a:r>
              <a:rPr lang="en-US" sz="3600" b="1" baseline="-25000" dirty="0" smtClean="0">
                <a:solidFill>
                  <a:srgbClr val="008000"/>
                </a:solidFill>
              </a:rPr>
              <a:t>SD</a:t>
            </a:r>
            <a:r>
              <a:rPr lang="en-US" sz="3600" b="1" dirty="0" smtClean="0">
                <a:solidFill>
                  <a:srgbClr val="008000"/>
                </a:solidFill>
              </a:rPr>
              <a:t> + σ</a:t>
            </a:r>
            <a:r>
              <a:rPr lang="en-US" sz="3600" b="1" baseline="-25000" dirty="0" smtClean="0">
                <a:solidFill>
                  <a:srgbClr val="008000"/>
                </a:solidFill>
              </a:rPr>
              <a:t>DD</a:t>
            </a:r>
            <a:r>
              <a:rPr lang="en-US" sz="3600" b="1" dirty="0" smtClean="0">
                <a:solidFill>
                  <a:srgbClr val="008000"/>
                </a:solidFill>
              </a:rPr>
              <a:t> +σ</a:t>
            </a:r>
            <a:r>
              <a:rPr lang="en-US" sz="3600" b="1" baseline="-25000" dirty="0" smtClean="0">
                <a:solidFill>
                  <a:srgbClr val="008000"/>
                </a:solidFill>
              </a:rPr>
              <a:t>ND</a:t>
            </a:r>
            <a:r>
              <a:rPr lang="en-US" sz="3600" b="1" dirty="0" smtClean="0">
                <a:solidFill>
                  <a:srgbClr val="008000"/>
                </a:solidFill>
              </a:rPr>
              <a:t>)</a:t>
            </a:r>
            <a:endParaRPr lang="en-US" sz="3600" b="1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2111514"/>
            <a:ext cx="8727119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Minimum Bias measurements </a:t>
            </a:r>
            <a:r>
              <a:rPr lang="en-US" sz="2000" b="1" dirty="0" smtClean="0"/>
              <a:t>should be done early on</a:t>
            </a:r>
            <a:r>
              <a:rPr lang="en-US" sz="2000" dirty="0" smtClean="0"/>
              <a:t>, at low luminosity</a:t>
            </a:r>
          </a:p>
          <a:p>
            <a:r>
              <a:rPr lang="en-US" sz="2000" dirty="0" smtClean="0"/>
              <a:t> to remove effect of overlapping proton-proton collisions! </a:t>
            </a:r>
            <a:endParaRPr lang="en-US" sz="2000" dirty="0"/>
          </a:p>
        </p:txBody>
      </p:sp>
      <p:pic>
        <p:nvPicPr>
          <p:cNvPr id="10" name="Picture 9" descr="Picture 5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3562350"/>
            <a:ext cx="3822700" cy="25336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95400" y="4038600"/>
            <a:ext cx="18639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CDF arXiv:0904.1098</a:t>
            </a:r>
            <a:endParaRPr lang="en-US" sz="1600" dirty="0"/>
          </a:p>
        </p:txBody>
      </p:sp>
      <p:pic>
        <p:nvPicPr>
          <p:cNvPr id="12" name="Picture 11" descr="Picture 5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519" y="3494504"/>
            <a:ext cx="4521200" cy="2601496"/>
          </a:xfrm>
          <a:prstGeom prst="rect">
            <a:avLst/>
          </a:prstGeom>
        </p:spPr>
      </p:pic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1722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1124634"/>
            <a:ext cx="853149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Modeling of minimum bias pile-up necessary tool for high </a:t>
            </a:r>
            <a:r>
              <a:rPr lang="en-US" dirty="0" err="1" smtClean="0">
                <a:solidFill>
                  <a:srgbClr val="008000"/>
                </a:solidFill>
              </a:rPr>
              <a:t>p</a:t>
            </a:r>
            <a:r>
              <a:rPr lang="en-US" baseline="-25000" dirty="0" err="1" smtClean="0">
                <a:solidFill>
                  <a:srgbClr val="008000"/>
                </a:solidFill>
              </a:rPr>
              <a:t>T</a:t>
            </a:r>
            <a:r>
              <a:rPr lang="en-US" dirty="0" smtClean="0">
                <a:solidFill>
                  <a:srgbClr val="008000"/>
                </a:solidFill>
              </a:rPr>
              <a:t> physics!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Physics: improve </a:t>
            </a:r>
            <a:r>
              <a:rPr lang="en-US" dirty="0" smtClean="0">
                <a:solidFill>
                  <a:srgbClr val="008000"/>
                </a:solidFill>
              </a:rPr>
              <a:t>our understanding of QCD effects, total cross-section, saturation, jet </a:t>
            </a:r>
            <a:r>
              <a:rPr lang="en-US" dirty="0" smtClean="0">
                <a:solidFill>
                  <a:srgbClr val="008000"/>
                </a:solidFill>
              </a:rPr>
              <a:t>cross-sections</a:t>
            </a:r>
            <a:r>
              <a:rPr lang="en-US" dirty="0" smtClean="0">
                <a:solidFill>
                  <a:srgbClr val="008000"/>
                </a:solidFill>
              </a:rPr>
              <a:t>,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mass reconstructions,</a:t>
            </a:r>
            <a:r>
              <a:rPr lang="en-US" dirty="0" smtClean="0"/>
              <a:t>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792162"/>
          </a:xfrm>
        </p:spPr>
        <p:txBody>
          <a:bodyPr/>
          <a:lstStyle/>
          <a:p>
            <a:r>
              <a:rPr lang="en-US" dirty="0" smtClean="0"/>
              <a:t>     </a:t>
            </a:r>
            <a:r>
              <a:rPr lang="en-US" dirty="0" smtClean="0">
                <a:solidFill>
                  <a:srgbClr val="000090"/>
                </a:solidFill>
              </a:rPr>
              <a:t>What do we plan to measure ?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" name="Picture 9" descr="Picture 6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450" y="4057650"/>
            <a:ext cx="2679700" cy="5715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33600" y="1752600"/>
            <a:ext cx="338551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For primary charged particle</a:t>
            </a:r>
            <a:endParaRPr lang="en-US" sz="2400" dirty="0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1722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pic>
        <p:nvPicPr>
          <p:cNvPr id="16" name="Picture 15" descr="Picture 6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578100"/>
            <a:ext cx="1689100" cy="812800"/>
          </a:xfrm>
          <a:prstGeom prst="rect">
            <a:avLst/>
          </a:prstGeom>
        </p:spPr>
      </p:pic>
      <p:pic>
        <p:nvPicPr>
          <p:cNvPr id="17" name="Picture 16" descr="Picture 6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250" y="2552700"/>
            <a:ext cx="1574800" cy="787400"/>
          </a:xfrm>
          <a:prstGeom prst="rect">
            <a:avLst/>
          </a:prstGeom>
        </p:spPr>
      </p:pic>
      <p:pic>
        <p:nvPicPr>
          <p:cNvPr id="18" name="Picture 17" descr="Picture 6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7700" y="2552700"/>
            <a:ext cx="1638300" cy="8382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324600" y="2662535"/>
            <a:ext cx="1754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&lt;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T</a:t>
            </a:r>
            <a:r>
              <a:rPr lang="en-US" sz="2400" dirty="0" smtClean="0"/>
              <a:t> vs. N</a:t>
            </a:r>
            <a:r>
              <a:rPr lang="en-US" sz="2400" baseline="-25000" dirty="0" smtClean="0"/>
              <a:t>CH</a:t>
            </a:r>
            <a:r>
              <a:rPr lang="en-US" sz="2400" dirty="0" smtClean="0"/>
              <a:t>&gt;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1600200" y="3886200"/>
            <a:ext cx="316449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err="1" smtClean="0"/>
              <a:t>p</a:t>
            </a:r>
            <a:r>
              <a:rPr lang="en-US" sz="2400" baseline="-25000" dirty="0" err="1" smtClean="0"/>
              <a:t>T</a:t>
            </a:r>
            <a:r>
              <a:rPr lang="en-US" sz="2400" dirty="0" smtClean="0"/>
              <a:t> &gt; 0.5 </a:t>
            </a:r>
            <a:r>
              <a:rPr lang="en-US" sz="2400" dirty="0" err="1" smtClean="0"/>
              <a:t>GeV</a:t>
            </a:r>
            <a:r>
              <a:rPr lang="en-US" sz="2400" dirty="0" smtClean="0"/>
              <a:t> and 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ch</a:t>
            </a:r>
            <a:r>
              <a:rPr lang="en-US" sz="2400" dirty="0" smtClean="0"/>
              <a:t> ≥ 1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r>
              <a:rPr lang="en-US" dirty="0" smtClean="0"/>
              <a:t>           </a:t>
            </a:r>
            <a:r>
              <a:rPr lang="en-US" dirty="0" smtClean="0">
                <a:solidFill>
                  <a:srgbClr val="000090"/>
                </a:solidFill>
              </a:rPr>
              <a:t>Predicted Properties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 descr="C_E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27138"/>
            <a:ext cx="7620000" cy="4983162"/>
          </a:xfrm>
          <a:prstGeom prst="rect">
            <a:avLst/>
          </a:prstGeom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1722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3200" y="1066800"/>
            <a:ext cx="14168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√S = 900 </a:t>
            </a:r>
            <a:r>
              <a:rPr lang="en-US" dirty="0" err="1" smtClean="0"/>
              <a:t>GeV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3048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        Predicted Properties…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1722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3200" y="1066800"/>
            <a:ext cx="14168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√S = 900 </a:t>
            </a:r>
            <a:r>
              <a:rPr lang="en-US" dirty="0" err="1" smtClean="0"/>
              <a:t>GeV</a:t>
            </a:r>
            <a:endParaRPr lang="en-US" dirty="0"/>
          </a:p>
        </p:txBody>
      </p:sp>
      <p:pic>
        <p:nvPicPr>
          <p:cNvPr id="10" name="Picture 9" descr="C_MeanPt_Nc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0"/>
            <a:ext cx="83820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5943600" cy="838200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rgbClr val="000090"/>
                </a:solidFill>
              </a:rPr>
              <a:t>Minimum Bias Event</a:t>
            </a:r>
            <a:endParaRPr lang="en-US" dirty="0">
              <a:ln>
                <a:solidFill>
                  <a:srgbClr val="0000FF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7556" y="1142999"/>
            <a:ext cx="8886444" cy="4876801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SzPct val="50000"/>
            </a:pPr>
            <a:r>
              <a:rPr lang="en-US" sz="3200" dirty="0" smtClean="0">
                <a:solidFill>
                  <a:srgbClr val="FF6600"/>
                </a:solidFill>
              </a:rPr>
              <a:t>What do we want in our final minimum bias event?</a:t>
            </a:r>
            <a:endParaRPr lang="en-US" sz="3200" dirty="0" smtClean="0">
              <a:solidFill>
                <a:srgbClr val="FF6600"/>
              </a:solidFill>
            </a:endParaRPr>
          </a:p>
          <a:p>
            <a:pPr lvl="1">
              <a:buClr>
                <a:srgbClr val="0000FF"/>
              </a:buClr>
              <a:buSzPct val="70000"/>
            </a:pPr>
            <a:r>
              <a:rPr lang="en-US" sz="3200" dirty="0" smtClean="0">
                <a:solidFill>
                  <a:srgbClr val="660066"/>
                </a:solidFill>
              </a:rPr>
              <a:t>MBTS_1 triggered events (ND + SD +DD).</a:t>
            </a:r>
            <a:endParaRPr lang="en-US" sz="3200" dirty="0" smtClean="0">
              <a:solidFill>
                <a:srgbClr val="660066"/>
              </a:solidFill>
            </a:endParaRPr>
          </a:p>
          <a:p>
            <a:pPr>
              <a:buClr>
                <a:srgbClr val="FF0000"/>
              </a:buClr>
              <a:buSzPct val="50000"/>
            </a:pPr>
            <a:r>
              <a:rPr lang="en-US" sz="3200" dirty="0" smtClean="0">
                <a:solidFill>
                  <a:srgbClr val="FF6600"/>
                </a:solidFill>
              </a:rPr>
              <a:t>What are the backgrounds to be rejected?</a:t>
            </a:r>
          </a:p>
          <a:p>
            <a:pPr lvl="1">
              <a:buClr>
                <a:srgbClr val="3366FF"/>
              </a:buClr>
              <a:buSzPct val="70000"/>
            </a:pPr>
            <a:r>
              <a:rPr lang="en-US" sz="3200" dirty="0" smtClean="0">
                <a:solidFill>
                  <a:srgbClr val="660066"/>
                </a:solidFill>
              </a:rPr>
              <a:t>Empty events </a:t>
            </a:r>
            <a:r>
              <a:rPr lang="en-US" sz="3200" dirty="0" smtClean="0"/>
              <a:t>(</a:t>
            </a:r>
            <a:r>
              <a:rPr lang="en-US" sz="3200" dirty="0" smtClean="0">
                <a:ln>
                  <a:solidFill>
                    <a:srgbClr val="0000FF"/>
                  </a:solidFill>
                </a:ln>
              </a:rPr>
              <a:t>trigger based on bunch crossings)</a:t>
            </a:r>
            <a:r>
              <a:rPr lang="en-US" sz="3200" dirty="0" smtClean="0"/>
              <a:t>;</a:t>
            </a:r>
            <a:endParaRPr lang="en-US" sz="3200" dirty="0" smtClean="0">
              <a:solidFill>
                <a:srgbClr val="660066"/>
              </a:solidFill>
            </a:endParaRPr>
          </a:p>
          <a:p>
            <a:pPr lvl="1">
              <a:buClr>
                <a:srgbClr val="3366FF"/>
              </a:buClr>
              <a:buSzPct val="70000"/>
            </a:pPr>
            <a:r>
              <a:rPr lang="en-US" sz="3200" dirty="0" smtClean="0">
                <a:solidFill>
                  <a:srgbClr val="660066"/>
                </a:solidFill>
              </a:rPr>
              <a:t>Beam-gas </a:t>
            </a:r>
            <a:r>
              <a:rPr lang="en-US" sz="3200" dirty="0" smtClean="0">
                <a:solidFill>
                  <a:srgbClr val="000090"/>
                </a:solidFill>
              </a:rPr>
              <a:t>(non-colliding bunch crossing)</a:t>
            </a:r>
            <a:r>
              <a:rPr lang="en-US" sz="3200" dirty="0" smtClean="0">
                <a:solidFill>
                  <a:srgbClr val="660066"/>
                </a:solidFill>
              </a:rPr>
              <a:t>;</a:t>
            </a:r>
          </a:p>
          <a:p>
            <a:pPr lvl="1">
              <a:buClr>
                <a:srgbClr val="3366FF"/>
              </a:buClr>
              <a:buSzPct val="70000"/>
            </a:pPr>
            <a:r>
              <a:rPr lang="en-US" sz="3200" dirty="0" smtClean="0">
                <a:solidFill>
                  <a:srgbClr val="660066"/>
                </a:solidFill>
              </a:rPr>
              <a:t>Beam-halo </a:t>
            </a:r>
            <a:r>
              <a:rPr lang="en-US" sz="3200" dirty="0" smtClean="0"/>
              <a:t>(</a:t>
            </a:r>
            <a:r>
              <a:rPr lang="en-US" sz="3200" dirty="0" smtClean="0">
                <a:ln>
                  <a:solidFill>
                    <a:srgbClr val="0000FF"/>
                  </a:solidFill>
                </a:ln>
              </a:rPr>
              <a:t>interactions in the tertiary collimators in the accelerator)</a:t>
            </a:r>
            <a:endParaRPr lang="en-US" sz="3200" dirty="0" smtClean="0"/>
          </a:p>
          <a:p>
            <a:pPr lvl="1">
              <a:buClr>
                <a:srgbClr val="3366FF"/>
              </a:buClr>
              <a:buSzPct val="70000"/>
            </a:pPr>
            <a:r>
              <a:rPr lang="en-US" sz="3200" dirty="0" smtClean="0">
                <a:solidFill>
                  <a:srgbClr val="660066"/>
                </a:solidFill>
              </a:rPr>
              <a:t>Pile-up (Not an issue for this </a:t>
            </a:r>
            <a:r>
              <a:rPr lang="en-US" sz="3200" dirty="0" smtClean="0">
                <a:solidFill>
                  <a:srgbClr val="660066"/>
                </a:solidFill>
              </a:rPr>
              <a:t>analysis)</a:t>
            </a:r>
            <a:endParaRPr lang="en-US" sz="3200" dirty="0" smtClean="0">
              <a:solidFill>
                <a:srgbClr val="660066"/>
              </a:solidFill>
            </a:endParaRPr>
          </a:p>
          <a:p>
            <a:pPr lvl="1"/>
            <a:endParaRPr lang="en-US" dirty="0" smtClean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152400"/>
            <a:ext cx="7772400" cy="990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              Data samples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429F7-A400-3640-8ED9-E331FAC8620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838200" y="838200"/>
            <a:ext cx="77724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Data sets: 900 </a:t>
            </a:r>
            <a:r>
              <a:rPr lang="en-US" dirty="0" smtClean="0"/>
              <a:t>GeV</a:t>
            </a:r>
            <a:r>
              <a:rPr lang="en-US" dirty="0" smtClean="0"/>
              <a:t> data taken in 2009 (</a:t>
            </a:r>
            <a:r>
              <a:rPr lang="en-US" dirty="0" smtClean="0"/>
              <a:t>MinBias</a:t>
            </a:r>
            <a:r>
              <a:rPr lang="en-US" dirty="0" smtClean="0"/>
              <a:t> and BPTX stream).</a:t>
            </a:r>
          </a:p>
          <a:p>
            <a:r>
              <a:rPr lang="en-US" dirty="0" smtClean="0"/>
              <a:t>Monte Carlo samples: </a:t>
            </a:r>
            <a:r>
              <a:rPr lang="en-US" dirty="0" smtClean="0"/>
              <a:t>Pythia</a:t>
            </a:r>
            <a:r>
              <a:rPr lang="en-US" dirty="0" smtClean="0"/>
              <a:t> (SD, DD, ND 10M each), Perugia0 (SD, DD, </a:t>
            </a:r>
            <a:r>
              <a:rPr lang="en-US" dirty="0" smtClean="0"/>
              <a:t>ND (~10M), </a:t>
            </a:r>
            <a:r>
              <a:rPr lang="en-US" dirty="0" smtClean="0"/>
              <a:t>1M each), DW tuned (DD, </a:t>
            </a:r>
            <a:r>
              <a:rPr lang="en-US" dirty="0" smtClean="0"/>
              <a:t>ND (10M), </a:t>
            </a:r>
            <a:r>
              <a:rPr lang="en-US" dirty="0" smtClean="0">
                <a:solidFill>
                  <a:srgbClr val="00F700"/>
                </a:solidFill>
              </a:rPr>
              <a:t>SD</a:t>
            </a:r>
            <a:r>
              <a:rPr lang="en-US" dirty="0" smtClean="0"/>
              <a:t>1M each) and </a:t>
            </a:r>
            <a:r>
              <a:rPr lang="en-US" dirty="0" smtClean="0"/>
              <a:t>PhoJet</a:t>
            </a:r>
            <a:r>
              <a:rPr lang="en-US" dirty="0" smtClean="0"/>
              <a:t> (SD, DD, ND, CD, 1M each).</a:t>
            </a:r>
          </a:p>
          <a:p>
            <a:r>
              <a:rPr lang="en-US" dirty="0" smtClean="0"/>
              <a:t>MC extra-material: 20% and 10% (~800 K each)</a:t>
            </a:r>
          </a:p>
          <a:p>
            <a:r>
              <a:rPr lang="en-US" dirty="0" smtClean="0"/>
              <a:t>Minimum Bias D3PD production set up: </a:t>
            </a:r>
          </a:p>
          <a:p>
            <a:pPr lvl="1"/>
            <a:r>
              <a:rPr lang="en-US" dirty="0" smtClean="0"/>
              <a:t>15.5.4.10 AtlasTier0 Cache</a:t>
            </a:r>
          </a:p>
          <a:p>
            <a:pPr lvl="1"/>
            <a:r>
              <a:rPr lang="en-US" dirty="0" smtClean="0"/>
              <a:t>Re-reconstruction of track, vertex and pixel </a:t>
            </a:r>
            <a:r>
              <a:rPr lang="en-US" dirty="0" err="1" smtClean="0"/>
              <a:t>clusterization</a:t>
            </a:r>
            <a:r>
              <a:rPr lang="en-US" dirty="0" smtClean="0"/>
              <a:t> </a:t>
            </a:r>
            <a:r>
              <a:rPr lang="en-US" dirty="0" smtClean="0"/>
              <a:t>using 75 pixel module disable </a:t>
            </a:r>
            <a:r>
              <a:rPr lang="en-US" dirty="0" smtClean="0"/>
              <a:t>tag </a:t>
            </a:r>
            <a:r>
              <a:rPr lang="en-US" dirty="0" smtClean="0"/>
              <a:t>and latest beam spot tag </a:t>
            </a:r>
          </a:p>
          <a:p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2484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9704" y="5563969"/>
            <a:ext cx="8540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https://twiki.cern.ch/twiki/bin/view/</a:t>
            </a:r>
            <a:r>
              <a:rPr lang="en-US" dirty="0" smtClean="0">
                <a:hlinkClick r:id="rId2"/>
              </a:rPr>
              <a:t>AtlasProtectedReprocessedMC900GeV</a:t>
            </a:r>
            <a:r>
              <a:rPr lang="en-US" dirty="0" smtClean="0">
                <a:hlinkClick r:id="rId2"/>
              </a:rPr>
              <a:t>#</a:t>
            </a:r>
            <a:r>
              <a:rPr lang="en-US" dirty="0" smtClean="0">
                <a:hlinkClick r:id="rId2"/>
              </a:rPr>
              <a:t>edittable1</a:t>
            </a:r>
            <a:endParaRPr lang="en-US" dirty="0" smtClean="0"/>
          </a:p>
          <a:p>
            <a:r>
              <a:rPr lang="en-US" dirty="0" err="1" smtClean="0"/>
              <a:t>https://twiki.cern.ch/twiki/bin/view/AtlasProtected/ReprocessedMinimumBiasData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891578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Data flow chain for Minimum Bias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" name="Can 6"/>
          <p:cNvSpPr/>
          <p:nvPr/>
        </p:nvSpPr>
        <p:spPr>
          <a:xfrm>
            <a:off x="1542087" y="1388398"/>
            <a:ext cx="1801263" cy="1216152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MC RDO/</a:t>
            </a:r>
          </a:p>
          <a:p>
            <a:pPr algn="ctr"/>
            <a:r>
              <a:rPr lang="en-US" dirty="0" smtClean="0"/>
              <a:t>Raw Data</a:t>
            </a:r>
          </a:p>
          <a:p>
            <a:pPr algn="ctr"/>
            <a:endParaRPr lang="en-US" dirty="0"/>
          </a:p>
        </p:txBody>
      </p:sp>
      <p:cxnSp>
        <p:nvCxnSpPr>
          <p:cNvPr id="13" name="Straight Arrow Connector 12"/>
          <p:cNvCxnSpPr>
            <a:stCxn id="7" idx="3"/>
          </p:cNvCxnSpPr>
          <p:nvPr/>
        </p:nvCxnSpPr>
        <p:spPr>
          <a:xfrm rot="16200000" flipH="1">
            <a:off x="1940599" y="3106670"/>
            <a:ext cx="1010721" cy="64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Diamond 13"/>
          <p:cNvSpPr/>
          <p:nvPr/>
        </p:nvSpPr>
        <p:spPr>
          <a:xfrm>
            <a:off x="1770284" y="3615271"/>
            <a:ext cx="1357831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ESD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14" idx="2"/>
          </p:cNvCxnSpPr>
          <p:nvPr/>
        </p:nvCxnSpPr>
        <p:spPr>
          <a:xfrm rot="5400000">
            <a:off x="2115965" y="4862906"/>
            <a:ext cx="666471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116265" y="5196936"/>
            <a:ext cx="2652908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dESD with Prescale=1 or Isolated track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17" idx="3"/>
          </p:cNvCxnSpPr>
          <p:nvPr/>
        </p:nvCxnSpPr>
        <p:spPr>
          <a:xfrm>
            <a:off x="3769173" y="5654136"/>
            <a:ext cx="986679" cy="344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4495800" y="5095108"/>
            <a:ext cx="2056606" cy="1118056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CFFCC"/>
                </a:solidFill>
              </a:rPr>
              <a:t>D3PD</a:t>
            </a:r>
            <a:endParaRPr lang="en-US" dirty="0">
              <a:solidFill>
                <a:srgbClr val="CCFFCC"/>
              </a:solidFill>
            </a:endParaRPr>
          </a:p>
        </p:txBody>
      </p:sp>
      <p:cxnSp>
        <p:nvCxnSpPr>
          <p:cNvPr id="22" name="Straight Arrow Connector 21"/>
          <p:cNvCxnSpPr>
            <a:stCxn id="7" idx="4"/>
          </p:cNvCxnSpPr>
          <p:nvPr/>
        </p:nvCxnSpPr>
        <p:spPr>
          <a:xfrm>
            <a:off x="3343350" y="1996474"/>
            <a:ext cx="1412502" cy="249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 Single Corner Rectangle 22"/>
          <p:cNvSpPr/>
          <p:nvPr/>
        </p:nvSpPr>
        <p:spPr>
          <a:xfrm>
            <a:off x="4755852" y="1539274"/>
            <a:ext cx="3226722" cy="914400"/>
          </a:xfrm>
          <a:prstGeom prst="round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Tracking performance</a:t>
            </a:r>
          </a:p>
          <a:p>
            <a:pPr algn="ctr"/>
            <a:r>
              <a:rPr lang="en-US" dirty="0" smtClean="0"/>
              <a:t>Min.Bias Trigger Performance</a:t>
            </a:r>
          </a:p>
          <a:p>
            <a:pPr algn="ctr"/>
            <a:r>
              <a:rPr lang="en-US" dirty="0" smtClean="0"/>
              <a:t>Monitoring…</a:t>
            </a:r>
          </a:p>
          <a:p>
            <a:pPr algn="ctr"/>
            <a:endParaRPr lang="en-US" dirty="0"/>
          </a:p>
        </p:txBody>
      </p:sp>
      <p:cxnSp>
        <p:nvCxnSpPr>
          <p:cNvPr id="25" name="Straight Arrow Connector 24"/>
          <p:cNvCxnSpPr>
            <a:stCxn id="20" idx="0"/>
          </p:cNvCxnSpPr>
          <p:nvPr/>
        </p:nvCxnSpPr>
        <p:spPr>
          <a:xfrm>
            <a:off x="6552406" y="5654136"/>
            <a:ext cx="484181" cy="344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Smiley Face 25"/>
          <p:cNvSpPr/>
          <p:nvPr/>
        </p:nvSpPr>
        <p:spPr>
          <a:xfrm>
            <a:off x="7068174" y="5231344"/>
            <a:ext cx="1618626" cy="9144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Min.Bias Analysis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rot="5400000" flipH="1" flipV="1">
            <a:off x="5156279" y="4718012"/>
            <a:ext cx="741234" cy="129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4755852" y="3413558"/>
            <a:ext cx="3346186" cy="9403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Tracking performance</a:t>
            </a:r>
          </a:p>
          <a:p>
            <a:pPr algn="ctr"/>
            <a:r>
              <a:rPr lang="en-US" dirty="0" smtClean="0"/>
              <a:t>Min. Bias Trigger Performance</a:t>
            </a:r>
          </a:p>
          <a:p>
            <a:pPr algn="ctr"/>
            <a:endParaRPr lang="en-US" dirty="0"/>
          </a:p>
        </p:txBody>
      </p:sp>
      <p:sp>
        <p:nvSpPr>
          <p:cNvPr id="30" name="Equal 29"/>
          <p:cNvSpPr/>
          <p:nvPr/>
        </p:nvSpPr>
        <p:spPr>
          <a:xfrm>
            <a:off x="5870302" y="2902583"/>
            <a:ext cx="914400" cy="914400"/>
          </a:xfrm>
          <a:prstGeom prst="mathEqual">
            <a:avLst/>
          </a:prstGeom>
          <a:scene3d>
            <a:camera prst="orthographicFront">
              <a:rot lat="0" lon="1620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855884" y="891578"/>
            <a:ext cx="2913289" cy="158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-1905422" y="3652884"/>
            <a:ext cx="5522612" cy="158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16200000" flipH="1">
            <a:off x="1175424" y="3486914"/>
            <a:ext cx="5521818" cy="33432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55090" y="6414984"/>
            <a:ext cx="3248404" cy="158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53817" y="1836776"/>
            <a:ext cx="821709" cy="461665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Tier0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60A429F7-A400-3640-8ED9-E331FAC8620E}" type="slidenum">
              <a:rPr lang="en-US" smtClean="0"/>
              <a:pPr/>
              <a:t>9</a:t>
            </a:fld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 rot="5400000">
            <a:off x="7257465" y="4792609"/>
            <a:ext cx="87747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520417" y="4659868"/>
            <a:ext cx="3574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Data </a:t>
            </a:r>
            <a:r>
              <a:rPr lang="en-US" dirty="0" smtClean="0">
                <a:solidFill>
                  <a:srgbClr val="008000"/>
                </a:solidFill>
              </a:rPr>
              <a:t>Quality (validated </a:t>
            </a:r>
            <a:r>
              <a:rPr lang="en-US" dirty="0" smtClean="0">
                <a:solidFill>
                  <a:srgbClr val="008000"/>
                </a:solidFill>
              </a:rPr>
              <a:t>using TAGCOM)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5533375" y="4661456"/>
            <a:ext cx="1019825" cy="1588"/>
          </a:xfrm>
          <a:prstGeom prst="straightConnector1">
            <a:avLst/>
          </a:prstGeom>
          <a:ln>
            <a:solidFill>
              <a:srgbClr val="00009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>
            <a:off x="6056860" y="5157796"/>
            <a:ext cx="992680" cy="1588"/>
          </a:xfrm>
          <a:prstGeom prst="straightConnector1">
            <a:avLst/>
          </a:prstGeom>
          <a:ln>
            <a:solidFill>
              <a:srgbClr val="00009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1900" y="6324600"/>
            <a:ext cx="4051300" cy="4572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</a:rPr>
              <a:t>Prafulla K. Behera, The University of Iowa</a:t>
            </a:r>
            <a:endParaRPr lang="en-US" dirty="0">
              <a:ln>
                <a:solidFill>
                  <a:srgbClr val="000090"/>
                </a:solidFill>
              </a:ln>
            </a:endParaRPr>
          </a:p>
        </p:txBody>
      </p:sp>
      <p:sp>
        <p:nvSpPr>
          <p:cNvPr id="37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229350"/>
            <a:ext cx="2476500" cy="476250"/>
          </a:xfrm>
        </p:spPr>
        <p:txBody>
          <a:bodyPr/>
          <a:lstStyle/>
          <a:p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28</a:t>
            </a:r>
            <a:r>
              <a:rPr lang="en-US" baseline="30000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th</a:t>
            </a:r>
            <a:r>
              <a:rPr lang="en-US" dirty="0" smtClean="0">
                <a:ln>
                  <a:solidFill>
                    <a:srgbClr val="000090"/>
                  </a:solidFill>
                </a:ln>
                <a:solidFill>
                  <a:srgbClr val="000090"/>
                </a:solidFill>
              </a:rPr>
              <a:t> Jan. 2010</a:t>
            </a:r>
            <a:endParaRPr lang="en-US" dirty="0">
              <a:ln>
                <a:solidFill>
                  <a:srgbClr val="000090"/>
                </a:solidFill>
              </a:ln>
              <a:solidFill>
                <a:srgbClr val="000090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2743200" y="4353874"/>
            <a:ext cx="2012652" cy="1056326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895065" y="4354668"/>
            <a:ext cx="1491890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Now we do this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475960" y="891578"/>
            <a:ext cx="621944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Dedicated D3PD (Using Physics Analysis Tool) for minimum bias analysis 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16265" y="2902583"/>
            <a:ext cx="7695285" cy="369332"/>
          </a:xfrm>
          <a:prstGeom prst="rect">
            <a:avLst/>
          </a:prstGeom>
          <a:noFill/>
          <a:ln w="28575" cmpd="sng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Flexible to re-reconstruct track, vertex, even </a:t>
            </a:r>
            <a:r>
              <a:rPr lang="en-US" dirty="0" err="1" smtClean="0"/>
              <a:t>clusterization</a:t>
            </a:r>
            <a:r>
              <a:rPr lang="en-US" dirty="0" smtClean="0"/>
              <a:t> etc.. during D3PD production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ＭＳ ゴシック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ヒラギノ明朝 Pro W3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Equity.thmx</Template>
  <TotalTime>30858</TotalTime>
  <Words>1325</Words>
  <Application>Microsoft Macintosh PowerPoint</Application>
  <PresentationFormat>On-screen Show (4:3)</PresentationFormat>
  <Paragraphs>209</Paragraphs>
  <Slides>24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Equity</vt:lpstr>
      <vt:lpstr>Overview of Minimum Bias Analysis (i)</vt:lpstr>
      <vt:lpstr>             Outline</vt:lpstr>
      <vt:lpstr>   Minimum Bias events at ATLAS</vt:lpstr>
      <vt:lpstr>     What do we plan to measure ?</vt:lpstr>
      <vt:lpstr>           Predicted Properties</vt:lpstr>
      <vt:lpstr>        Predicted Properties…</vt:lpstr>
      <vt:lpstr> Minimum Bias Event</vt:lpstr>
      <vt:lpstr>              Data samples</vt:lpstr>
      <vt:lpstr>Data flow chain for Minimum Bias</vt:lpstr>
      <vt:lpstr>                Data Quality </vt:lpstr>
      <vt:lpstr>                 Event Selection</vt:lpstr>
      <vt:lpstr>Slide 12</vt:lpstr>
      <vt:lpstr>          Pixel Hit Requirement</vt:lpstr>
      <vt:lpstr>          SCT hit requirement</vt:lpstr>
      <vt:lpstr>          SCT hit requirement</vt:lpstr>
      <vt:lpstr>         TRT Hit Requirement</vt:lpstr>
      <vt:lpstr>         TRT Hit Requirement</vt:lpstr>
      <vt:lpstr>            d0 w.r.t PV Requirement</vt:lpstr>
      <vt:lpstr>     z0 w.r.t PV *sinθ requirement </vt:lpstr>
      <vt:lpstr>Slide 20</vt:lpstr>
      <vt:lpstr>         Beam Background</vt:lpstr>
      <vt:lpstr>           Beam Background</vt:lpstr>
      <vt:lpstr>        Beam Background….</vt:lpstr>
      <vt:lpstr>              Summary</vt:lpstr>
    </vt:vector>
  </TitlesOfParts>
  <Company>CERN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Minimum Bias physics at Atlas</dc:title>
  <dc:creator>behera</dc:creator>
  <cp:lastModifiedBy>behera</cp:lastModifiedBy>
  <cp:revision>278</cp:revision>
  <dcterms:created xsi:type="dcterms:W3CDTF">2010-01-27T22:05:03Z</dcterms:created>
  <dcterms:modified xsi:type="dcterms:W3CDTF">2010-01-28T12:39:10Z</dcterms:modified>
</cp:coreProperties>
</file>